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57" r:id="rId2"/>
    <p:sldId id="272" r:id="rId3"/>
    <p:sldId id="274" r:id="rId4"/>
    <p:sldId id="271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5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C10B81-E2E2-4899-B1D7-59146DB736A7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6E9CC0-A5DD-4D37-B768-8782FA8179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872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E9CC0-A5DD-4D37-B768-8782FA8179CC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130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06E4FA9-FBC8-4BAB-8EA1-731AD849898D}" type="datetimeFigureOut">
              <a:rPr lang="ar-SA" smtClean="0"/>
              <a:t>18/01/36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E82F24-681E-41F9-8575-C15BAD44B5F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0112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113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3"/>
          <p:cNvSpPr txBox="1"/>
          <p:nvPr/>
        </p:nvSpPr>
        <p:spPr>
          <a:xfrm>
            <a:off x="4214" y="6416434"/>
            <a:ext cx="530915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59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761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14612" y="1857364"/>
            <a:ext cx="102551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عمّتْ</a:t>
            </a:r>
            <a:endParaRPr lang="en-US" sz="28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1538" y="1857364"/>
            <a:ext cx="1239824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السعادة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643174" y="2500306"/>
            <a:ext cx="102551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dirty="0" smtClean="0"/>
              <a:t>بدتْ</a:t>
            </a:r>
            <a:endParaRPr lang="en-US" sz="3200" b="1" dirty="0">
              <a:cs typeface="+mj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42976" y="2500306"/>
            <a:ext cx="116838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مظاهرُ</a:t>
            </a:r>
            <a:endParaRPr lang="en-US" sz="2400" b="1" dirty="0">
              <a:cs typeface="+mj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643174" y="3143248"/>
            <a:ext cx="10255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تبتسمُ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142976" y="3143248"/>
            <a:ext cx="10255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الأفواهُ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571736" y="3786190"/>
            <a:ext cx="102551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EG" sz="3200" b="1" dirty="0" smtClean="0"/>
              <a:t>ت</a:t>
            </a:r>
            <a:r>
              <a:rPr lang="ar-SA" sz="3200" b="1" dirty="0" smtClean="0"/>
              <a:t>رددُ</a:t>
            </a:r>
            <a:endParaRPr lang="en-US" sz="3200" b="1" dirty="0">
              <a:cs typeface="+mj-cs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85786" y="3786190"/>
            <a:ext cx="13827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الألسنة </a:t>
            </a:r>
            <a:r>
              <a:rPr lang="ar-SA" sz="2400" b="1" dirty="0" err="1" smtClean="0"/>
              <a:t>ُ</a:t>
            </a:r>
            <a:endParaRPr lang="en-US" sz="2400" b="1" dirty="0">
              <a:cs typeface="+mj-cs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428860" y="4429132"/>
            <a:ext cx="116838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>
                <a:solidFill>
                  <a:srgbClr val="FF0000"/>
                </a:solidFill>
              </a:rPr>
              <a:t>يضحكُ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071538" y="4429132"/>
            <a:ext cx="10255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الناسُ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86050" y="5072074"/>
            <a:ext cx="102551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يرتدي</a:t>
            </a:r>
            <a:endParaRPr lang="en-US" sz="2400" b="1" dirty="0">
              <a:cs typeface="+mj-cs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0" y="5072074"/>
            <a:ext cx="250029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الصغيرُ و الكبيرُ</a:t>
            </a:r>
            <a:endParaRPr lang="en-US" sz="2400" b="1" dirty="0">
              <a:cs typeface="+mj-cs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428860" y="5715016"/>
            <a:ext cx="10255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يحصلُ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85786" y="5715016"/>
            <a:ext cx="116838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الأطفالُ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143636" y="1785926"/>
            <a:ext cx="882634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البنتُ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357950" y="2428868"/>
            <a:ext cx="102551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الولدُ</a:t>
            </a:r>
            <a:endParaRPr lang="en-US" sz="28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215074" y="3071810"/>
            <a:ext cx="1096948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600" b="1" dirty="0" smtClean="0">
                <a:solidFill>
                  <a:srgbClr val="FF0000"/>
                </a:solidFill>
              </a:rPr>
              <a:t>السمكة </a:t>
            </a:r>
            <a:r>
              <a:rPr lang="ar-SA" sz="1600" b="1" dirty="0" err="1" smtClean="0">
                <a:solidFill>
                  <a:srgbClr val="FF0000"/>
                </a:solidFill>
              </a:rPr>
              <a:t>ُ</a:t>
            </a:r>
            <a:endParaRPr lang="en-US" sz="16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357950" y="3643314"/>
            <a:ext cx="73975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>
                <a:solidFill>
                  <a:srgbClr val="FF0000"/>
                </a:solidFill>
              </a:rPr>
              <a:t>الأمُّ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286512" y="4214818"/>
            <a:ext cx="102551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الطفلُ</a:t>
            </a:r>
            <a:endParaRPr lang="en-US" sz="20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286512" y="4786322"/>
            <a:ext cx="102551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>
                <a:solidFill>
                  <a:srgbClr val="FF0000"/>
                </a:solidFill>
              </a:rPr>
              <a:t>الأولادُ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5" name="مربع نص 3"/>
          <p:cNvSpPr txBox="1"/>
          <p:nvPr/>
        </p:nvSpPr>
        <p:spPr>
          <a:xfrm>
            <a:off x="8616735" y="6378476"/>
            <a:ext cx="530915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60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09875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  <p:bldP spid="20" grpId="0" build="allAtOnce" animBg="1"/>
      <p:bldP spid="21" grpId="0" build="allAtOnce" animBg="1"/>
      <p:bldP spid="22" grpId="0" build="allAtOnce" animBg="1"/>
      <p:bldP spid="23" grpId="0" build="allAtOnce" animBg="1"/>
      <p:bldP spid="24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5" y="0"/>
            <a:ext cx="7215206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000108"/>
            <a:ext cx="623889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928934"/>
            <a:ext cx="91440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143504" y="3643314"/>
            <a:ext cx="3500462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EG" sz="2800" b="1" dirty="0" smtClean="0">
                <a:solidFill>
                  <a:srgbClr val="FF0000"/>
                </a:solidFill>
              </a:rPr>
              <a:t>يساعد </a:t>
            </a:r>
            <a:r>
              <a:rPr lang="ar-EG" sz="2800" b="1" u="sng" dirty="0" smtClean="0">
                <a:solidFill>
                  <a:srgbClr val="FF0000"/>
                </a:solidFill>
              </a:rPr>
              <a:t>الولد </a:t>
            </a:r>
            <a:r>
              <a:rPr lang="ar-EG" sz="2800" b="1" dirty="0" err="1" smtClean="0">
                <a:solidFill>
                  <a:srgbClr val="FF0000"/>
                </a:solidFill>
              </a:rPr>
              <a:t>ُ</a:t>
            </a:r>
            <a:r>
              <a:rPr lang="ar-EG" sz="2800" b="1" dirty="0" smtClean="0">
                <a:solidFill>
                  <a:srgbClr val="FF0000"/>
                </a:solidFill>
              </a:rPr>
              <a:t> الرجل</a:t>
            </a:r>
            <a:r>
              <a:rPr lang="ar-SA" sz="2800" b="1" dirty="0" smtClean="0">
                <a:solidFill>
                  <a:srgbClr val="FF0000"/>
                </a:solidFill>
              </a:rPr>
              <a:t> 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000628" y="4786322"/>
            <a:ext cx="3643306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>
                <a:solidFill>
                  <a:srgbClr val="FF0000"/>
                </a:solidFill>
              </a:rPr>
              <a:t>يحافظ الولدُ على النظافة .</a:t>
            </a:r>
            <a:r>
              <a:rPr lang="ar-EG" sz="2000" b="1" dirty="0" smtClean="0">
                <a:solidFill>
                  <a:srgbClr val="FF0000"/>
                </a:solidFill>
              </a:rPr>
              <a:t> </a:t>
            </a:r>
            <a:r>
              <a:rPr lang="ar-EG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643438" y="5929330"/>
            <a:ext cx="4000528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EG" sz="2400" b="1" dirty="0" smtClean="0">
                <a:solidFill>
                  <a:srgbClr val="FF0000"/>
                </a:solidFill>
              </a:rPr>
              <a:t>ي</a:t>
            </a:r>
            <a:r>
              <a:rPr lang="ar-SA" sz="2400" b="1" dirty="0" smtClean="0">
                <a:solidFill>
                  <a:srgbClr val="FF0000"/>
                </a:solidFill>
              </a:rPr>
              <a:t>مشي</a:t>
            </a:r>
            <a:r>
              <a:rPr lang="ar-EG" sz="2400" b="1" dirty="0" smtClean="0">
                <a:solidFill>
                  <a:srgbClr val="FF0000"/>
                </a:solidFill>
              </a:rPr>
              <a:t> </a:t>
            </a:r>
            <a:r>
              <a:rPr lang="ar-EG" sz="2400" b="1" u="sng" dirty="0" smtClean="0">
                <a:solidFill>
                  <a:srgbClr val="FF0000"/>
                </a:solidFill>
              </a:rPr>
              <a:t>الولد </a:t>
            </a:r>
            <a:r>
              <a:rPr lang="ar-EG" sz="2400" b="1" dirty="0" err="1" smtClean="0">
                <a:solidFill>
                  <a:srgbClr val="FF0000"/>
                </a:solidFill>
              </a:rPr>
              <a:t>ُ</a:t>
            </a:r>
            <a:r>
              <a:rPr lang="ar-SA" sz="2400" b="1" dirty="0" smtClean="0">
                <a:solidFill>
                  <a:srgbClr val="FF0000"/>
                </a:solidFill>
              </a:rPr>
              <a:t>على الرصيف 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42910" y="3643314"/>
            <a:ext cx="3714776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/>
              <a:t>يوسخ</a:t>
            </a:r>
            <a:r>
              <a:rPr lang="ar-EG" sz="2800" b="1" dirty="0" smtClean="0"/>
              <a:t> </a:t>
            </a:r>
            <a:r>
              <a:rPr lang="ar-EG" sz="2800" b="1" u="sng" dirty="0" smtClean="0"/>
              <a:t>الولد</a:t>
            </a:r>
            <a:r>
              <a:rPr lang="ar-SA" sz="2800" b="1" u="sng" dirty="0" smtClean="0"/>
              <a:t>ُ</a:t>
            </a:r>
            <a:r>
              <a:rPr lang="ar-EG" sz="2800" b="1" dirty="0" smtClean="0"/>
              <a:t> </a:t>
            </a:r>
            <a:r>
              <a:rPr lang="ar-SA" sz="2800" b="1" dirty="0" smtClean="0"/>
              <a:t>الطريق .</a:t>
            </a:r>
            <a:endParaRPr lang="en-US" sz="2800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57224" y="4714884"/>
            <a:ext cx="3500462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EG" sz="3200" b="1" dirty="0" smtClean="0"/>
              <a:t>كسر </a:t>
            </a:r>
            <a:r>
              <a:rPr lang="ar-SA" sz="3200" b="1" u="sng" dirty="0" smtClean="0"/>
              <a:t>الولدُ</a:t>
            </a:r>
            <a:r>
              <a:rPr lang="ar-EG" sz="3200" b="1" dirty="0" smtClean="0"/>
              <a:t> الزجاج </a:t>
            </a:r>
            <a:r>
              <a:rPr lang="ar-SA" sz="3200" b="1" dirty="0" smtClean="0"/>
              <a:t>.</a:t>
            </a:r>
            <a:endParaRPr lang="en-US" sz="32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85786" y="5857892"/>
            <a:ext cx="3500462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EG" sz="2400" b="1" dirty="0" smtClean="0"/>
              <a:t>ي</a:t>
            </a:r>
            <a:r>
              <a:rPr lang="ar-SA" sz="2400" b="1" dirty="0" smtClean="0"/>
              <a:t>لعب</a:t>
            </a:r>
            <a:r>
              <a:rPr lang="ar-EG" sz="2400" b="1" dirty="0" smtClean="0"/>
              <a:t> </a:t>
            </a:r>
            <a:r>
              <a:rPr lang="ar-EG" sz="2400" b="1" u="sng" dirty="0" smtClean="0"/>
              <a:t>الولد </a:t>
            </a:r>
            <a:r>
              <a:rPr lang="ar-EG" sz="2400" b="1" dirty="0" err="1" smtClean="0"/>
              <a:t>ُ</a:t>
            </a:r>
            <a:r>
              <a:rPr lang="ar-EG" sz="2400" b="1" dirty="0" smtClean="0"/>
              <a:t> </a:t>
            </a:r>
            <a:r>
              <a:rPr lang="ar-SA" sz="2400" b="1" dirty="0" smtClean="0"/>
              <a:t>في الشارع .</a:t>
            </a:r>
            <a:endParaRPr lang="en-US" sz="2400" dirty="0"/>
          </a:p>
        </p:txBody>
      </p:sp>
      <p:sp>
        <p:nvSpPr>
          <p:cNvPr id="13" name="مربع نص 3"/>
          <p:cNvSpPr txBox="1"/>
          <p:nvPr/>
        </p:nvSpPr>
        <p:spPr>
          <a:xfrm>
            <a:off x="0" y="6470728"/>
            <a:ext cx="473206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000" b="1" dirty="0" smtClean="0"/>
              <a:t>61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24224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8" grpId="0" build="allAtOnce" animBg="1"/>
      <p:bldP spid="10" grpId="0" build="allAtOnce" animBg="1"/>
      <p:bldP spid="11" grpId="0" build="allAtOnce" animBg="1"/>
      <p:bldP spid="12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00760" y="642918"/>
            <a:ext cx="285752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وصلَ </a:t>
            </a:r>
            <a:r>
              <a:rPr lang="ar-SA" sz="2800" b="1" dirty="0" smtClean="0">
                <a:solidFill>
                  <a:srgbClr val="00B050"/>
                </a:solidFill>
              </a:rPr>
              <a:t>الرجلُ</a:t>
            </a:r>
            <a:r>
              <a:rPr lang="ar-SA" sz="2800" b="1" dirty="0" smtClean="0">
                <a:solidFill>
                  <a:srgbClr val="FF0000"/>
                </a:solidFill>
              </a:rPr>
              <a:t> مبكرًا 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000760" y="1214422"/>
            <a:ext cx="285752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/>
              <a:t>هبت </a:t>
            </a:r>
            <a:r>
              <a:rPr lang="ar-SA" sz="2800" b="1" dirty="0" smtClean="0">
                <a:solidFill>
                  <a:srgbClr val="00B050"/>
                </a:solidFill>
              </a:rPr>
              <a:t>الرياحُ</a:t>
            </a:r>
            <a:r>
              <a:rPr lang="ar-SA" sz="2800" b="1" dirty="0" smtClean="0"/>
              <a:t> القوية .</a:t>
            </a:r>
            <a:endParaRPr lang="en-US" sz="2800" dirty="0" smtClean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572132" y="1785926"/>
            <a:ext cx="328614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ازدحمَ </a:t>
            </a:r>
            <a:r>
              <a:rPr lang="ar-SA" sz="2800" b="1" dirty="0" smtClean="0">
                <a:solidFill>
                  <a:srgbClr val="00B050"/>
                </a:solidFill>
              </a:rPr>
              <a:t>الطريقُ</a:t>
            </a:r>
            <a:r>
              <a:rPr lang="ar-SA" sz="2800" b="1" dirty="0" smtClean="0">
                <a:solidFill>
                  <a:srgbClr val="FF0000"/>
                </a:solidFill>
              </a:rPr>
              <a:t> بالمارةِ 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57752" y="2357430"/>
            <a:ext cx="4000528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 smtClean="0"/>
              <a:t>زقزقَ</a:t>
            </a:r>
            <a:r>
              <a:rPr lang="ar-SA" sz="2400" b="1" dirty="0" smtClean="0">
                <a:solidFill>
                  <a:srgbClr val="00B050"/>
                </a:solidFill>
              </a:rPr>
              <a:t> العصفورُ </a:t>
            </a:r>
            <a:r>
              <a:rPr lang="ar-SA" sz="2400" b="1" dirty="0" smtClean="0"/>
              <a:t>على الغصن .</a:t>
            </a:r>
            <a:endParaRPr lang="en-US" sz="2400" dirty="0" smtClean="0"/>
          </a:p>
        </p:txBody>
      </p:sp>
      <p:sp>
        <p:nvSpPr>
          <p:cNvPr id="13" name="مربع نص 3"/>
          <p:cNvSpPr txBox="1"/>
          <p:nvPr/>
        </p:nvSpPr>
        <p:spPr>
          <a:xfrm>
            <a:off x="4214" y="6416434"/>
            <a:ext cx="530915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62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21168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87624" y="2276872"/>
            <a:ext cx="7024744" cy="1143000"/>
          </a:xfrm>
        </p:spPr>
        <p:txBody>
          <a:bodyPr>
            <a:noAutofit/>
          </a:bodyPr>
          <a:lstStyle/>
          <a:p>
            <a:r>
              <a:rPr lang="ar-SA" sz="6000" dirty="0" smtClean="0"/>
              <a:t>إعداد أ/هند الخميس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320252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استراتيجية الخرائط والمفاهيم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00808"/>
            <a:ext cx="6696743" cy="4464496"/>
          </a:xfrm>
        </p:spPr>
      </p:pic>
    </p:spTree>
    <p:extLst>
      <p:ext uri="{BB962C8B-B14F-4D97-AF65-F5344CB8AC3E}">
        <p14:creationId xmlns:p14="http://schemas.microsoft.com/office/powerpoint/2010/main" val="244023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ar-SA" sz="4800" b="1" dirty="0" smtClean="0"/>
              <a:t>الوظيفة النحوية الفاعل</a:t>
            </a:r>
            <a:endParaRPr lang="ar-SA" sz="4800" b="1" dirty="0"/>
          </a:p>
        </p:txBody>
      </p:sp>
    </p:spTree>
    <p:extLst>
      <p:ext uri="{BB962C8B-B14F-4D97-AF65-F5344CB8AC3E}">
        <p14:creationId xmlns:p14="http://schemas.microsoft.com/office/powerpoint/2010/main" val="273489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ar-SA" sz="4400" dirty="0" smtClean="0"/>
              <a:t>استراتيجية فكر ,زاوج ,شارك</a:t>
            </a:r>
            <a:endParaRPr lang="ar-SA" sz="4400" dirty="0"/>
          </a:p>
        </p:txBody>
      </p:sp>
      <p:sp>
        <p:nvSpPr>
          <p:cNvPr id="2" name="مستطيل 1"/>
          <p:cNvSpPr/>
          <p:nvPr/>
        </p:nvSpPr>
        <p:spPr>
          <a:xfrm>
            <a:off x="6105872" y="2060848"/>
            <a:ext cx="2570584" cy="1944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00" b="1" dirty="0" smtClean="0">
                <a:solidFill>
                  <a:schemeClr val="tx1"/>
                </a:solidFill>
              </a:rPr>
              <a:t>1</a:t>
            </a:r>
          </a:p>
          <a:p>
            <a:r>
              <a:rPr lang="ar-SA" sz="1100" b="1" dirty="0" smtClean="0">
                <a:solidFill>
                  <a:srgbClr val="FF0000"/>
                </a:solidFill>
              </a:rPr>
              <a:t>كبر </a:t>
            </a:r>
            <a:r>
              <a:rPr lang="ar-SA" sz="1100" b="1" dirty="0">
                <a:solidFill>
                  <a:srgbClr val="FF0000"/>
                </a:solidFill>
              </a:rPr>
              <a:t>الأبناء ُ فرحين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1/ما نوع الجملة السابقة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2/استخرجي الفعل وحددي نوعه .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3/من الذي كبر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4/ما نوع كلمة الأبناء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5/ما العلامة التي تظهر على آخر كلمة الأبناء ؟ 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6/ماذا نسمي من قام بفعل الفعل ؟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105872" y="4373488"/>
            <a:ext cx="2570584" cy="1944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ar-SA" sz="1100" b="1" dirty="0" smtClean="0">
                <a:solidFill>
                  <a:srgbClr val="FF0000"/>
                </a:solidFill>
              </a:rPr>
              <a:t>صدق </a:t>
            </a:r>
            <a:r>
              <a:rPr lang="ar-SA" sz="1100" b="1" dirty="0">
                <a:solidFill>
                  <a:srgbClr val="FF0000"/>
                </a:solidFill>
              </a:rPr>
              <a:t>إبراهيمُ الرؤيا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1/ما نوع الجملة السابقة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2/استخرجي الفعل وحددي نوعه .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3/من الذي صدق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4/ما نوع كلمة إبراهيم؟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5/ما العلامة التي تظهر على آخر كلمة إبراهيم ؟ 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6/ماذا نسمي من قام بفعل الفعل ؟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55576" y="4373488"/>
            <a:ext cx="2570584" cy="1944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00" b="1" dirty="0" smtClean="0">
                <a:solidFill>
                  <a:schemeClr val="tx1"/>
                </a:solidFill>
              </a:rPr>
              <a:t>5</a:t>
            </a:r>
          </a:p>
          <a:p>
            <a:r>
              <a:rPr lang="ar-SA" sz="1100" b="1" dirty="0" smtClean="0">
                <a:solidFill>
                  <a:srgbClr val="FF0000"/>
                </a:solidFill>
              </a:rPr>
              <a:t>تلت </a:t>
            </a:r>
            <a:r>
              <a:rPr lang="ar-SA" sz="1100" b="1" dirty="0">
                <a:solidFill>
                  <a:srgbClr val="FF0000"/>
                </a:solidFill>
              </a:rPr>
              <a:t>فاطمةُ الآيات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1/ما نوع الجملة السابقة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2/استخرجي الفعل وحددي نوعه .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3/من التي تلت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4/ما نوع كلمة فاطمة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5/ما العلامة التي تظهر على آخر كلمة فاطمة ؟ 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6/ماذا نسمي من قام بفعل الفعل ؟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419872" y="2729426"/>
            <a:ext cx="2570584" cy="1944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00" b="1" dirty="0" smtClean="0">
                <a:solidFill>
                  <a:schemeClr val="tx1"/>
                </a:solidFill>
              </a:rPr>
              <a:t>2</a:t>
            </a:r>
          </a:p>
          <a:p>
            <a:r>
              <a:rPr lang="ar-SA" sz="1100" b="1" dirty="0" smtClean="0">
                <a:solidFill>
                  <a:srgbClr val="FF0000"/>
                </a:solidFill>
              </a:rPr>
              <a:t>استجاب </a:t>
            </a:r>
            <a:r>
              <a:rPr lang="ar-SA" sz="1100" b="1" dirty="0">
                <a:solidFill>
                  <a:srgbClr val="FF0000"/>
                </a:solidFill>
              </a:rPr>
              <a:t>الابنُ لأمر </a:t>
            </a:r>
            <a:r>
              <a:rPr lang="ar-SA" sz="1100" b="1" dirty="0" smtClean="0">
                <a:solidFill>
                  <a:srgbClr val="FF0000"/>
                </a:solidFill>
              </a:rPr>
              <a:t>ربه</a:t>
            </a:r>
            <a:r>
              <a:rPr lang="ar-SA" sz="1100" b="1" dirty="0">
                <a:solidFill>
                  <a:srgbClr val="FF0000"/>
                </a:solidFill>
              </a:rPr>
              <a:t> 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 </a:t>
            </a:r>
            <a:r>
              <a:rPr lang="ar-SA" sz="1100" b="1" dirty="0" smtClean="0">
                <a:solidFill>
                  <a:schemeClr val="tx1"/>
                </a:solidFill>
              </a:rPr>
              <a:t>1/ما </a:t>
            </a:r>
            <a:r>
              <a:rPr lang="ar-SA" sz="1100" b="1" dirty="0">
                <a:solidFill>
                  <a:schemeClr val="tx1"/>
                </a:solidFill>
              </a:rPr>
              <a:t>نوع الجملة السابقة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2/استخرجي الفعل وحددي نوعه .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3/من الذي استجاب لأمر ربه ؟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5/ما العلامة التي تظهر على آخر كلمة الابن؟ </a:t>
            </a:r>
            <a:endParaRPr lang="en-US" sz="1100" b="1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6/ماذا نسمي من قام بفعل الفعل ؟</a:t>
            </a:r>
            <a:endParaRPr lang="en-US" sz="1100" b="1" dirty="0">
              <a:solidFill>
                <a:schemeClr val="tx1"/>
              </a:solidFill>
            </a:endParaRPr>
          </a:p>
          <a:p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55576" y="2066764"/>
            <a:ext cx="2570584" cy="194421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00" dirty="0" smtClean="0">
                <a:solidFill>
                  <a:schemeClr val="tx1"/>
                </a:solidFill>
              </a:rPr>
              <a:t>3</a:t>
            </a:r>
          </a:p>
          <a:p>
            <a:r>
              <a:rPr lang="ar-SA" sz="1100" b="1" dirty="0" smtClean="0">
                <a:solidFill>
                  <a:srgbClr val="FF0000"/>
                </a:solidFill>
              </a:rPr>
              <a:t>صلت </a:t>
            </a:r>
            <a:r>
              <a:rPr lang="ar-SA" sz="1100" b="1" dirty="0">
                <a:solidFill>
                  <a:srgbClr val="FF0000"/>
                </a:solidFill>
              </a:rPr>
              <a:t>الأسرةُ صلاة العيد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1100" dirty="0">
                <a:solidFill>
                  <a:schemeClr val="tx1"/>
                </a:solidFill>
              </a:rPr>
              <a:t>1</a:t>
            </a:r>
            <a:r>
              <a:rPr lang="ar-SA" sz="1100" b="1" dirty="0">
                <a:solidFill>
                  <a:schemeClr val="tx1"/>
                </a:solidFill>
              </a:rPr>
              <a:t>/ما نوع الجملة السابقة ؟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2/استخرجي الفعل وحددي نوعه 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3/من الذي صلى ؟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4/ما نوع كلمة </a:t>
            </a:r>
            <a:r>
              <a:rPr lang="ar-SA" sz="1100" b="1" dirty="0" err="1">
                <a:solidFill>
                  <a:schemeClr val="tx1"/>
                </a:solidFill>
              </a:rPr>
              <a:t>االأسرة</a:t>
            </a:r>
            <a:r>
              <a:rPr lang="ar-SA" sz="1100" b="1" dirty="0">
                <a:solidFill>
                  <a:schemeClr val="tx1"/>
                </a:solidFill>
              </a:rPr>
              <a:t> ؟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5/ما العلامة التي تظهر على آخر كلمة الأسرة ؟ 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ar-SA" sz="1100" b="1" dirty="0">
                <a:solidFill>
                  <a:schemeClr val="tx1"/>
                </a:solidFill>
              </a:rPr>
              <a:t>6/ماذا نسمي من قام بفعل الفعل ؟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59632" y="764705"/>
            <a:ext cx="6637468" cy="792088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استراتيجية الرؤوس المرقمة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58645" y="2132856"/>
            <a:ext cx="6637467" cy="3654757"/>
          </a:xfrm>
        </p:spPr>
        <p:txBody>
          <a:bodyPr/>
          <a:lstStyle/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26570"/>
              </p:ext>
            </p:extLst>
          </p:nvPr>
        </p:nvGraphicFramePr>
        <p:xfrm>
          <a:off x="755575" y="2132856"/>
          <a:ext cx="7488833" cy="4176462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386324"/>
                <a:gridCol w="1382700"/>
                <a:gridCol w="1373348"/>
                <a:gridCol w="1338458"/>
                <a:gridCol w="1008003"/>
              </a:tblGrid>
              <a:tr h="6960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الجملة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نوع الجملة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الفعل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الفاعل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>
                          <a:solidFill>
                            <a:srgbClr val="FF0000"/>
                          </a:solidFill>
                        </a:rPr>
                        <a:t>العلامة الاعرابية</a:t>
                      </a:r>
                      <a:endParaRPr lang="ar-SA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صلت الأسرةُ صلاة العيد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صدق إبراهيمُ الرؤيا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استجاب الابنُ لأمر ربه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كبر الأبناءُ فرحين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تلت فاطمة الآياتُ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4576137" y="366816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جملة فعلية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499992" y="4293096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جملة فعلية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499992" y="5013176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جملة فعلية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499992" y="5733256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جملة فعلية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763688" y="2959768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الأسرة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785392" y="433995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الابن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785392" y="506003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الأبناء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785392" y="5785066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فاطمة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1763688" y="361987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إبراهيم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153544" y="2971800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صلت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31840" y="3680193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صدق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131840" y="433995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استجاب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153544" y="5060032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كبر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153544" y="5753309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تلت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827584" y="2959768"/>
            <a:ext cx="86409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الضمة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852736" y="3640251"/>
            <a:ext cx="86409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الضمة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827584" y="4309991"/>
            <a:ext cx="86409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الضمة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852736" y="5060032"/>
            <a:ext cx="86409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الضمة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793558" y="5733256"/>
            <a:ext cx="86409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الضمة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4499992" y="2959768"/>
            <a:ext cx="127444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جملة فعلية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7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286808" cy="55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4572000" y="4725144"/>
            <a:ext cx="237626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الضمة</a:t>
            </a:r>
            <a:endParaRPr lang="ar-SA" sz="28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138" y="6401360"/>
            <a:ext cx="704040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112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22208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 rotWithShape="1">
          <a:blip r:embed="rId2"/>
          <a:srcRect l="2336" t="40034"/>
          <a:stretch/>
        </p:blipFill>
        <p:spPr bwMode="auto">
          <a:xfrm>
            <a:off x="710466" y="1700808"/>
            <a:ext cx="775125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3"/>
          <p:cNvSpPr txBox="1"/>
          <p:nvPr/>
        </p:nvSpPr>
        <p:spPr>
          <a:xfrm>
            <a:off x="5138" y="6401360"/>
            <a:ext cx="704040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112</a:t>
            </a:r>
            <a:endParaRPr lang="ar-SA" sz="2400" b="1" dirty="0"/>
          </a:p>
        </p:txBody>
      </p:sp>
      <p:sp>
        <p:nvSpPr>
          <p:cNvPr id="2" name="مستطيل 1"/>
          <p:cNvSpPr/>
          <p:nvPr/>
        </p:nvSpPr>
        <p:spPr>
          <a:xfrm>
            <a:off x="2411760" y="786408"/>
            <a:ext cx="4874840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أستنتج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264418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285728"/>
            <a:ext cx="871543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611560" y="2420888"/>
            <a:ext cx="3528392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يخبزُ الخبازُ الخبزَ .</a:t>
            </a:r>
            <a:endParaRPr lang="ar-SA" sz="28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611560" y="3068960"/>
            <a:ext cx="352839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يفحصُ الطبيبُ المريضَ .</a:t>
            </a:r>
            <a:endParaRPr lang="ar-SA" sz="24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11560" y="3717032"/>
            <a:ext cx="352839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كتبَ التلميذُ الدرسَ .</a:t>
            </a:r>
            <a:endParaRPr lang="ar-SA" sz="24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611560" y="4365104"/>
            <a:ext cx="347371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يصيدُ الصيادُ السمكَ .</a:t>
            </a:r>
            <a:endParaRPr lang="ar-SA" sz="28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611560" y="5013176"/>
            <a:ext cx="350499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ينظفُ العاملُ الشارعَ .</a:t>
            </a:r>
            <a:endParaRPr lang="ar-SA" sz="2400" b="1" dirty="0"/>
          </a:p>
        </p:txBody>
      </p:sp>
      <p:sp>
        <p:nvSpPr>
          <p:cNvPr id="8" name="مربع نص 7"/>
          <p:cNvSpPr txBox="1"/>
          <p:nvPr/>
        </p:nvSpPr>
        <p:spPr>
          <a:xfrm>
            <a:off x="611560" y="5661248"/>
            <a:ext cx="349048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يزرعُ الفلاحُ الأرضَ .</a:t>
            </a:r>
            <a:endParaRPr lang="ar-SA" sz="2400" b="1" dirty="0"/>
          </a:p>
        </p:txBody>
      </p:sp>
      <p:sp>
        <p:nvSpPr>
          <p:cNvPr id="9" name="مربع نص 8"/>
          <p:cNvSpPr txBox="1"/>
          <p:nvPr/>
        </p:nvSpPr>
        <p:spPr>
          <a:xfrm>
            <a:off x="611560" y="6165304"/>
            <a:ext cx="352839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ينظمُ الشرطيُّ السيرَ .</a:t>
            </a:r>
            <a:endParaRPr lang="ar-SA" sz="2400" b="1" dirty="0"/>
          </a:p>
        </p:txBody>
      </p:sp>
      <p:sp>
        <p:nvSpPr>
          <p:cNvPr id="10" name="مربع نص 3"/>
          <p:cNvSpPr txBox="1"/>
          <p:nvPr/>
        </p:nvSpPr>
        <p:spPr>
          <a:xfrm>
            <a:off x="8439960" y="6401360"/>
            <a:ext cx="704040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 smtClean="0"/>
              <a:t>113</a:t>
            </a:r>
            <a:endParaRPr lang="ar-SA" sz="2400" b="1" dirty="0"/>
          </a:p>
        </p:txBody>
      </p:sp>
      <p:sp>
        <p:nvSpPr>
          <p:cNvPr id="2" name="شكل بيضاوي 1"/>
          <p:cNvSpPr/>
          <p:nvPr/>
        </p:nvSpPr>
        <p:spPr>
          <a:xfrm>
            <a:off x="7447640" y="1319063"/>
            <a:ext cx="1516848" cy="2145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/>
              <a:t>استراتيجية</a:t>
            </a:r>
          </a:p>
          <a:p>
            <a:pPr algn="ctr"/>
            <a:r>
              <a:rPr lang="ar-SA" sz="1200" b="1" dirty="0" smtClean="0"/>
              <a:t>فكر</a:t>
            </a:r>
          </a:p>
          <a:p>
            <a:pPr algn="ctr"/>
            <a:r>
              <a:rPr lang="ar-SA" sz="1200" b="1" dirty="0" smtClean="0"/>
              <a:t>زاوج</a:t>
            </a:r>
          </a:p>
          <a:p>
            <a:pPr algn="ctr"/>
            <a:r>
              <a:rPr lang="ar-SA" sz="1200" b="1" dirty="0" smtClean="0"/>
              <a:t>شارك</a:t>
            </a:r>
          </a:p>
        </p:txBody>
      </p:sp>
    </p:spTree>
    <p:extLst>
      <p:ext uri="{BB962C8B-B14F-4D97-AF65-F5344CB8AC3E}">
        <p14:creationId xmlns:p14="http://schemas.microsoft.com/office/powerpoint/2010/main" val="222179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75656" y="2420888"/>
            <a:ext cx="6264696" cy="1490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ننتقل إلى كتاب النشاط</a:t>
            </a:r>
            <a:endParaRPr lang="ar-SA" sz="4400" b="1" dirty="0"/>
          </a:p>
        </p:txBody>
      </p:sp>
    </p:spTree>
    <p:extLst>
      <p:ext uri="{BB962C8B-B14F-4D97-AF65-F5344CB8AC3E}">
        <p14:creationId xmlns:p14="http://schemas.microsoft.com/office/powerpoint/2010/main" val="20825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76</TotalTime>
  <Words>351</Words>
  <Application>Microsoft Office PowerPoint</Application>
  <PresentationFormat>عرض على الشاشة (3:4)‏</PresentationFormat>
  <Paragraphs>126</Paragraphs>
  <Slides>14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أوستن</vt:lpstr>
      <vt:lpstr>عرض تقديمي في PowerPoint</vt:lpstr>
      <vt:lpstr>استراتيجية الخرائط والمفاهيم</vt:lpstr>
      <vt:lpstr>الوظيفة النحوية الفاعل</vt:lpstr>
      <vt:lpstr>استراتيجية فكر ,زاوج ,شارك</vt:lpstr>
      <vt:lpstr>استراتيجية الرؤوس المرقمة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إعداد أ/هند الخميس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abc</dc:creator>
  <cp:lastModifiedBy>abc</cp:lastModifiedBy>
  <cp:revision>32</cp:revision>
  <dcterms:created xsi:type="dcterms:W3CDTF">2014-11-09T12:13:54Z</dcterms:created>
  <dcterms:modified xsi:type="dcterms:W3CDTF">2014-11-10T06:34:26Z</dcterms:modified>
</cp:coreProperties>
</file>