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rivate world" initials="p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1FDA385-D973-4706-A671-FD4EB9F9E5BA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6A46BBA-A2FB-48CF-8B61-AD5FB36D3AB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9000"/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54C7D-4C34-4BC4-8BC0-32CC2C45B869}" type="datetimeFigureOut">
              <a:rPr lang="ar-SA" smtClean="0"/>
              <a:pPr/>
              <a:t>18/05/35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A3CCC-C0D9-4262-B2B9-190466F1C93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Model 3 grammar </a:t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Infinitive &amp; -</a:t>
            </a:r>
            <a:r>
              <a:rPr lang="en-US" dirty="0" err="1" smtClean="0">
                <a:solidFill>
                  <a:srgbClr val="FF0000"/>
                </a:solidFill>
              </a:rPr>
              <a:t>ing</a:t>
            </a:r>
            <a:r>
              <a:rPr lang="en-US" dirty="0" smtClean="0">
                <a:solidFill>
                  <a:srgbClr val="FF0000"/>
                </a:solidFill>
              </a:rPr>
              <a:t> form 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تمرير أفقي 3"/>
          <p:cNvSpPr/>
          <p:nvPr/>
        </p:nvSpPr>
        <p:spPr>
          <a:xfrm>
            <a:off x="179512" y="908720"/>
            <a:ext cx="8280920" cy="223224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l">
              <a:buNone/>
            </a:pPr>
            <a:r>
              <a:rPr lang="en-US" dirty="0" smtClean="0"/>
              <a:t>5- after certain expressions :</a:t>
            </a:r>
          </a:p>
          <a:p>
            <a:pPr algn="l">
              <a:buNone/>
            </a:pPr>
            <a:r>
              <a:rPr lang="en-US" dirty="0" smtClean="0"/>
              <a:t>Be interested in – can not stand – don’t mind – how about – its no use – its no good – its worth – there is no point – be used to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It is no use trying to do every thing yourself ask someone for help  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life-quotes-life-quot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ar-SA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وسيلة شرح مستطيلة مستديرة الزوايا 4"/>
          <p:cNvSpPr/>
          <p:nvPr/>
        </p:nvSpPr>
        <p:spPr>
          <a:xfrm>
            <a:off x="2123728" y="908720"/>
            <a:ext cx="3960440" cy="576064"/>
          </a:xfrm>
          <a:prstGeom prst="wedgeRoundRectCallout">
            <a:avLst>
              <a:gd name="adj1" fmla="val -63345"/>
              <a:gd name="adj2" fmla="val 927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1- infinitive  </a:t>
            </a:r>
            <a:b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ar-SA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to               verb  </a:t>
            </a:r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The full infinitive  is used to; </a:t>
            </a:r>
          </a:p>
          <a:p>
            <a:pPr algn="l">
              <a:buNone/>
            </a:pPr>
            <a:r>
              <a:rPr lang="en-US" dirty="0" smtClean="0"/>
              <a:t>1- to express purpose </a:t>
            </a:r>
          </a:p>
          <a:p>
            <a:pPr algn="l">
              <a:buNone/>
            </a:pPr>
            <a:r>
              <a:rPr lang="en-US" dirty="0" smtClean="0"/>
              <a:t>e.g. 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I went to the post office to post some letters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  <a:p>
            <a:pPr algn="l">
              <a:buNone/>
            </a:pPr>
            <a:r>
              <a:rPr lang="en-US" dirty="0" smtClean="0"/>
              <a:t>2- after  it + be + </a:t>
            </a:r>
            <a:r>
              <a:rPr lang="en-US" dirty="0" err="1" smtClean="0"/>
              <a:t>adj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e.g.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great</a:t>
            </a:r>
            <a:r>
              <a:rPr lang="en-US" dirty="0" smtClean="0"/>
              <a:t> </a:t>
            </a:r>
            <a:r>
              <a:rPr lang="en-US" smtClean="0">
                <a:solidFill>
                  <a:schemeClr val="tx2">
                    <a:lumMod val="75000"/>
                  </a:schemeClr>
                </a:solidFill>
              </a:rPr>
              <a:t>to </a:t>
            </a:r>
            <a:r>
              <a:rPr lang="en-US" smtClean="0">
                <a:solidFill>
                  <a:schemeClr val="tx2">
                    <a:lumMod val="75000"/>
                  </a:schemeClr>
                </a:solidFill>
              </a:rPr>
              <a:t>see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you after such along time .  </a:t>
            </a:r>
            <a:endParaRPr lang="ar-SA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سهم مخطط إلى اليمين 3"/>
          <p:cNvSpPr/>
          <p:nvPr/>
        </p:nvSpPr>
        <p:spPr>
          <a:xfrm>
            <a:off x="3347864" y="980728"/>
            <a:ext cx="1440160" cy="360040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l">
              <a:buNone/>
            </a:pPr>
            <a:r>
              <a:rPr lang="en-US" dirty="0" smtClean="0"/>
              <a:t>3- after the first /second /last / best ..etc </a:t>
            </a:r>
          </a:p>
          <a:p>
            <a:pPr algn="l">
              <a:buNone/>
            </a:pPr>
            <a:r>
              <a:rPr lang="en-US" dirty="0" smtClean="0"/>
              <a:t>e.g.</a:t>
            </a:r>
          </a:p>
          <a:p>
            <a:pPr algn="l">
              <a:buNone/>
            </a:pP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Afnan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was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the first to leave the class</a:t>
            </a:r>
            <a:r>
              <a:rPr lang="en-US" dirty="0" smtClean="0"/>
              <a:t>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4- after certain adjectives : afraid /</a:t>
            </a:r>
            <a:r>
              <a:rPr lang="en-US" dirty="0" err="1" smtClean="0"/>
              <a:t>surprized</a:t>
            </a:r>
            <a:r>
              <a:rPr lang="en-US" dirty="0" smtClean="0"/>
              <a:t>/ free / happy /ready / sorry .</a:t>
            </a:r>
          </a:p>
          <a:p>
            <a:pPr algn="l">
              <a:buNone/>
            </a:pPr>
            <a:r>
              <a:rPr lang="en-US" dirty="0" smtClean="0"/>
              <a:t>e.g. 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At last he was free to do what he wanted </a:t>
            </a:r>
            <a:r>
              <a:rPr lang="en-US" dirty="0" smtClean="0"/>
              <a:t>. </a:t>
            </a:r>
          </a:p>
          <a:p>
            <a:pPr algn="l">
              <a:buNone/>
            </a:pP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dirty="0" smtClean="0"/>
              <a:t>- 5- after too &amp;  enough:</a:t>
            </a:r>
          </a:p>
          <a:p>
            <a:pPr algn="l">
              <a:buNone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It is not warm </a:t>
            </a:r>
            <a:r>
              <a:rPr lang="en-US" dirty="0" smtClean="0">
                <a:solidFill>
                  <a:srgbClr val="FF0000"/>
                </a:solidFill>
              </a:rPr>
              <a:t>enough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to go to the sea .</a:t>
            </a:r>
          </a:p>
          <a:p>
            <a:pPr algn="l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am </a:t>
            </a:r>
            <a:r>
              <a:rPr lang="en-US" dirty="0" smtClean="0">
                <a:solidFill>
                  <a:srgbClr val="FF0000"/>
                </a:solidFill>
              </a:rPr>
              <a:t>too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tired to finish my work .</a:t>
            </a:r>
          </a:p>
          <a:p>
            <a:pPr algn="l">
              <a:buNone/>
            </a:pPr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l">
              <a:buNone/>
            </a:pPr>
            <a:r>
              <a:rPr lang="en-US" dirty="0" smtClean="0"/>
              <a:t>6/after certain verbs ( </a:t>
            </a:r>
            <a:r>
              <a:rPr lang="en-US" dirty="0" smtClean="0">
                <a:solidFill>
                  <a:srgbClr val="C00000"/>
                </a:solidFill>
              </a:rPr>
              <a:t>afford / agree/ appear /decide/forget /hope /learn/ seem/tend/want </a:t>
            </a:r>
            <a:r>
              <a:rPr lang="ar-SA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/manage/need/offer/plan/promise/refuse/ would like )</a:t>
            </a:r>
          </a:p>
          <a:p>
            <a:pPr algn="l">
              <a:buNone/>
            </a:pPr>
            <a:r>
              <a:rPr lang="en-US" dirty="0" smtClean="0"/>
              <a:t>e.g.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hope to see you soon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 smtClean="0"/>
          </a:p>
          <a:p>
            <a:pPr algn="l">
              <a:buNone/>
            </a:pPr>
            <a:r>
              <a:rPr lang="en-US" dirty="0" smtClean="0"/>
              <a:t>   </a:t>
            </a:r>
            <a:endParaRPr lang="ar-S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577483"/>
          </a:xfrm>
        </p:spPr>
        <p:txBody>
          <a:bodyPr/>
          <a:lstStyle/>
          <a:p>
            <a:pPr algn="l">
              <a:buNone/>
            </a:pPr>
            <a:r>
              <a:rPr lang="en-US" dirty="0" smtClean="0"/>
              <a:t>7- after the object of some verbs ( advice – allow –encourage-invite- order – persuade – teach – tell ) </a:t>
            </a:r>
          </a:p>
          <a:p>
            <a:pPr algn="l">
              <a:buNone/>
            </a:pPr>
            <a:r>
              <a:rPr lang="en-US" dirty="0" smtClean="0"/>
              <a:t>e.g. 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My friend persuaded me to apply for this job .</a:t>
            </a:r>
          </a:p>
          <a:p>
            <a:pPr algn="l">
              <a:buNone/>
            </a:pP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  <a:p>
            <a:pPr algn="l">
              <a:buNone/>
            </a:pPr>
            <a:r>
              <a:rPr lang="en-US" dirty="0" smtClean="0"/>
              <a:t>8-  after question words ( how- what – when.. Etc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I don’t know what to do  </a:t>
            </a:r>
            <a:endParaRPr lang="ar-SA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3851920" y="2060848"/>
            <a:ext cx="4248472" cy="8640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bare infinitive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Is used :</a:t>
            </a:r>
          </a:p>
          <a:p>
            <a:pPr algn="l">
              <a:buNone/>
            </a:pPr>
            <a:r>
              <a:rPr lang="en-US" dirty="0" smtClean="0"/>
              <a:t>1- after model verb   can- may – must should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You should start thinking about your future .</a:t>
            </a:r>
          </a:p>
          <a:p>
            <a:pPr algn="l">
              <a:buNone/>
            </a:pP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2-</a:t>
            </a:r>
            <a:r>
              <a:rPr lang="en-US" dirty="0" smtClean="0"/>
              <a:t>after the verbs let &amp;make in the active voice .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My parents let me stay up later at weekends</a:t>
            </a:r>
          </a:p>
          <a:p>
            <a:pPr algn="l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l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4800" dirty="0" smtClean="0"/>
              <a:t> 3- after had better and would rather</a:t>
            </a:r>
          </a:p>
          <a:p>
            <a:pPr algn="l">
              <a:buNone/>
            </a:pPr>
            <a:r>
              <a:rPr lang="en-US" sz="4800" dirty="0" smtClean="0"/>
              <a:t>e.g.</a:t>
            </a:r>
          </a:p>
          <a:p>
            <a:pPr algn="l">
              <a:buNone/>
            </a:pPr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</a:rPr>
              <a:t>I would rather have some coffee</a:t>
            </a:r>
          </a:p>
          <a:p>
            <a:pPr algn="l">
              <a:buNone/>
            </a:pPr>
            <a:r>
              <a:rPr lang="en-US" sz="4800" dirty="0" smtClean="0">
                <a:solidFill>
                  <a:srgbClr val="00B050"/>
                </a:solidFill>
              </a:rPr>
              <a:t>You had better tell the truth  </a:t>
            </a:r>
            <a:endParaRPr lang="ar-SA" sz="4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v-</a:t>
            </a:r>
            <a:r>
              <a:rPr lang="en-US" dirty="0" err="1" smtClean="0"/>
              <a:t>Ing</a:t>
            </a:r>
            <a:r>
              <a:rPr lang="en-US" dirty="0" smtClean="0"/>
              <a:t> forms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dirty="0" smtClean="0"/>
              <a:t>Is used :</a:t>
            </a:r>
          </a:p>
          <a:p>
            <a:pPr algn="l">
              <a:buNone/>
            </a:pPr>
            <a:r>
              <a:rPr lang="en-US" dirty="0" smtClean="0"/>
              <a:t>1- as a noun  e.g. </a:t>
            </a:r>
          </a:p>
          <a:p>
            <a:pPr algn="l">
              <a:buNone/>
            </a:pPr>
            <a:r>
              <a:rPr lang="en-US" dirty="0" smtClean="0">
                <a:solidFill>
                  <a:srgbClr val="660066"/>
                </a:solidFill>
              </a:rPr>
              <a:t>Exercising is a good way  to keep fit .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/>
              <a:t>2- after GO expressing physical activity </a:t>
            </a:r>
          </a:p>
          <a:p>
            <a:pPr algn="l">
              <a:buNone/>
            </a:pPr>
            <a:r>
              <a:rPr lang="en-US" dirty="0" smtClean="0">
                <a:solidFill>
                  <a:srgbClr val="00B050"/>
                </a:solidFill>
              </a:rPr>
              <a:t>We usually </a:t>
            </a:r>
            <a:r>
              <a:rPr lang="en-US" dirty="0" smtClean="0">
                <a:solidFill>
                  <a:srgbClr val="FF0000"/>
                </a:solidFill>
              </a:rPr>
              <a:t>go </a:t>
            </a:r>
            <a:r>
              <a:rPr lang="en-US" dirty="0" smtClean="0">
                <a:solidFill>
                  <a:srgbClr val="00B050"/>
                </a:solidFill>
              </a:rPr>
              <a:t>running in the morning .</a:t>
            </a:r>
          </a:p>
          <a:p>
            <a:pPr algn="l">
              <a:buNone/>
            </a:pPr>
            <a:endParaRPr lang="ar-SA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67544" y="1556792"/>
            <a:ext cx="8136904" cy="93610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algn="l">
              <a:buNone/>
            </a:pPr>
            <a:r>
              <a:rPr lang="en-US" dirty="0" smtClean="0"/>
              <a:t>3-After certain verbs :</a:t>
            </a:r>
          </a:p>
          <a:p>
            <a:pPr algn="l">
              <a:buNone/>
            </a:pPr>
            <a:r>
              <a:rPr lang="en-US" dirty="0" smtClean="0"/>
              <a:t>Avoid/enjoy /finish/like/love/hate/imagine/keep </a:t>
            </a:r>
            <a:r>
              <a:rPr lang="ar-SA" dirty="0" smtClean="0"/>
              <a:t> </a:t>
            </a:r>
            <a:r>
              <a:rPr lang="en-US" dirty="0" smtClean="0"/>
              <a:t>risk/spend(time)/suggest – consider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Marten suggested going to the museum on Monday </a:t>
            </a:r>
          </a:p>
          <a:p>
            <a:pPr algn="l">
              <a:buNone/>
            </a:pPr>
            <a:r>
              <a:rPr lang="en-US" dirty="0" smtClean="0"/>
              <a:t>4- after prepositions { for – about – without }</a:t>
            </a:r>
          </a:p>
          <a:p>
            <a:pPr algn="l">
              <a:buNone/>
            </a:pPr>
            <a:r>
              <a:rPr lang="en-US" dirty="0" smtClean="0">
                <a:solidFill>
                  <a:srgbClr val="FF0000"/>
                </a:solidFill>
              </a:rPr>
              <a:t>We are so excited about travelling to </a:t>
            </a:r>
            <a:r>
              <a:rPr lang="en-US" dirty="0" err="1" smtClean="0">
                <a:solidFill>
                  <a:srgbClr val="FF0000"/>
                </a:solidFill>
              </a:rPr>
              <a:t>makkah</a:t>
            </a:r>
            <a:r>
              <a:rPr lang="en-US" dirty="0" smtClean="0">
                <a:solidFill>
                  <a:srgbClr val="FF0000"/>
                </a:solidFill>
              </a:rPr>
              <a:t>.  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407</Words>
  <Application>Microsoft Office PowerPoint</Application>
  <PresentationFormat>عرض على الشاشة (3:4)‏</PresentationFormat>
  <Paragraphs>61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Model 3 grammar  </vt:lpstr>
      <vt:lpstr>1- infinitive     to               verb  </vt:lpstr>
      <vt:lpstr>الشريحة 3</vt:lpstr>
      <vt:lpstr>الشريحة 4</vt:lpstr>
      <vt:lpstr>الشريحة 5</vt:lpstr>
      <vt:lpstr>The bare infinitive </vt:lpstr>
      <vt:lpstr>الشريحة 7</vt:lpstr>
      <vt:lpstr>v-Ing forms</vt:lpstr>
      <vt:lpstr>الشريحة 9</vt:lpstr>
      <vt:lpstr>الشريحة 10</vt:lpstr>
      <vt:lpstr>الشريحة 11</vt:lpstr>
      <vt:lpstr>الشريحة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 3 grammar  </dc:title>
  <dc:creator>private world</dc:creator>
  <cp:lastModifiedBy>private world</cp:lastModifiedBy>
  <cp:revision>3</cp:revision>
  <dcterms:created xsi:type="dcterms:W3CDTF">2014-03-17T17:04:23Z</dcterms:created>
  <dcterms:modified xsi:type="dcterms:W3CDTF">2014-03-19T17:37:30Z</dcterms:modified>
</cp:coreProperties>
</file>