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3" r:id="rId17"/>
    <p:sldId id="274" r:id="rId18"/>
    <p:sldId id="271" r:id="rId19"/>
    <p:sldId id="275" r:id="rId20"/>
    <p:sldId id="272" r:id="rId21"/>
    <p:sldId id="276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مستطيل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مستطيل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مثلث متساوي الساقين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ثلث متساوي الساقين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5" name="رابط مستقيم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مثلث متساوي الساقين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مثلث متساوي الساقين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مثلث متساوي الساقين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4A49B6-0499-4942-B808-F85789EBB5A1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9DBB650-E0E4-4D1A-A240-AE9BAB01955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8" name="رابط مستقيم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رابط مستقيم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مثلث متساوي الساقين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l" rtl="1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r" rtl="1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r" rtl="1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3">
                    <a:lumMod val="50000"/>
                  </a:schemeClr>
                </a:solidFill>
              </a:rPr>
              <a:t>The hard sell </a:t>
            </a:r>
            <a:endParaRPr lang="ar-SA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971600" y="2060848"/>
            <a:ext cx="6984776" cy="4176464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5" name="صورة 4" descr="imagesCAI6GIQ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68330">
            <a:off x="4971723" y="3566391"/>
            <a:ext cx="3925250" cy="2940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صورة 3" descr="imagesCA38D5R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988840"/>
            <a:ext cx="2448272" cy="3984095"/>
          </a:xfrm>
          <a:prstGeom prst="rect">
            <a:avLst/>
          </a:prstGeom>
        </p:spPr>
      </p:pic>
      <p:pic>
        <p:nvPicPr>
          <p:cNvPr id="6" name="صورة 5" descr="p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628800"/>
            <a:ext cx="3779912" cy="1989584"/>
          </a:xfrm>
          <a:prstGeom prst="rect">
            <a:avLst/>
          </a:prstGeom>
        </p:spPr>
      </p:pic>
      <p:pic>
        <p:nvPicPr>
          <p:cNvPr id="7" name="صورة 6" descr="n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204864"/>
            <a:ext cx="3211738" cy="446449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rgbClr val="C00000"/>
                </a:solidFill>
              </a:rPr>
              <a:t>burgers</a:t>
            </a:r>
            <a:endParaRPr lang="ar-SA" sz="6600" b="1" dirty="0">
              <a:solidFill>
                <a:srgbClr val="C00000"/>
              </a:solidFill>
            </a:endParaRPr>
          </a:p>
        </p:txBody>
      </p:sp>
      <p:pic>
        <p:nvPicPr>
          <p:cNvPr id="4" name="عنصر نائب للمحتوى 3" descr="ameri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924944"/>
            <a:ext cx="4689871" cy="3512876"/>
          </a:xfrm>
        </p:spPr>
      </p:pic>
      <p:pic>
        <p:nvPicPr>
          <p:cNvPr id="5" name="صورة 4" descr="imagesCADNL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700808"/>
            <a:ext cx="3096344" cy="2133600"/>
          </a:xfrm>
          <a:prstGeom prst="rect">
            <a:avLst/>
          </a:prstGeom>
        </p:spPr>
      </p:pic>
      <p:pic>
        <p:nvPicPr>
          <p:cNvPr id="6" name="صورة 5" descr="imagesCATP6SV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645024"/>
            <a:ext cx="3232823" cy="299695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2">
                    <a:lumMod val="50000"/>
                  </a:schemeClr>
                </a:solidFill>
              </a:rPr>
              <a:t>Why do you think you remembered these companies?</a:t>
            </a:r>
            <a:endParaRPr lang="ar-SA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fontScale="92500"/>
          </a:bodyPr>
          <a:lstStyle/>
          <a:p>
            <a:pPr algn="l">
              <a:buNone/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</a:rPr>
              <a:t>*</a:t>
            </a: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Because they are the best</a:t>
            </a:r>
          </a:p>
          <a:p>
            <a:pPr algn="l">
              <a:buNone/>
            </a:pPr>
            <a:endParaRPr lang="en-US" sz="5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>
              <a:buNone/>
            </a:pP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*Because of their regular ads. On TV</a:t>
            </a:r>
          </a:p>
          <a:p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l"/>
            <a:r>
              <a:rPr lang="en-US" b="1" u="sng" dirty="0" smtClean="0"/>
              <a:t>2- A</a:t>
            </a:r>
          </a:p>
          <a:p>
            <a:pPr algn="l"/>
            <a:r>
              <a:rPr lang="en-US" sz="4000" b="1" dirty="0" smtClean="0">
                <a:solidFill>
                  <a:srgbClr val="C00000"/>
                </a:solidFill>
              </a:rPr>
              <a:t>1- Where do you usually see advertisements?</a:t>
            </a:r>
          </a:p>
          <a:p>
            <a:pPr algn="l"/>
            <a:endParaRPr lang="en-US" dirty="0"/>
          </a:p>
          <a:p>
            <a:pPr algn="l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2- What ads have you been seeing a lot recently?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3- What made you remember those particular ads?</a:t>
            </a:r>
            <a:endParaRPr lang="ar-SA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l">
              <a:buNone/>
            </a:pP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1- I see them on streets, magazines, newspaper, internet, shops…..etc</a:t>
            </a:r>
          </a:p>
          <a:p>
            <a:pPr algn="l">
              <a:buNone/>
            </a:pPr>
            <a:endParaRPr lang="en-US" sz="4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buNone/>
            </a:pP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2- Perfumes, toothpaste.</a:t>
            </a:r>
          </a:p>
          <a:p>
            <a:pPr algn="l">
              <a:buNone/>
            </a:pPr>
            <a:endParaRPr lang="en-US" sz="4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buNone/>
            </a:pP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3-Because they advertise them a lot.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algn="l">
              <a:buNone/>
            </a:pPr>
            <a:r>
              <a:rPr lang="en-US" sz="3600" b="1" dirty="0" smtClean="0"/>
              <a:t>B – List the places where the advertising is used?</a:t>
            </a:r>
          </a:p>
          <a:p>
            <a:pPr algn="l">
              <a:buNone/>
            </a:pPr>
            <a:r>
              <a:rPr lang="en-US" sz="3600" b="1" dirty="0" smtClean="0">
                <a:solidFill>
                  <a:srgbClr val="7030A0"/>
                </a:solidFill>
              </a:rPr>
              <a:t>Newspaper </a:t>
            </a:r>
          </a:p>
          <a:p>
            <a:pPr algn="l">
              <a:buNone/>
            </a:pPr>
            <a:endParaRPr lang="en-US" sz="3600" b="1" dirty="0" smtClean="0"/>
          </a:p>
          <a:p>
            <a:pPr algn="l"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-magazines</a:t>
            </a:r>
          </a:p>
          <a:p>
            <a:pPr algn="l">
              <a:buNone/>
            </a:pPr>
            <a:endParaRPr lang="en-US" sz="3600" b="1" dirty="0" smtClean="0"/>
          </a:p>
          <a:p>
            <a:pPr algn="l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Sides of building</a:t>
            </a:r>
          </a:p>
          <a:p>
            <a:pPr algn="l">
              <a:buNone/>
            </a:pPr>
            <a:endParaRPr lang="en-US" sz="3600" b="1" dirty="0" smtClean="0"/>
          </a:p>
          <a:p>
            <a:pPr algn="l">
              <a:buNone/>
            </a:pP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billboard</a:t>
            </a:r>
            <a:endParaRPr lang="en-US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صورة 3" descr="imagesCAT95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1196752"/>
            <a:ext cx="4680520" cy="1368152"/>
          </a:xfrm>
          <a:prstGeom prst="rect">
            <a:avLst/>
          </a:prstGeom>
        </p:spPr>
      </p:pic>
      <p:pic>
        <p:nvPicPr>
          <p:cNvPr id="5" name="صورة 4" descr="as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25420">
            <a:off x="6776698" y="2208573"/>
            <a:ext cx="1838325" cy="2251125"/>
          </a:xfrm>
          <a:prstGeom prst="rect">
            <a:avLst/>
          </a:prstGeom>
        </p:spPr>
      </p:pic>
      <p:pic>
        <p:nvPicPr>
          <p:cNvPr id="6" name="صورة 5" descr="sid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1" y="2420888"/>
            <a:ext cx="2088232" cy="3528392"/>
          </a:xfrm>
          <a:prstGeom prst="rect">
            <a:avLst/>
          </a:prstGeom>
        </p:spPr>
      </p:pic>
      <p:pic>
        <p:nvPicPr>
          <p:cNvPr id="7" name="صورة 6" descr="imagesCA5JHHPZ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8101" y="4869160"/>
            <a:ext cx="3025899" cy="175399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Present perfect </a:t>
            </a:r>
            <a:r>
              <a:rPr lang="en-US" b="1" dirty="0" smtClean="0">
                <a:solidFill>
                  <a:srgbClr val="FF0000"/>
                </a:solidFill>
              </a:rPr>
              <a:t>continuous </a:t>
            </a:r>
            <a:r>
              <a:rPr lang="en-US" b="1" dirty="0" err="1" smtClean="0">
                <a:solidFill>
                  <a:srgbClr val="FF0000"/>
                </a:solidFill>
              </a:rPr>
              <a:t>vs</a:t>
            </a:r>
            <a:r>
              <a:rPr lang="en-US" b="1" dirty="0" smtClean="0">
                <a:solidFill>
                  <a:srgbClr val="FF0000"/>
                </a:solidFill>
              </a:rPr>
              <a:t> present perfect simple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200" i="1" dirty="0" smtClean="0">
                <a:solidFill>
                  <a:srgbClr val="00B050"/>
                </a:solidFill>
              </a:rPr>
              <a:t>We use the present perfect tense to talk about things where there is a connection between the past and the present </a:t>
            </a:r>
            <a:endParaRPr lang="en-US" sz="3200" i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sz="3600" b="1" i="1" u="sng" dirty="0" smtClean="0">
                <a:solidFill>
                  <a:srgbClr val="002060"/>
                </a:solidFill>
              </a:rPr>
              <a:t>How </a:t>
            </a:r>
            <a:r>
              <a:rPr lang="en-US" sz="3600" b="1" i="1" u="sng" dirty="0" smtClean="0">
                <a:solidFill>
                  <a:srgbClr val="002060"/>
                </a:solidFill>
              </a:rPr>
              <a:t>do we use </a:t>
            </a:r>
            <a:endParaRPr lang="en-US" sz="3600" b="1" i="1" u="sng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US" sz="3600" b="1" i="1" u="sng" dirty="0" smtClean="0">
                <a:solidFill>
                  <a:srgbClr val="002060"/>
                </a:solidFill>
              </a:rPr>
              <a:t>“</a:t>
            </a:r>
            <a:r>
              <a:rPr lang="en-US" sz="3600" b="1" dirty="0" smtClean="0">
                <a:solidFill>
                  <a:srgbClr val="FF0000"/>
                </a:solidFill>
              </a:rPr>
              <a:t>Present </a:t>
            </a:r>
            <a:r>
              <a:rPr lang="en-US" sz="3600" b="1" dirty="0" smtClean="0">
                <a:solidFill>
                  <a:srgbClr val="FF0000"/>
                </a:solidFill>
              </a:rPr>
              <a:t>perfect </a:t>
            </a:r>
            <a:r>
              <a:rPr lang="en-US" sz="3600" b="1" dirty="0" smtClean="0">
                <a:solidFill>
                  <a:srgbClr val="FF0000"/>
                </a:solidFill>
              </a:rPr>
              <a:t>continuous</a:t>
            </a:r>
            <a:r>
              <a:rPr lang="en-US" sz="3600" b="1" dirty="0" smtClean="0">
                <a:solidFill>
                  <a:srgbClr val="002060"/>
                </a:solidFill>
              </a:rPr>
              <a:t>” </a:t>
            </a:r>
            <a:r>
              <a:rPr lang="en-US" sz="3600" b="1" i="1" u="sng" dirty="0" smtClean="0">
                <a:solidFill>
                  <a:srgbClr val="002060"/>
                </a:solidFill>
              </a:rPr>
              <a:t>:</a:t>
            </a:r>
            <a:endParaRPr lang="en-US" sz="3600" b="1" i="1" u="sng" dirty="0" smtClean="0">
              <a:solidFill>
                <a:srgbClr val="002060"/>
              </a:solidFill>
            </a:endParaRPr>
          </a:p>
          <a:p>
            <a:pPr algn="l"/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1- An action that has just stopped recently </a:t>
            </a:r>
          </a:p>
          <a:p>
            <a:pPr algn="l"/>
            <a:r>
              <a:rPr lang="en-US" b="1" dirty="0" smtClean="0"/>
              <a:t>Ex: I`m tired because I `</a:t>
            </a:r>
            <a:r>
              <a:rPr lang="en-US" b="1" dirty="0" err="1" smtClean="0"/>
              <a:t>ve</a:t>
            </a:r>
            <a:r>
              <a:rPr lang="en-US" b="1" dirty="0" smtClean="0"/>
              <a:t> been running. </a:t>
            </a:r>
          </a:p>
          <a:p>
            <a:pPr algn="ctr">
              <a:buNone/>
            </a:pPr>
            <a:r>
              <a:rPr lang="en-US" b="1" dirty="0" smtClean="0"/>
              <a:t>--------------------------------------------</a:t>
            </a:r>
          </a:p>
          <a:p>
            <a:pPr algn="l"/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2-An action continuing up to now</a:t>
            </a:r>
          </a:p>
          <a:p>
            <a:pPr algn="l"/>
            <a:r>
              <a:rPr lang="en-US" b="1" dirty="0" smtClean="0"/>
              <a:t>Ex : I have been reading for 2 hours</a:t>
            </a:r>
            <a:endParaRPr lang="ar-S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002060"/>
                </a:solidFill>
              </a:rPr>
              <a:t>How </a:t>
            </a:r>
            <a:r>
              <a:rPr lang="en-US" b="1" i="1" u="sng" dirty="0" smtClean="0">
                <a:solidFill>
                  <a:srgbClr val="002060"/>
                </a:solidFill>
              </a:rPr>
              <a:t>do we use </a:t>
            </a:r>
            <a:r>
              <a:rPr lang="en-US" b="1" i="1" u="sng" dirty="0" smtClean="0">
                <a:solidFill>
                  <a:srgbClr val="002060"/>
                </a:solidFill>
              </a:rPr>
              <a:t>“</a:t>
            </a:r>
            <a:r>
              <a:rPr lang="en-US" b="1" dirty="0" smtClean="0">
                <a:solidFill>
                  <a:srgbClr val="FF0000"/>
                </a:solidFill>
              </a:rPr>
              <a:t>present </a:t>
            </a:r>
            <a:r>
              <a:rPr lang="en-US" b="1" dirty="0" smtClean="0">
                <a:solidFill>
                  <a:srgbClr val="FF0000"/>
                </a:solidFill>
              </a:rPr>
              <a:t>perfect </a:t>
            </a:r>
            <a:r>
              <a:rPr lang="en-US" b="1" dirty="0" smtClean="0">
                <a:solidFill>
                  <a:srgbClr val="FF0000"/>
                </a:solidFill>
              </a:rPr>
              <a:t>simple</a:t>
            </a:r>
            <a:r>
              <a:rPr lang="en-US" b="1" dirty="0" smtClean="0">
                <a:solidFill>
                  <a:srgbClr val="002060"/>
                </a:solidFill>
              </a:rPr>
              <a:t>”:</a:t>
            </a:r>
            <a:endParaRPr lang="ar-SA" dirty="0">
              <a:solidFill>
                <a:srgbClr val="00206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/>
            <a:r>
              <a:rPr lang="en-US" sz="4000" i="1" dirty="0" smtClean="0">
                <a:solidFill>
                  <a:srgbClr val="00B050"/>
                </a:solidFill>
              </a:rPr>
              <a:t>I’</a:t>
            </a:r>
            <a:r>
              <a:rPr lang="en-US" sz="4000" i="1" dirty="0" smtClean="0">
                <a:solidFill>
                  <a:srgbClr val="C00000"/>
                </a:solidFill>
              </a:rPr>
              <a:t>ve</a:t>
            </a:r>
            <a:r>
              <a:rPr lang="en-US" sz="4000" i="1" dirty="0" smtClean="0">
                <a:solidFill>
                  <a:srgbClr val="00B050"/>
                </a:solidFill>
              </a:rPr>
              <a:t> paint</a:t>
            </a:r>
            <a:r>
              <a:rPr lang="en-US" sz="4000" i="1" dirty="0" smtClean="0">
                <a:solidFill>
                  <a:srgbClr val="C00000"/>
                </a:solidFill>
              </a:rPr>
              <a:t>ed</a:t>
            </a:r>
            <a:r>
              <a:rPr lang="en-US" sz="4000" i="1" dirty="0" smtClean="0">
                <a:solidFill>
                  <a:srgbClr val="00B050"/>
                </a:solidFill>
              </a:rPr>
              <a:t> the living room blue. </a:t>
            </a:r>
            <a:endParaRPr lang="en-US" sz="4000" i="1" dirty="0" smtClean="0">
              <a:solidFill>
                <a:srgbClr val="00B050"/>
              </a:solidFill>
            </a:endParaRPr>
          </a:p>
          <a:p>
            <a:pPr algn="l"/>
            <a:endParaRPr lang="en-US" sz="4000" i="1" dirty="0" smtClean="0">
              <a:solidFill>
                <a:srgbClr val="00B050"/>
              </a:solidFill>
            </a:endParaRPr>
          </a:p>
          <a:p>
            <a:pPr algn="l"/>
            <a:r>
              <a:rPr lang="en-US" sz="4000" dirty="0" smtClean="0">
                <a:solidFill>
                  <a:srgbClr val="00B050"/>
                </a:solidFill>
              </a:rPr>
              <a:t>The </a:t>
            </a:r>
            <a:r>
              <a:rPr lang="en-US" sz="4000" dirty="0" smtClean="0">
                <a:solidFill>
                  <a:srgbClr val="00B050"/>
                </a:solidFill>
              </a:rPr>
              <a:t>focus is on </a:t>
            </a:r>
            <a:r>
              <a:rPr lang="en-US" sz="4000" b="1" u="sng" dirty="0" smtClean="0">
                <a:solidFill>
                  <a:srgbClr val="C00000"/>
                </a:solidFill>
              </a:rPr>
              <a:t>the finished result</a:t>
            </a:r>
            <a:r>
              <a:rPr lang="en-US" sz="4000" dirty="0" smtClean="0">
                <a:solidFill>
                  <a:srgbClr val="00B050"/>
                </a:solidFill>
              </a:rPr>
              <a:t>. The activity is finished but we can see the </a:t>
            </a:r>
            <a:r>
              <a:rPr lang="en-US" sz="4000" b="1" u="sng" dirty="0" smtClean="0">
                <a:solidFill>
                  <a:srgbClr val="C00000"/>
                </a:solidFill>
              </a:rPr>
              <a:t>result now</a:t>
            </a:r>
            <a:r>
              <a:rPr lang="en-US" dirty="0" smtClean="0"/>
              <a:t>.</a:t>
            </a:r>
            <a:endParaRPr lang="ar-SA" dirty="0"/>
          </a:p>
        </p:txBody>
      </p:sp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52296"/>
          </a:xfrm>
        </p:spPr>
        <p:txBody>
          <a:bodyPr>
            <a:normAutofit fontScale="92500" lnSpcReduction="10000"/>
          </a:bodyPr>
          <a:lstStyle/>
          <a:p>
            <a:pPr algn="l">
              <a:buNone/>
            </a:pP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</a:rPr>
              <a:t>She’s been writing </a:t>
            </a:r>
            <a:r>
              <a:rPr lang="en-US" sz="3600" b="1" i="1" dirty="0" smtClean="0">
                <a:solidFill>
                  <a:srgbClr val="00B050"/>
                </a:solidFill>
              </a:rPr>
              <a:t>emails for 3 hours.</a:t>
            </a:r>
            <a:endParaRPr lang="en-US" sz="3600" b="1" dirty="0" smtClean="0">
              <a:solidFill>
                <a:srgbClr val="00B050"/>
              </a:solidFill>
            </a:endParaRPr>
          </a:p>
          <a:p>
            <a:pPr algn="l">
              <a:buNone/>
            </a:pPr>
            <a:endParaRPr lang="en-US" sz="3600" b="1" i="1" dirty="0" smtClean="0">
              <a:solidFill>
                <a:srgbClr val="00B050"/>
              </a:solidFill>
            </a:endParaRPr>
          </a:p>
          <a:p>
            <a:pPr algn="l">
              <a:buNone/>
            </a:pPr>
            <a:r>
              <a:rPr lang="en-US" sz="3600" b="1" i="1" dirty="0" smtClean="0">
                <a:solidFill>
                  <a:srgbClr val="C00000"/>
                </a:solidFill>
              </a:rPr>
              <a:t>She’s </a:t>
            </a:r>
            <a:r>
              <a:rPr lang="en-US" sz="3600" b="1" i="1" dirty="0" smtClean="0">
                <a:solidFill>
                  <a:srgbClr val="C00000"/>
                </a:solidFill>
              </a:rPr>
              <a:t>written</a:t>
            </a:r>
            <a:r>
              <a:rPr lang="en-US" sz="3600" b="1" i="1" dirty="0" smtClean="0">
                <a:solidFill>
                  <a:srgbClr val="00B050"/>
                </a:solidFill>
              </a:rPr>
              <a:t> 10 messages</a:t>
            </a:r>
            <a:r>
              <a:rPr lang="en-US" sz="3600" b="1" i="1" dirty="0" smtClean="0">
                <a:solidFill>
                  <a:srgbClr val="00B050"/>
                </a:solidFill>
              </a:rPr>
              <a:t>.</a:t>
            </a:r>
          </a:p>
          <a:p>
            <a:pPr algn="l">
              <a:buNone/>
            </a:pPr>
            <a:endParaRPr lang="en-US" sz="3600" b="1" dirty="0" smtClean="0">
              <a:solidFill>
                <a:srgbClr val="00B050"/>
              </a:solidFill>
            </a:endParaRPr>
          </a:p>
          <a:p>
            <a:pPr algn="l"/>
            <a:r>
              <a:rPr lang="en-US" sz="3600" b="1" i="1" u="sng" dirty="0" smtClean="0">
                <a:solidFill>
                  <a:schemeClr val="accent4">
                    <a:lumMod val="50000"/>
                  </a:schemeClr>
                </a:solidFill>
              </a:rPr>
              <a:t>The present perfect continuous </a:t>
            </a:r>
            <a:endParaRPr lang="en-US" sz="3600" b="1" i="1" u="sng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/>
            <a:r>
              <a:rPr lang="en-US" sz="3600" b="1" dirty="0" smtClean="0">
                <a:solidFill>
                  <a:srgbClr val="00B050"/>
                </a:solidFill>
              </a:rPr>
              <a:t>(</a:t>
            </a:r>
            <a:r>
              <a:rPr lang="en-US" sz="3600" b="1" i="1" u="sng" dirty="0" smtClean="0">
                <a:solidFill>
                  <a:schemeClr val="accent4">
                    <a:lumMod val="50000"/>
                  </a:schemeClr>
                </a:solidFill>
              </a:rPr>
              <a:t>has been writing</a:t>
            </a:r>
            <a:r>
              <a:rPr lang="en-US" sz="3600" b="1" dirty="0" smtClean="0">
                <a:solidFill>
                  <a:srgbClr val="00B050"/>
                </a:solidFill>
              </a:rPr>
              <a:t>) talks about </a:t>
            </a:r>
            <a:endParaRPr lang="en-US" sz="3600" b="1" dirty="0" smtClean="0">
              <a:solidFill>
                <a:srgbClr val="00B050"/>
              </a:solidFill>
            </a:endParaRPr>
          </a:p>
          <a:p>
            <a:pPr algn="l"/>
            <a:r>
              <a:rPr lang="en-US" sz="3600" b="1" u="sng" dirty="0" smtClean="0">
                <a:solidFill>
                  <a:schemeClr val="accent4">
                    <a:lumMod val="50000"/>
                  </a:schemeClr>
                </a:solidFill>
              </a:rPr>
              <a:t>how </a:t>
            </a:r>
            <a:r>
              <a:rPr lang="en-US" sz="3600" b="1" u="sng" dirty="0" smtClean="0">
                <a:solidFill>
                  <a:schemeClr val="accent4">
                    <a:lumMod val="50000"/>
                  </a:schemeClr>
                </a:solidFill>
              </a:rPr>
              <a:t>long </a:t>
            </a:r>
            <a:r>
              <a:rPr lang="en-US" sz="3600" b="1" dirty="0" smtClean="0">
                <a:solidFill>
                  <a:srgbClr val="00B050"/>
                </a:solidFill>
              </a:rPr>
              <a:t>something has been happening. </a:t>
            </a:r>
            <a:endParaRPr lang="en-US" sz="3600" b="1" dirty="0" smtClean="0">
              <a:solidFill>
                <a:srgbClr val="00B050"/>
              </a:solidFill>
            </a:endParaRPr>
          </a:p>
          <a:p>
            <a:pPr algn="l"/>
            <a:r>
              <a:rPr lang="en-US" sz="3600" b="1" i="1" u="sng" dirty="0" smtClean="0">
                <a:solidFill>
                  <a:srgbClr val="C00000"/>
                </a:solidFill>
              </a:rPr>
              <a:t>The </a:t>
            </a:r>
            <a:r>
              <a:rPr lang="en-US" sz="3600" b="1" i="1" u="sng" dirty="0" smtClean="0">
                <a:solidFill>
                  <a:srgbClr val="C00000"/>
                </a:solidFill>
              </a:rPr>
              <a:t>present perfect simple </a:t>
            </a:r>
            <a:endParaRPr lang="en-US" sz="3600" b="1" i="1" u="sng" dirty="0" smtClean="0">
              <a:solidFill>
                <a:srgbClr val="C00000"/>
              </a:solidFill>
            </a:endParaRPr>
          </a:p>
          <a:p>
            <a:pPr algn="l"/>
            <a:r>
              <a:rPr lang="en-US" sz="3600" b="1" dirty="0" smtClean="0">
                <a:solidFill>
                  <a:srgbClr val="00B050"/>
                </a:solidFill>
              </a:rPr>
              <a:t>(</a:t>
            </a:r>
            <a:r>
              <a:rPr lang="en-US" sz="3600" b="1" i="1" u="sng" dirty="0" smtClean="0">
                <a:solidFill>
                  <a:srgbClr val="C00000"/>
                </a:solidFill>
              </a:rPr>
              <a:t>has written</a:t>
            </a:r>
            <a:r>
              <a:rPr lang="en-US" sz="3600" b="1" dirty="0" smtClean="0">
                <a:solidFill>
                  <a:srgbClr val="00B050"/>
                </a:solidFill>
              </a:rPr>
              <a:t>) talks about </a:t>
            </a:r>
            <a:r>
              <a:rPr lang="en-US" sz="3600" b="1" dirty="0" smtClean="0">
                <a:solidFill>
                  <a:srgbClr val="C00000"/>
                </a:solidFill>
              </a:rPr>
              <a:t>how much/how many </a:t>
            </a:r>
            <a:r>
              <a:rPr lang="en-US" sz="3600" b="1" dirty="0" smtClean="0">
                <a:solidFill>
                  <a:srgbClr val="00B050"/>
                </a:solidFill>
              </a:rPr>
              <a:t>have been completed.</a:t>
            </a:r>
          </a:p>
          <a:p>
            <a:pPr algn="l"/>
            <a:endParaRPr lang="ar-SA" dirty="0"/>
          </a:p>
        </p:txBody>
      </p:sp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5652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chemeClr val="accent2">
                    <a:lumMod val="50000"/>
                  </a:schemeClr>
                </a:solidFill>
              </a:rPr>
              <a:t>Form </a:t>
            </a:r>
            <a:r>
              <a:rPr lang="en-US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The </a:t>
            </a:r>
            <a:r>
              <a:rPr lang="en-US" sz="4800" b="1" i="1" u="sng" dirty="0" smtClean="0">
                <a:solidFill>
                  <a:schemeClr val="accent4">
                    <a:lumMod val="50000"/>
                  </a:schemeClr>
                </a:solidFill>
              </a:rPr>
              <a:t>present perfect continuous </a:t>
            </a:r>
            <a:r>
              <a:rPr lang="en-US" sz="6600" b="1" i="1" u="sng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6600" b="1" i="1" u="sng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6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ar-SA" sz="6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2996952"/>
            <a:ext cx="8229600" cy="31600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</a:rPr>
              <a:t>S  + </a:t>
            </a:r>
            <a:r>
              <a:rPr lang="en-US" sz="4400" b="1" dirty="0" smtClean="0">
                <a:solidFill>
                  <a:schemeClr val="accent4">
                    <a:lumMod val="50000"/>
                  </a:schemeClr>
                </a:solidFill>
              </a:rPr>
              <a:t>have \has 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</a:rPr>
              <a:t>+ </a:t>
            </a:r>
            <a:r>
              <a:rPr lang="en-US" sz="4400" b="1" dirty="0" smtClean="0">
                <a:solidFill>
                  <a:schemeClr val="accent4">
                    <a:lumMod val="50000"/>
                  </a:schemeClr>
                </a:solidFill>
              </a:rPr>
              <a:t>been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</a:rPr>
              <a:t> + </a:t>
            </a:r>
            <a:r>
              <a:rPr lang="en-US" sz="4400" b="1" dirty="0" err="1" smtClean="0">
                <a:solidFill>
                  <a:schemeClr val="accent1">
                    <a:lumMod val="50000"/>
                  </a:schemeClr>
                </a:solidFill>
              </a:rPr>
              <a:t>v_</a:t>
            </a:r>
            <a:r>
              <a:rPr lang="en-US" sz="4400" b="1" dirty="0" err="1" smtClean="0">
                <a:solidFill>
                  <a:schemeClr val="accent4">
                    <a:lumMod val="50000"/>
                  </a:schemeClr>
                </a:solidFill>
              </a:rPr>
              <a:t>ing</a:t>
            </a:r>
            <a:endParaRPr lang="en-US" sz="4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endParaRPr lang="en-US" sz="4400" b="1" i="1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en-US" sz="4400" b="1" i="1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400" b="1" i="1" u="sng" dirty="0" smtClean="0">
                <a:solidFill>
                  <a:schemeClr val="accent2">
                    <a:lumMod val="50000"/>
                  </a:schemeClr>
                </a:solidFill>
              </a:rPr>
              <a:t>×Negative : 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hasn`t – haven`t</a:t>
            </a:r>
            <a:endParaRPr lang="ar-SA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5896312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Form </a:t>
            </a:r>
            <a:r>
              <a:rPr lang="en-US" sz="4000" b="1" i="1" u="sng" dirty="0" smtClean="0">
                <a:solidFill>
                  <a:srgbClr val="C00000"/>
                </a:solidFill>
              </a:rPr>
              <a:t>The present perfect </a:t>
            </a:r>
            <a:r>
              <a:rPr lang="en-US" sz="4000" b="1" i="1" u="sng" dirty="0" smtClean="0">
                <a:solidFill>
                  <a:srgbClr val="C00000"/>
                </a:solidFill>
              </a:rPr>
              <a:t>simple</a:t>
            </a:r>
          </a:p>
          <a:p>
            <a:pPr algn="l">
              <a:buNone/>
            </a:pPr>
            <a:endParaRPr lang="en-US" sz="4000" b="1" i="1" u="sng" dirty="0" smtClean="0">
              <a:solidFill>
                <a:srgbClr val="C00000"/>
              </a:solidFill>
            </a:endParaRPr>
          </a:p>
          <a:p>
            <a:pPr algn="l">
              <a:buNone/>
            </a:pPr>
            <a:endParaRPr lang="en-US" sz="4000" b="1" i="1" u="sng" dirty="0" smtClean="0">
              <a:solidFill>
                <a:srgbClr val="C00000"/>
              </a:solidFill>
            </a:endParaRPr>
          </a:p>
          <a:p>
            <a:pPr algn="l">
              <a:buNone/>
            </a:pPr>
            <a:r>
              <a:rPr lang="en-US" sz="4800" b="1" i="1" dirty="0" smtClean="0">
                <a:solidFill>
                  <a:srgbClr val="002060"/>
                </a:solidFill>
              </a:rPr>
              <a:t>S</a:t>
            </a:r>
            <a:r>
              <a:rPr lang="en-US" sz="4800" b="1" i="1" dirty="0" smtClean="0">
                <a:solidFill>
                  <a:srgbClr val="C00000"/>
                </a:solidFill>
              </a:rPr>
              <a:t> + has \ have + </a:t>
            </a:r>
            <a:r>
              <a:rPr lang="en-US" sz="4800" b="1" i="1" dirty="0" smtClean="0">
                <a:solidFill>
                  <a:srgbClr val="002060"/>
                </a:solidFill>
              </a:rPr>
              <a:t>V</a:t>
            </a:r>
            <a:r>
              <a:rPr lang="en-US" sz="4800" b="1" i="1" dirty="0" smtClean="0">
                <a:solidFill>
                  <a:srgbClr val="C00000"/>
                </a:solidFill>
              </a:rPr>
              <a:t>_ p.p.</a:t>
            </a:r>
          </a:p>
          <a:p>
            <a:pPr algn="l">
              <a:buNone/>
            </a:pPr>
            <a:endParaRPr lang="en-US" sz="4800" b="1" i="1" dirty="0" smtClean="0">
              <a:solidFill>
                <a:srgbClr val="C00000"/>
              </a:solidFill>
            </a:endParaRPr>
          </a:p>
          <a:p>
            <a:pPr algn="l">
              <a:buNone/>
            </a:pPr>
            <a:r>
              <a:rPr lang="en-US" sz="4800" b="1" i="1" dirty="0" smtClean="0">
                <a:solidFill>
                  <a:srgbClr val="C00000"/>
                </a:solidFill>
              </a:rPr>
              <a:t> </a:t>
            </a:r>
          </a:p>
          <a:p>
            <a:pPr algn="l">
              <a:buNone/>
            </a:pPr>
            <a:r>
              <a:rPr lang="en-US" sz="4800" b="1" i="1" u="sng" dirty="0" smtClean="0">
                <a:solidFill>
                  <a:schemeClr val="accent2">
                    <a:lumMod val="50000"/>
                  </a:schemeClr>
                </a:solidFill>
              </a:rPr>
              <a:t>×Negative : </a:t>
            </a:r>
            <a:endParaRPr lang="en-US" sz="4800" b="1" i="1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4800" b="1" i="1" dirty="0" smtClean="0">
                <a:solidFill>
                  <a:srgbClr val="C00000"/>
                </a:solidFill>
              </a:rPr>
              <a:t>Hasn`t </a:t>
            </a:r>
            <a:r>
              <a:rPr lang="en-US" sz="4400" dirty="0" smtClean="0">
                <a:solidFill>
                  <a:srgbClr val="C00000"/>
                </a:solidFill>
              </a:rPr>
              <a:t>    \    haven`t</a:t>
            </a:r>
            <a:endParaRPr lang="en-US" sz="48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Toothpaste </a:t>
            </a:r>
            <a:endParaRPr lang="ar-SA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imagesCARDAXP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143385">
            <a:off x="184818" y="2132576"/>
            <a:ext cx="4545855" cy="3442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imagesCAAK8M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340768"/>
            <a:ext cx="4884043" cy="2236068"/>
          </a:xfrm>
          <a:prstGeom prst="rect">
            <a:avLst/>
          </a:prstGeom>
        </p:spPr>
      </p:pic>
      <p:pic>
        <p:nvPicPr>
          <p:cNvPr id="6" name="صورة 5" descr="imagesCAB32EW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4149080"/>
            <a:ext cx="4083492" cy="201622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accent1">
                    <a:lumMod val="50000"/>
                  </a:schemeClr>
                </a:solidFill>
              </a:rPr>
              <a:t>Ex.</a:t>
            </a:r>
            <a:endParaRPr lang="ar-SA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sz="4400" dirty="0" smtClean="0">
                <a:solidFill>
                  <a:srgbClr val="C00000"/>
                </a:solidFill>
              </a:rPr>
              <a:t>*I </a:t>
            </a:r>
            <a:r>
              <a:rPr lang="en-US" sz="4400" b="1" u="sng" dirty="0" smtClean="0">
                <a:solidFill>
                  <a:schemeClr val="bg2">
                    <a:lumMod val="25000"/>
                  </a:schemeClr>
                </a:solidFill>
              </a:rPr>
              <a:t>have</a:t>
            </a:r>
            <a:r>
              <a:rPr lang="en-US" sz="4400" b="1" u="sng" dirty="0" smtClean="0">
                <a:solidFill>
                  <a:srgbClr val="C00000"/>
                </a:solidFill>
              </a:rPr>
              <a:t> </a:t>
            </a:r>
            <a:r>
              <a:rPr lang="en-US" sz="4400" b="1" u="sng" dirty="0" smtClean="0">
                <a:solidFill>
                  <a:schemeClr val="bg2">
                    <a:lumMod val="25000"/>
                  </a:schemeClr>
                </a:solidFill>
              </a:rPr>
              <a:t>been </a:t>
            </a:r>
            <a:r>
              <a:rPr lang="en-US" sz="4400" b="1" dirty="0" smtClean="0">
                <a:solidFill>
                  <a:srgbClr val="C00000"/>
                </a:solidFill>
              </a:rPr>
              <a:t>teach</a:t>
            </a:r>
            <a:r>
              <a:rPr lang="en-US" sz="4400" b="1" dirty="0" smtClean="0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en-US" sz="4400" b="1" u="sng" dirty="0" smtClean="0">
                <a:solidFill>
                  <a:schemeClr val="bg2">
                    <a:lumMod val="25000"/>
                  </a:schemeClr>
                </a:solidFill>
              </a:rPr>
              <a:t>ng</a:t>
            </a:r>
            <a:r>
              <a:rPr lang="en-US" sz="4400" b="1" dirty="0" smtClean="0">
                <a:solidFill>
                  <a:srgbClr val="C00000"/>
                </a:solidFill>
              </a:rPr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>English </a:t>
            </a:r>
            <a:r>
              <a:rPr lang="en-US" sz="4400" b="1" u="sng" dirty="0" smtClean="0">
                <a:solidFill>
                  <a:srgbClr val="C00000"/>
                </a:solidFill>
              </a:rPr>
              <a:t>for</a:t>
            </a:r>
            <a:r>
              <a:rPr lang="en-US" sz="4400" dirty="0" smtClean="0">
                <a:solidFill>
                  <a:srgbClr val="C00000"/>
                </a:solidFill>
              </a:rPr>
              <a:t> 7 years </a:t>
            </a:r>
            <a:r>
              <a:rPr lang="en-US" sz="4400" dirty="0" smtClean="0">
                <a:solidFill>
                  <a:srgbClr val="C00000"/>
                </a:solidFill>
              </a:rPr>
              <a:t>.</a:t>
            </a:r>
          </a:p>
          <a:p>
            <a:pPr algn="l">
              <a:buNone/>
            </a:pPr>
            <a:endParaRPr lang="en-US" sz="4400" dirty="0" smtClean="0">
              <a:solidFill>
                <a:srgbClr val="C00000"/>
              </a:solidFill>
            </a:endParaRPr>
          </a:p>
          <a:p>
            <a:pPr algn="l">
              <a:buNone/>
            </a:pPr>
            <a:r>
              <a:rPr lang="en-US" sz="4400" dirty="0" smtClean="0">
                <a:solidFill>
                  <a:srgbClr val="C00000"/>
                </a:solidFill>
              </a:rPr>
              <a:t>*I </a:t>
            </a:r>
            <a:r>
              <a:rPr lang="en-US" sz="4400" b="1" u="sng" dirty="0" smtClean="0">
                <a:solidFill>
                  <a:srgbClr val="002060"/>
                </a:solidFill>
              </a:rPr>
              <a:t>have taught</a:t>
            </a:r>
            <a:r>
              <a:rPr lang="en-US" sz="4400" u="sng" dirty="0" smtClean="0">
                <a:solidFill>
                  <a:srgbClr val="002060"/>
                </a:solidFill>
              </a:rPr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>English for 7 years.</a:t>
            </a:r>
            <a:endParaRPr lang="en-US" sz="4400" dirty="0" smtClean="0">
              <a:solidFill>
                <a:srgbClr val="C00000"/>
              </a:solidFill>
            </a:endParaRPr>
          </a:p>
          <a:p>
            <a:pPr algn="l">
              <a:buNone/>
            </a:pPr>
            <a:endParaRPr 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5229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3200" b="1" i="1" dirty="0" smtClean="0">
                <a:solidFill>
                  <a:schemeClr val="accent4">
                    <a:lumMod val="50000"/>
                  </a:schemeClr>
                </a:solidFill>
              </a:rPr>
              <a:t>I’ve been decorating </a:t>
            </a:r>
            <a:r>
              <a:rPr lang="en-US" sz="3200" b="1" i="1" dirty="0" smtClean="0"/>
              <a:t>the house this summer. </a:t>
            </a:r>
            <a:endParaRPr lang="en-US" sz="3200" b="1" i="1" dirty="0" smtClean="0"/>
          </a:p>
          <a:p>
            <a:pPr algn="l"/>
            <a:endParaRPr lang="en-US" sz="3200" b="1" i="1" dirty="0" smtClean="0">
              <a:solidFill>
                <a:srgbClr val="002060"/>
              </a:solidFill>
            </a:endParaRPr>
          </a:p>
          <a:p>
            <a:pPr algn="l"/>
            <a:endParaRPr lang="en-US" sz="3200" b="1" i="1" dirty="0" smtClean="0">
              <a:solidFill>
                <a:srgbClr val="002060"/>
              </a:solidFill>
            </a:endParaRPr>
          </a:p>
          <a:p>
            <a:pPr algn="l"/>
            <a:r>
              <a:rPr lang="en-US" sz="3200" b="1" dirty="0" smtClean="0">
                <a:solidFill>
                  <a:srgbClr val="002060"/>
                </a:solidFill>
              </a:rPr>
              <a:t>The </a:t>
            </a:r>
            <a:r>
              <a:rPr lang="en-US" sz="3200" b="1" dirty="0" smtClean="0">
                <a:solidFill>
                  <a:srgbClr val="002060"/>
                </a:solidFill>
              </a:rPr>
              <a:t>focus is on the action – decorating – and the action is unfinished</a:t>
            </a:r>
            <a:r>
              <a:rPr lang="en-US" sz="3200" b="1" dirty="0" smtClean="0"/>
              <a:t>.</a:t>
            </a:r>
          </a:p>
          <a:p>
            <a:pPr algn="l"/>
            <a:endParaRPr lang="en-US" sz="3200" b="1" dirty="0" smtClean="0"/>
          </a:p>
          <a:p>
            <a:pPr algn="l"/>
            <a:endParaRPr lang="en-US" sz="3200" b="1" dirty="0" smtClean="0"/>
          </a:p>
          <a:p>
            <a:pPr algn="l"/>
            <a:r>
              <a:rPr lang="en-US" sz="3200" b="1" i="1" dirty="0" smtClean="0">
                <a:solidFill>
                  <a:srgbClr val="C00000"/>
                </a:solidFill>
              </a:rPr>
              <a:t>I’ve painted</a:t>
            </a:r>
            <a:r>
              <a:rPr lang="en-US" sz="3200" b="1" i="1" dirty="0" smtClean="0"/>
              <a:t> the living room blue. </a:t>
            </a:r>
            <a:endParaRPr lang="en-US" sz="3200" b="1" i="1" dirty="0" smtClean="0"/>
          </a:p>
          <a:p>
            <a:pPr algn="l"/>
            <a:endParaRPr lang="en-US" sz="3200" b="1" dirty="0" smtClean="0"/>
          </a:p>
          <a:p>
            <a:pPr algn="l"/>
            <a:r>
              <a:rPr lang="en-US" sz="3200" b="1" dirty="0" smtClean="0">
                <a:solidFill>
                  <a:srgbClr val="002060"/>
                </a:solidFill>
              </a:rPr>
              <a:t>The </a:t>
            </a:r>
            <a:r>
              <a:rPr lang="en-US" sz="3200" b="1" dirty="0" smtClean="0">
                <a:solidFill>
                  <a:srgbClr val="002060"/>
                </a:solidFill>
              </a:rPr>
              <a:t>focus is on the finished result. The activity is finished but we can see the result now</a:t>
            </a:r>
          </a:p>
          <a:p>
            <a:pPr algn="l"/>
            <a:endParaRPr lang="ar-SA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i="1" dirty="0" smtClean="0">
                <a:solidFill>
                  <a:schemeClr val="accent2">
                    <a:lumMod val="75000"/>
                  </a:schemeClr>
                </a:solidFill>
              </a:rPr>
              <a:t>Video games</a:t>
            </a:r>
            <a:endParaRPr lang="ar-SA" sz="6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imagesCA85TZ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8352927" cy="475252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Soft drinks</a:t>
            </a:r>
            <a:endParaRPr lang="ar-SA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sof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86162" y="2525712"/>
            <a:ext cx="1971675" cy="23241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4">
                    <a:lumMod val="75000"/>
                  </a:schemeClr>
                </a:solidFill>
              </a:rPr>
              <a:t>Mobile phones</a:t>
            </a:r>
            <a:endParaRPr lang="ar-SA" sz="7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apple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4004270" cy="3614023"/>
          </a:xfrm>
        </p:spPr>
      </p:pic>
      <p:pic>
        <p:nvPicPr>
          <p:cNvPr id="5" name="صورة 4" descr="imagesCA9H69N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586184"/>
            <a:ext cx="4568527" cy="527181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>jeans</a:t>
            </a:r>
            <a:endParaRPr lang="ar-SA" b="1" dirty="0">
              <a:solidFill>
                <a:srgbClr val="0070C0"/>
              </a:solidFill>
            </a:endParaRPr>
          </a:p>
        </p:txBody>
      </p:sp>
      <p:pic>
        <p:nvPicPr>
          <p:cNvPr id="4" name="عنصر نائب للمحتوى 3" descr="imagesCADO1K7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328987" y="2768600"/>
            <a:ext cx="2486025" cy="1838325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r>
              <a:rPr lang="en-US" sz="7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7200" b="1" dirty="0" smtClean="0">
                <a:solidFill>
                  <a:schemeClr val="accent4">
                    <a:lumMod val="75000"/>
                  </a:schemeClr>
                </a:solidFill>
              </a:rPr>
              <a:t>p</a:t>
            </a:r>
            <a:endParaRPr lang="ar-SA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d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717032"/>
            <a:ext cx="3686522" cy="2750713"/>
          </a:xfrm>
        </p:spPr>
      </p:pic>
      <p:pic>
        <p:nvPicPr>
          <p:cNvPr id="5" name="صورة 4" descr="imagesCA4O9S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22604">
            <a:off x="831275" y="1829509"/>
            <a:ext cx="3774535" cy="2106717"/>
          </a:xfrm>
          <a:prstGeom prst="rect">
            <a:avLst/>
          </a:prstGeom>
        </p:spPr>
      </p:pic>
      <p:pic>
        <p:nvPicPr>
          <p:cNvPr id="6" name="صورة 5" descr="imagesCAV479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1988840"/>
            <a:ext cx="5128964" cy="2409825"/>
          </a:xfrm>
          <a:prstGeom prst="rect">
            <a:avLst/>
          </a:prstGeom>
        </p:spPr>
      </p:pic>
      <p:pic>
        <p:nvPicPr>
          <p:cNvPr id="7" name="صورة 6" descr="imagesCAW4GQQ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4437112"/>
            <a:ext cx="4824536" cy="1876425"/>
          </a:xfrm>
          <a:prstGeom prst="rect">
            <a:avLst/>
          </a:prstGeom>
        </p:spPr>
      </p:pic>
      <p:pic>
        <p:nvPicPr>
          <p:cNvPr id="8" name="صورة 7" descr="detto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3419872" cy="166687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Computer</a:t>
            </a:r>
            <a:r>
              <a:rPr lang="en-US" sz="6000" b="1" dirty="0" smtClean="0"/>
              <a:t> </a:t>
            </a:r>
            <a:r>
              <a:rPr lang="en-US" sz="6000" b="1" dirty="0" smtClean="0">
                <a:solidFill>
                  <a:schemeClr val="accent4">
                    <a:lumMod val="75000"/>
                  </a:schemeClr>
                </a:solidFill>
              </a:rPr>
              <a:t>programs</a:t>
            </a:r>
            <a:endParaRPr lang="ar-SA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pro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05502"/>
            <a:ext cx="7776864" cy="5019842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accent5">
                    <a:lumMod val="50000"/>
                  </a:schemeClr>
                </a:solidFill>
              </a:rPr>
              <a:t>Running</a:t>
            </a:r>
            <a:r>
              <a:rPr lang="en-US" sz="6000" b="1" dirty="0" smtClean="0"/>
              <a:t> 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</a:rPr>
              <a:t>shoes</a:t>
            </a:r>
            <a:endParaRPr lang="ar-SA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imagesCA4H05V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885944">
            <a:off x="172426" y="1249709"/>
            <a:ext cx="2681026" cy="2959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imagesCA1Y18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1412776"/>
            <a:ext cx="5695132" cy="3323364"/>
          </a:xfrm>
          <a:prstGeom prst="rect">
            <a:avLst/>
          </a:prstGeom>
        </p:spPr>
      </p:pic>
      <p:pic>
        <p:nvPicPr>
          <p:cNvPr id="6" name="صورة 5" descr="imagesCA21Y0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4653136"/>
            <a:ext cx="2619375" cy="1743075"/>
          </a:xfrm>
          <a:prstGeom prst="rect">
            <a:avLst/>
          </a:prstGeom>
        </p:spPr>
      </p:pic>
      <p:pic>
        <p:nvPicPr>
          <p:cNvPr id="7" name="صورة 6" descr="imagesCAVP2DTJ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220259"/>
            <a:ext cx="3892450" cy="263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صل">
  <a:themeElements>
    <a:clrScheme name="أصل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أصل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أصل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68</TotalTime>
  <Words>386</Words>
  <Application>Microsoft Office PowerPoint</Application>
  <PresentationFormat>عرض على الشاشة (3:4)‏</PresentationFormat>
  <Paragraphs>83</Paragraphs>
  <Slides>21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أصل</vt:lpstr>
      <vt:lpstr>The hard sell </vt:lpstr>
      <vt:lpstr>Toothpaste </vt:lpstr>
      <vt:lpstr>Video games</vt:lpstr>
      <vt:lpstr>Soft drinks</vt:lpstr>
      <vt:lpstr>Mobile phones</vt:lpstr>
      <vt:lpstr>jeans</vt:lpstr>
      <vt:lpstr>soap</vt:lpstr>
      <vt:lpstr>Computer programs</vt:lpstr>
      <vt:lpstr>Running shoes</vt:lpstr>
      <vt:lpstr>burgers</vt:lpstr>
      <vt:lpstr>Why do you think you remembered these companies?</vt:lpstr>
      <vt:lpstr>الشريحة 12</vt:lpstr>
      <vt:lpstr>الشريحة 13</vt:lpstr>
      <vt:lpstr>الشريحة 14</vt:lpstr>
      <vt:lpstr>Present perfect continuous vs present perfect simple</vt:lpstr>
      <vt:lpstr>How do we use “present perfect simple”:</vt:lpstr>
      <vt:lpstr>الشريحة 17</vt:lpstr>
      <vt:lpstr>Form The present perfect continuous   </vt:lpstr>
      <vt:lpstr>الشريحة 19</vt:lpstr>
      <vt:lpstr>Ex.</vt:lpstr>
      <vt:lpstr>الشريحة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hard sell</dc:title>
  <dc:creator>Hasib</dc:creator>
  <cp:lastModifiedBy>Hasib</cp:lastModifiedBy>
  <cp:revision>10</cp:revision>
  <dcterms:created xsi:type="dcterms:W3CDTF">2001-02-23T19:10:51Z</dcterms:created>
  <dcterms:modified xsi:type="dcterms:W3CDTF">2001-02-23T18:51:41Z</dcterms:modified>
</cp:coreProperties>
</file>