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9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4825" cy="9713913"/>
  <p:defaultTextStyle>
    <a:defPPr>
      <a:defRPr lang="ar-SA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06600"/>
    <a:srgbClr val="66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46" d="100"/>
          <a:sy n="46" d="100"/>
        </p:scale>
        <p:origin x="-614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F37F2-598C-4BEB-BF4B-2A2773D30087}" type="slidenum">
              <a:rPr lang="ar-SA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1516E-E5C0-4A2D-8340-503D8E6F71A3}" type="slidenum">
              <a:rPr lang="ar-SA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5DC58-7CB3-4441-9324-DA4EACC15172}" type="slidenum">
              <a:rPr lang="ar-SA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عنوان وجدو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جدول 2"/>
          <p:cNvSpPr>
            <a:spLocks noGrp="1"/>
          </p:cNvSpPr>
          <p:nvPr>
            <p:ph type="tbl" idx="1"/>
          </p:nvPr>
        </p:nvSpPr>
        <p:spPr>
          <a:xfrm>
            <a:off x="914400" y="1600200"/>
            <a:ext cx="7772400" cy="4530725"/>
          </a:xfrm>
        </p:spPr>
        <p:txBody>
          <a:bodyPr/>
          <a:lstStyle/>
          <a:p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5BA178E3-E04A-419F-A2BB-D08ADA186B90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BB160-BF31-4686-9CAA-F0FD184DE1A8}" type="slidenum">
              <a:rPr lang="ar-SA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73A7C-33F8-49FB-BDF7-434D7344432E}" type="slidenum">
              <a:rPr lang="ar-SA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130C8-FB42-44B9-8B2F-E78432058959}" type="slidenum">
              <a:rPr lang="ar-SA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C0B68-1AFB-47E5-B7DE-DB593D3ACF39}" type="slidenum">
              <a:rPr lang="ar-SA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6CC5B-4C09-4AAD-8255-206541CA8F10}" type="slidenum">
              <a:rPr lang="ar-SA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6D9CF-27F3-4E43-8BB1-7D28C4D6D1FE}" type="slidenum">
              <a:rPr lang="ar-SA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19502-0845-4E87-8F8B-6A2599C54AD2}" type="slidenum">
              <a:rPr lang="ar-SA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F0D74-7D29-4E4A-AE15-DFF4FE754FC4}" type="slidenum">
              <a:rPr lang="ar-SA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A3C783-A1E6-4363-95E3-E0632BF6C2C4}" type="slidenum">
              <a:rPr lang="ar-SA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3056409"/>
            <a:ext cx="5688632" cy="3801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04048" y="476672"/>
            <a:ext cx="3744416" cy="2209800"/>
          </a:xfrm>
        </p:spPr>
        <p:txBody>
          <a:bodyPr>
            <a:noAutofit/>
          </a:bodyPr>
          <a:lstStyle/>
          <a:p>
            <a:pPr algn="ctr"/>
            <a:r>
              <a:rPr lang="ar-SA" sz="2400" dirty="0">
                <a:latin typeface="Arabic Typesetting" pitchFamily="66" charset="-78"/>
                <a:cs typeface="Arabic Typesetting" pitchFamily="66" charset="-78"/>
              </a:rPr>
              <a:t>بسم الله الرحمن الرحيم</a:t>
            </a:r>
            <a:br>
              <a:rPr lang="ar-SA" sz="2400" dirty="0">
                <a:latin typeface="Arabic Typesetting" pitchFamily="66" charset="-78"/>
                <a:cs typeface="Arabic Typesetting" pitchFamily="66" charset="-78"/>
              </a:rPr>
            </a:br>
            <a:r>
              <a:rPr lang="ar-SA" sz="2400" dirty="0">
                <a:latin typeface="Arabic Typesetting" pitchFamily="66" charset="-78"/>
                <a:cs typeface="Arabic Typesetting" pitchFamily="66" charset="-78"/>
              </a:rPr>
              <a:t>المملكة العربية السعودية</a:t>
            </a:r>
            <a:br>
              <a:rPr lang="ar-SA" sz="2400" dirty="0">
                <a:latin typeface="Arabic Typesetting" pitchFamily="66" charset="-78"/>
                <a:cs typeface="Arabic Typesetting" pitchFamily="66" charset="-78"/>
              </a:rPr>
            </a:br>
            <a:r>
              <a:rPr lang="ar-SA" sz="2400" dirty="0">
                <a:latin typeface="Arabic Typesetting" pitchFamily="66" charset="-78"/>
                <a:cs typeface="Arabic Typesetting" pitchFamily="66" charset="-78"/>
              </a:rPr>
              <a:t>وزارة التربية والتعليم</a:t>
            </a:r>
            <a:br>
              <a:rPr lang="ar-SA" sz="2400" dirty="0">
                <a:latin typeface="Arabic Typesetting" pitchFamily="66" charset="-78"/>
                <a:cs typeface="Arabic Typesetting" pitchFamily="66" charset="-78"/>
              </a:rPr>
            </a:br>
            <a:r>
              <a:rPr lang="ar-SA" sz="2400" dirty="0" smtClean="0">
                <a:latin typeface="Arabic Typesetting" pitchFamily="66" charset="-78"/>
                <a:cs typeface="Arabic Typesetting" pitchFamily="66" charset="-78"/>
              </a:rPr>
              <a:t>ادارة التربية والتعليم بمحافظة بيشة</a:t>
            </a:r>
            <a:br>
              <a:rPr lang="ar-SA" sz="2400" dirty="0" smtClean="0">
                <a:latin typeface="Arabic Typesetting" pitchFamily="66" charset="-78"/>
                <a:cs typeface="Arabic Typesetting" pitchFamily="66" charset="-78"/>
              </a:rPr>
            </a:br>
            <a:r>
              <a:rPr lang="ar-SA" sz="2400" dirty="0" smtClean="0">
                <a:latin typeface="Arabic Typesetting" pitchFamily="66" charset="-78"/>
                <a:cs typeface="Arabic Typesetting" pitchFamily="66" charset="-78"/>
              </a:rPr>
              <a:t>ابتدائية البراء بن عازب </a:t>
            </a:r>
            <a:endParaRPr lang="en-US" sz="24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15616" y="2708920"/>
            <a:ext cx="7416800" cy="1727200"/>
          </a:xfrm>
        </p:spPr>
        <p:txBody>
          <a:bodyPr/>
          <a:lstStyle/>
          <a:p>
            <a:r>
              <a:rPr lang="ar-SA" sz="3200" dirty="0">
                <a:solidFill>
                  <a:srgbClr val="660066"/>
                </a:solidFill>
                <a:latin typeface="Andalus" pitchFamily="18" charset="-78"/>
                <a:cs typeface="Andalus" pitchFamily="18" charset="-78"/>
              </a:rPr>
              <a:t>خطة النشاط الطلابي للعام الدراسي </a:t>
            </a:r>
            <a:r>
              <a:rPr lang="ar-SA" sz="3200" dirty="0" smtClean="0">
                <a:solidFill>
                  <a:srgbClr val="660066"/>
                </a:solidFill>
                <a:latin typeface="Andalus" pitchFamily="18" charset="-78"/>
                <a:cs typeface="Andalus" pitchFamily="18" charset="-78"/>
              </a:rPr>
              <a:t>1434- </a:t>
            </a:r>
            <a:r>
              <a:rPr lang="ar-SA" sz="3200" dirty="0" err="1" smtClean="0">
                <a:solidFill>
                  <a:srgbClr val="660066"/>
                </a:solidFill>
                <a:latin typeface="Andalus" pitchFamily="18" charset="-78"/>
                <a:cs typeface="Andalus" pitchFamily="18" charset="-78"/>
              </a:rPr>
              <a:t>1435هـ</a:t>
            </a:r>
            <a:r>
              <a:rPr lang="ar-SA" sz="3200" dirty="0" smtClean="0">
                <a:solidFill>
                  <a:srgbClr val="660066"/>
                </a:solidFill>
                <a:latin typeface="Andalus" pitchFamily="18" charset="-78"/>
                <a:cs typeface="Andalus" pitchFamily="18" charset="-78"/>
              </a:rPr>
              <a:t> </a:t>
            </a:r>
            <a:endParaRPr lang="ar-SA" sz="3200" dirty="0">
              <a:solidFill>
                <a:srgbClr val="660066"/>
              </a:solidFill>
              <a:latin typeface="Andalus" pitchFamily="18" charset="-78"/>
              <a:cs typeface="Andalus" pitchFamily="18" charset="-78"/>
            </a:endParaRPr>
          </a:p>
          <a:p>
            <a:r>
              <a:rPr lang="ar-SA" sz="3200" dirty="0">
                <a:solidFill>
                  <a:srgbClr val="660066"/>
                </a:solidFill>
                <a:latin typeface="Andalus" pitchFamily="18" charset="-78"/>
                <a:cs typeface="Andalus" pitchFamily="18" charset="-78"/>
              </a:rPr>
              <a:t>الفصل الدراسي </a:t>
            </a:r>
            <a:r>
              <a:rPr lang="ar-SA" sz="3200" dirty="0" smtClean="0">
                <a:solidFill>
                  <a:srgbClr val="660066"/>
                </a:solidFill>
                <a:latin typeface="Andalus" pitchFamily="18" charset="-78"/>
                <a:cs typeface="Andalus" pitchFamily="18" charset="-78"/>
              </a:rPr>
              <a:t>الثاني</a:t>
            </a:r>
            <a:endParaRPr lang="en-US" sz="3200" dirty="0">
              <a:solidFill>
                <a:srgbClr val="660066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6516216" y="5301208"/>
            <a:ext cx="2087563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b="1" dirty="0">
                <a:solidFill>
                  <a:schemeClr val="accent2">
                    <a:lumMod val="75000"/>
                  </a:schemeClr>
                </a:solidFill>
              </a:rPr>
              <a:t>رائد </a:t>
            </a:r>
            <a:r>
              <a:rPr lang="ar-SA" b="1" dirty="0" smtClean="0">
                <a:solidFill>
                  <a:schemeClr val="accent2">
                    <a:lumMod val="75000"/>
                  </a:schemeClr>
                </a:solidFill>
              </a:rPr>
              <a:t>النشاط</a:t>
            </a:r>
          </a:p>
          <a:p>
            <a:pPr algn="ctr">
              <a:spcBef>
                <a:spcPct val="50000"/>
              </a:spcBef>
            </a:pPr>
            <a:r>
              <a:rPr lang="ar-SA" b="1" dirty="0" smtClean="0">
                <a:solidFill>
                  <a:schemeClr val="accent2">
                    <a:lumMod val="75000"/>
                  </a:schemeClr>
                </a:solidFill>
              </a:rPr>
              <a:t>علي صالح العلياني </a:t>
            </a:r>
            <a:endParaRPr lang="ar-SA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971600" y="5229200"/>
            <a:ext cx="2232422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b="1" dirty="0">
                <a:solidFill>
                  <a:srgbClr val="003300"/>
                </a:solidFill>
              </a:rPr>
              <a:t>مدير المدرسة</a:t>
            </a:r>
          </a:p>
          <a:p>
            <a:pPr algn="ctr">
              <a:spcBef>
                <a:spcPct val="50000"/>
              </a:spcBef>
            </a:pPr>
            <a:r>
              <a:rPr lang="ar-SA" b="1" dirty="0" smtClean="0">
                <a:solidFill>
                  <a:srgbClr val="003300"/>
                </a:solidFill>
              </a:rPr>
              <a:t>محمد سعيد العلياني </a:t>
            </a:r>
            <a:endParaRPr lang="en-US" b="1" dirty="0">
              <a:solidFill>
                <a:srgbClr val="0033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836712"/>
            <a:ext cx="2641886" cy="175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266" name="AutoShape 2" descr="data:image/jpeg;base64,/9j/4AAQSkZJRgABAQAAAQABAAD/2wCEAAkGBxQREBQUEhAVFBIQEBAQFBAQEBIWDxIQFBQWFhQSFBQZHCggGBolHBQVITEhJSkrLjAuFx8zODMsOCktLisBCgoKDg0OGxAQGywkICQsLCwsLCwsLCwsLCwsLCwsLCwsLCwsLCwsLCwsLCwsLCwsLCwsLCwsLCwsLCwsLCwsLP/AABEIAMMBAgMBEQACEQEDEQH/xAAcAAEAAQUBAQAAAAAAAAAAAAAAAQIDBAUGBwj/xABEEAACAQMABQkEBwYEBwEAAAAAAQIDBBEFEiExQQYTIjJRYXGBkQdSobEUM0JicoLBI0NzkrLRNFOi4WOTlLPC0vAV/8QAGgEBAAIDAQAAAAAAAAAAAAAAAAEEAgMFBv/EACoRAQACAgEDBAMAAgIDAAAAAAABAgMRBBIhMQUTIkEyUWEUgZGxI0Jx/9oADAMBAAIRAxEAPwD3EAAAAAAAAAAAAAAAAAAAAAAAAAAAAAAAAAAAAAAAAAAAAAAAAACzUqpTjHjKMmu/Vxnz6QF4AAAAAAAAAAAAAAAAAAAIAkAAAAAAAAAAAAAAABpeU9fmqdOtwt7ilUlt2KnJulUb7lGrJ/lJiNzobnJiJJAAAAAAAAAAAAABEzoQ2NiEInYqJAAAAAAAAAAAAAAEZAZAkDW8o7BXFpXovdWoVaf80Giaz32MPkRpX6Xo+3rPrToxU+6rDoTX80WMldW0N8QAAAwMS4rvWjCPWllv7sFvk/ku9+Jh1d9I2yoozSkAAAAAAFudRJZbNGbkUw16rzqExG2HUuXN4gtnaea5HqeflT0cePjP23RSKx3ZdGOEk9+D0fEpamKtL+Yju1SulliAAAAAAAAAAAABj3V0obN8n1YrewLMbects5Y+7HgBdjapbm/UC7DK7+/iBWB597J62p9NtW/8Ne1HGOerTm2sLzg3+Y38iPFoHoRoAABj3l1GnCU5PZFevYka75IrG0TOo2xNEUnqupPr1WpNe7D7EPJP1bMMMa3M/bGvdszezAAAABTkgWbi4UfHsOXz/VMfGjXm36+2yuPqY0KTqbZbFwRx8fC5HPt7vImYp+mc2rXtDMhBJYR6XBxseCvTSNQ02tMqyx/RIQAAJAAAAAAAAAY93caiWFmUtkY9r/sgKbW21cyk8zltcv0XcAvb2FGDnUkowisuUnhIwveKRuWVaWtOqxtzcvaFaqWMVWs411TWr44b1vgVf87FvW1+PS+RNerTotG6Sp3EFOlNTi9mYvc+xrg+5lql62jcKF6WpOrQyzNi8r5L3HNcpL2luVbnVj72IVY/ByfmW8ld4IkeqoqABDYHP3U/pNzGkvq6T1p9kpLh+nqUb293L018R5aJnqt0t+ol3URGm7SolIAAAUuRha3T3kYde64R2s8/zvVpm3scfvafuG6lNd5TQtuMtrJ4HpExPucmeqyL3+qo0hpCnQg51ZqEVxk8Z7kuL7kejx4Zt2rCtkzVpG7S0mj+UNW6rQ5i2attZ69xV6LlHVf1ceO3V9eBYvx644+U/L9KuPk2yW+Mdv26ZFZeVgAAAAAAAAAAC3XrKEW3uXq3wS7wMe1oPLnPryWMcIR4RXf2gZbA8n9oWl5Vrl0k/wBnb7McHUaTlJ96TwvM4nqGeerph6r0TiVinuz5lyrOX9vQz47tzyK0y7a8gtb9lXlGlUi92ZPEJ+KbXk2dLg5prbpl5/1fi1yY+uvmHtB3XlHil5dc3yolPOF9NoQf57anSf8AUdGI3xx7ajnCGQNdpu95qk2n0pdGPi+PkaORl6KteS3TDF5MW2rS13vqPPfqrd+r8zXw6aruUYq9tt3kttqSQAjJAt1KqitrKvJ5mLjxu86TWsz4YcqkqjxHYu083flcn1K/Rhia1/bd01pHdkUaKgu/tO5wPTcfGj4xuf213ydXeXOaW5VdPmbOH0iu9nR+ph2uUk9vy70d7Fxfj1ZJ1H/bm5eX36MUblGjuSrlNVr2p9Irb1F/UU+6MdifpjdsIvydfHH2hGPh9U9eXvLqYRSwksY4LcVZ39r8REdoVshKMkgmBOQJAAAAAABTOSSy3sXEDHpwc5a0lsXUj/5PvAygKWEPEeU1NxvbhPfz9R+UnrJ+jR5rmRPuzt7v0mYnjVmPpq2yrHl0Z8bhFjTcq9KMetKvRivFzjgt8aszkhzPUJiuK2/0+gkejjtDw37fOPKHSS//AEq9wurC8dXxjSqL9IJ+Z2Mdf/D0/sfSCOPtKGxscfp2552tqp7IPUX4nsb/AE8jjcvNE23vtHlUyz1W06GlcxhFRSeIpRXgthWt6/x6fjEyv0w7jSZaSjlJRk5PdGKzJrt7l3vCLfB9VryrdMVmC1OlP02S2yoVIri/2cseMYyb9EzsfxrXFfQaynlPdjacvP6txsMzF57tkY5laleN7Ix8zkZfWc+eejjY/wDbKMcR+UphbN7ZvyNnH9Hy5Z6+Xbf8JyxXtDH0xpuhaQzVmo7OjCOHUl4R/V7D0/F4Xboxwo5+VTF3vLmoq70m+lm2s3wX11WP9vh+I6G8XHj92Uo93k2/VXT6O0dQs6TUIxhCK1pSb2vC2ynJ7/MpZctsk7tO3QwceKfGsblpa/KydeTp6PoOvJPDryzG3i/F9b4eZq3vwvxxop3yTr+N7oSnXjSX0mcZ1XKTbprEEm+jFbFnC4mUK9+nq+LYhiARtAJfMCoAAAARkCHIC24a2/ct0f1YF4ABDQHCcvuTE6r5+hHWmoqNSmutKK3Tj2tdnZu3YfO5vGm8dVXa9J9QjBPRfw83rRw9VpqSeHFp62ezG/JxowZInWnp/wDMw9O4s7n2f8lJqqrmvBw1E+apyWJOTWOca3pJN4Xfngdfh8a1flZ5j1PnRlj26uq5bafVlZ1KmsucknTox96tJPV8ltk+5HWxUm9nFfOVePQkvuS2+W87mvjEIh9T2tXWpxl70Iy9Umeft2lPlhaS0hqQlq70vLO5HC5Xq0e97GLz9ptXVduPVfm2p6kqji0+bh15vO5ee3yZOHjU5F4x5J8+XM96aW6oZc9J6QcXKGj6cIJOT52eZaq2v7SxsO7j9H9NxRrz/pnHL5eSe1dQ6jRNBqmpVFHnZqM6mqnq6+Oqvuraln55NdcOPHPwjUL1ZtMd2e4mxLS6SrUrWfOVZKFOrsbabSrLatiX2lnPfFFWfTMee+4ruUXzxjru09msuOXlrDZT16styjTptZfdnB0sXpM07aiqhf1On1uWM77SV5spUVa0n+8qfW+WdvovM3xj4+HzPVLVGTlZ/wAY1H9bDQ3I+jRlzlVuvWzl1Ku1J9sY/q8mrLyrWjpjtH8b8PBrT5W+U/1c0xyopUZ81Ti69w9ioUdrT+890fmVJdbFx5mu7doYNLk7XvJKppCp0cpxs6LxRj+N75Pz8+BEQ2e/XHHTjj/f26u3to04qMIqMY7FGKSil3JGXZUtPVO5XkghIAAAAAAAADT6Subunl0rencJJvUjW5qq+5a6cG/GSGoS5659pFK3eLyyu7V+9UoKdJ/hqU5NM21wzb8Rl2ftI0bV6t7CP8anWpL1nFJ+THsZP0alvrTTltV+ruqM/wANaDfpkwmlo+kM6FRPc0/B5MRUBTJAWpqK6TwsLrPGxeLMYrEzs7/tzGn+X9laprnVWqJPFKh03lcJT6sd63vPcyxTj3v9DxvlPyjrX9bnKrSjHKp0ot6lOL7O1vCy+OOG46eHBGOES0td9CX4ZfIsT2IfRekNKwtbeDqSxq04ReFmTlqroxXFnheZlzcjL/jcbz9z9QZMtMVOu7lbbSVW4cpzxCmujCimnJcXKp34xjOO5bctl9L4/CrGOs7t5m39ULZc1/y7R9Mmm5qS5qUY1c4hKa6Ck9mWvNmrj2mt6z/WeDpreJsz62iNIuEta+g1qtunGguksbYZ2b1sz3nciJ33l2LZcEx2q66jJNJrapYkn3PaiYhUXSRoOVV1b040vpWrzcq26dNzi2qc8dFJ9vYTFpr3hlGGcvx1trqXK7RlLZTqRjs3U7WstnZsgROWbeZZ19PvXxXX/CHy05zZa2deu+3U1IecuHmYdU/TfHF1G72iB6Mv7v8AxNZWtN76Ns81WuyVTLXo2O8nuYMf4Ruf3PhvND6Do2sdWjTUc41pb5y/FLj4bjKIV8ma2Sd2bRIlrSAAAAAAAAAAADAt1KSksSSae9NJp+KIjY5bTHs60fcZbtlSk9uvbvmpZ7Wo9F+aZurnyV8MtuF0z7GJbXbXMZrGyncwxL/mR2f6UWqc2f8A2gizkdI8ltIWWXOhWhGP7yhKUqfjrU28Lxwb65cN09mBS05crdd3C4bLmrj01jZ7WOfomF16funvvLj/AKmr/wCxMYcf6YMW4uqlT6ypOf8AEqSn/U2ZxSI+hbSM9CsIQ4ay1fe6PrsML+OyNd9fb1a10ZcaWrOrNulbqTUZb+jnq048X2y3eiR5/j0pxqzXF995n9tsYa0nrzd7fUfUf/W1rWFO3lKlSTUIva28ylPCUpSfF7PgcjlTPX38qfKyTfJMysyfz4FXepVfHd2eh79Vqaf2l0ZLv7fM7fHzRkptfx23CaVXmOjJfs/sSSeIL3JdiXBvZjZsxtsNi7LSdPhUjLO5QevJ+EY5bAs/Q1WetWpxa3QpzjGWpHi3nZrS4+CXa2TuY8L0NGUY9WhTX4aUF+g1Cfcv+5ZKjjdu7idMN7VkJSAAAAAAAAAAAAAAAAAAIYHO6c5E2d3l1beKm99aktSq/GUet55M65r0/GU7eZ8pfZZXoZlaz+kQ3820o14ru4T8sPuZexcyPF0OBcWm0004vDjJNST7GnuZeiYnvAkyFQQ2/JGwVxfW9KUdaNStHWjwcIpzmn3YizTybdNJkidS+jqVNRikkkksJJYSXYlwOHPiUzO3DXU9acn2yk/Vs4OWd3UL/lLGkaplrV2d5KjNSg9vFcJLsaNmLJbHO6yVyTSXX6L0zTrLHVnxg3t/K+KOth5VMkf1ex5a3hsYQS2pJZ34WM+JabVwAAAAAAAAAAAAAAAAAAAAAAAAARgjQ4zl5yHp30HUpqMLuKzGpujVwtlOrjg9ylvXwLGHkTjn+DwmpTcJOMouMoScZRlslGSeGmu3J2YtExuAJQ7v2N2POX8qmOjb0JP89RqMfhrlHm3+EVIh7XVeIvuT+RyrT8ZJcA9xwb+Zlz7eZW5GtgszMJhC3J8ex7+K8CImYncMN67w2ljymq08Kf7SPZJ4ml3S4+Zcw8++PtfvCxTkzHl0NjymoVNjnqSf2amF6PczpYuXjus15FLfbbxmntTTT4rcWYmJ8S3RO/C4mSlIAAAAAAAAAAAAAAAAAAAAAACGiJ8Dw/2xaKVG+jVisK7p68sbudp6sJPzi4ejOnwrzaup+hwxfQ9r9jmiuasXVfWuqrmtm3modCHq1KX5jj8q/VdLubrqS/DL5FLJ+Eot4cC2cK3mXOnytyMGO1prO7e+HEjpmURHV4ZNLQ9ea2UpbfexH5m2vFyW8QyjBeVUuTdx/lr+eP8AcTwMqZ412Hc8nbn/ACW/CUH+pnHEyw0242T6hr3C+tnmnC4p4f2YSlDzWHFlrFXJRUv/AJeP8dtjacv7ilhV6Sl34dOfo1h+iLVctvtsx+p5a9slJdDo/l9a1OtKVJ9lSPR/mjlG6MkS6GL1DFb8uzo7W9p1VrU6kJx96nJSXwM9wuUyVtHaYlfTDKFQSAAAAAAAAAAAAAAAQwCAkAB5X7c+paduvW9NWP8AsXeD5keZaL0fK5r06EOvWmqafZnfLySb8mX8l+mu0PpmxtY0qcKcFiFOEYRXZGKSS+Bw5nc7SuV45jL8L+RjaPjMInw8+e44FvMufMd1dpayq1FCO98eCXFv/wC4k4sXuT0mOk2ns7LRui4UV0Y9LjN9Z/28EdnFgrSF6tIrHZn6puZmCRGqDuaoETpJ70n4ojUMZrEsCvoG2n1rek/GnH+w1DVbjYreYYL5G2edaNDUl71KpUhL1jIjTGOLir+MabOzsea2KpUkuypPX/1NZ+Jk31r09maGQAAAAAAAAAAAAAABDQEICoAB457brvWubakt1OjUqPxqTio/9uXqdHg17SMv2N6A697Nb9ajRz2fvKi81q+UjXzMvVPRA9YKIhgef3MNWUl7spL0Z5/J2tLnW7Wl0PJW2xCVTG2ctVP7sf8AfJ0+Hj1XqlawV1Xbfl5uSEgAAAAAAIwBIAAAAAAAAAAAAAAAABTJAVAQyJHgml7eel9NVYUn0HU5vnFup29BRhOpt+9lrtc0dSk+zi3P2Pc9HWUKFKFKmtWFOKhGPZFLYcyZmZ2MkCGBxGnKerXqd71v5km/jk4nKprJKjnjVnU6Fhi3pr7ifm9v6nVwx8IXKfjDPNzIAAAAAAAAAAAAAAAAAAAAAAAAAEAQwKYyH9Gj5caXdrZVJwy601zNCKWZSuKnRppJb2m847jLHG7dxgezrkmtH23Tw7itiVWS26vu0k+KjnfxeWZ5ss3sOvNQAQwOX5WUMShPti4PxTyvm/Q5nOr4lW5EeJb7Rv1NP+HT/pR0Mf4QsV8QyzNIAAAAAAAAAAAAAAAAAAAAAAAAAAENAUVUBr62j41a9OrPpcwpOnBrZGrLZKrt+0o9FPgpS7dk+Bs0iNCQAADV8obbXoS7YdNeW/4ZK3Ip1UlryV3C9oeWaFJ/8OPwRnh/CrKn4s43MgAAAjIEgAAAAAAAAAAAAAAAAAAAAAAAFirT25W8BTr8HsfwAvZAkABTOOV5GMx9DF0ZQ5umoe5KUV+HWbj8GjGlemNIjszDYlDYEa3YBIEgAAAAAAAAAAAAAAAAAAAAAAAACGBaqUk+HnxAsOlOPVeV2EpFdSXWh6ZIQrV4ux/ACVdfdYEqrJ7o+oFaUnvaXgBUqaAqwBIAAAAAAAAAAAAAAAAAAAAAAAAAAAAEYAYAjVAnADAEgAAAAAAAAAAAAAAAAAAAAAAAAAAAAAAAAAAAAAAAAAAAAAAAAAAAAAAAAAAAAAAAAAAAAAAAAAAAAAAAAAAAAAAAAAAAAAAAAAAAAAAAAAAAAAAAAAAAAAAAAAAAAAAAAAAAAAAAH//Z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11268" name="AutoShape 4" descr="data:image/jpeg;base64,/9j/4AAQSkZJRgABAQAAAQABAAD/2wCEAAkGBxQREBQUEhAVFBIQEBAQFBAQEBIWDxIQFBQWFhQSFBQZHCggGBolHBQVITEhJSkrLjAuFx8zODMsOCktLisBCgoKDg0OGxAQGywkICQsLCwsLCwsLCwsLCwsLCwsLCwsLCwsLCwsLCwsLCwsLCwsLCwsLCwsLCwsLCwsLCwsLP/AABEIAMMBAgMBEQACEQEDEQH/xAAcAAEAAQUBAQAAAAAAAAAAAAAAAQIDBAUGBwj/xABEEAACAQMABQkEBwYEBwEAAAAAAQIDBBEFEiExQQYTIjJRYXGBkQdSobEUM0JicoLBI0NzkrLRNFOi4WOTlLPC0vAV/8QAGgEBAAIDAQAAAAAAAAAAAAAAAAEEAgMFBv/EACoRAQACAgEDBAMAAgIDAAAAAAABAgMRBBIhMQUTIkEyUWEUgZGxI0Jx/9oADAMBAAIRAxEAPwD3EAAAAAAAAAAAAAAAAAAAAAAAAAAAAAAAAAAAAAAAAAAAAAAAAACzUqpTjHjKMmu/Vxnz6QF4AAAAAAAAAAAAAAAAAAAIAkAAAAAAAAAAAAAAABpeU9fmqdOtwt7ilUlt2KnJulUb7lGrJ/lJiNzobnJiJJAAAAAAAAAAAAABEzoQ2NiEInYqJAAAAAAAAAAAAAAEZAZAkDW8o7BXFpXovdWoVaf80Giaz32MPkRpX6Xo+3rPrToxU+6rDoTX80WMldW0N8QAAAwMS4rvWjCPWllv7sFvk/ku9+Jh1d9I2yoozSkAAAAAAFudRJZbNGbkUw16rzqExG2HUuXN4gtnaea5HqeflT0cePjP23RSKx3ZdGOEk9+D0fEpamKtL+Yju1SulliAAAAAAAAAAAABj3V0obN8n1YrewLMbects5Y+7HgBdjapbm/UC7DK7+/iBWB597J62p9NtW/8Ne1HGOerTm2sLzg3+Y38iPFoHoRoAABj3l1GnCU5PZFevYka75IrG0TOo2xNEUnqupPr1WpNe7D7EPJP1bMMMa3M/bGvdszezAAAABTkgWbi4UfHsOXz/VMfGjXm36+2yuPqY0KTqbZbFwRx8fC5HPt7vImYp+mc2rXtDMhBJYR6XBxseCvTSNQ02tMqyx/RIQAAJAAAAAAAAAY93caiWFmUtkY9r/sgKbW21cyk8zltcv0XcAvb2FGDnUkowisuUnhIwveKRuWVaWtOqxtzcvaFaqWMVWs411TWr44b1vgVf87FvW1+PS+RNerTotG6Sp3EFOlNTi9mYvc+xrg+5lql62jcKF6WpOrQyzNi8r5L3HNcpL2luVbnVj72IVY/ByfmW8ld4IkeqoqABDYHP3U/pNzGkvq6T1p9kpLh+nqUb293L018R5aJnqt0t+ol3URGm7SolIAAAUuRha3T3kYde64R2s8/zvVpm3scfvafuG6lNd5TQtuMtrJ4HpExPucmeqyL3+qo0hpCnQg51ZqEVxk8Z7kuL7kejx4Zt2rCtkzVpG7S0mj+UNW6rQ5i2attZ69xV6LlHVf1ceO3V9eBYvx644+U/L9KuPk2yW+Mdv26ZFZeVgAAAAAAAAAAC3XrKEW3uXq3wS7wMe1oPLnPryWMcIR4RXf2gZbA8n9oWl5Vrl0k/wBnb7McHUaTlJ96TwvM4nqGeerph6r0TiVinuz5lyrOX9vQz47tzyK0y7a8gtb9lXlGlUi92ZPEJ+KbXk2dLg5prbpl5/1fi1yY+uvmHtB3XlHil5dc3yolPOF9NoQf57anSf8AUdGI3xx7ajnCGQNdpu95qk2n0pdGPi+PkaORl6KteS3TDF5MW2rS13vqPPfqrd+r8zXw6aruUYq9tt3kttqSQAjJAt1KqitrKvJ5mLjxu86TWsz4YcqkqjxHYu083flcn1K/Rhia1/bd01pHdkUaKgu/tO5wPTcfGj4xuf213ydXeXOaW5VdPmbOH0iu9nR+ph2uUk9vy70d7Fxfj1ZJ1H/bm5eX36MUblGjuSrlNVr2p9Irb1F/UU+6MdifpjdsIvydfHH2hGPh9U9eXvLqYRSwksY4LcVZ39r8REdoVshKMkgmBOQJAAAAAABTOSSy3sXEDHpwc5a0lsXUj/5PvAygKWEPEeU1NxvbhPfz9R+UnrJ+jR5rmRPuzt7v0mYnjVmPpq2yrHl0Z8bhFjTcq9KMetKvRivFzjgt8aszkhzPUJiuK2/0+gkejjtDw37fOPKHSS//AEq9wurC8dXxjSqL9IJ+Z2Mdf/D0/sfSCOPtKGxscfp2552tqp7IPUX4nsb/AE8jjcvNE23vtHlUyz1W06GlcxhFRSeIpRXgthWt6/x6fjEyv0w7jSZaSjlJRk5PdGKzJrt7l3vCLfB9VryrdMVmC1OlP02S2yoVIri/2cseMYyb9EzsfxrXFfQaynlPdjacvP6txsMzF57tkY5laleN7Ix8zkZfWc+eejjY/wDbKMcR+UphbN7ZvyNnH9Hy5Z6+Xbf8JyxXtDH0xpuhaQzVmo7OjCOHUl4R/V7D0/F4Xboxwo5+VTF3vLmoq70m+lm2s3wX11WP9vh+I6G8XHj92Uo93k2/VXT6O0dQs6TUIxhCK1pSb2vC2ynJ7/MpZctsk7tO3QwceKfGsblpa/KydeTp6PoOvJPDryzG3i/F9b4eZq3vwvxxop3yTr+N7oSnXjSX0mcZ1XKTbprEEm+jFbFnC4mUK9+nq+LYhiARtAJfMCoAAAARkCHIC24a2/ct0f1YF4ABDQHCcvuTE6r5+hHWmoqNSmutKK3Tj2tdnZu3YfO5vGm8dVXa9J9QjBPRfw83rRw9VpqSeHFp62ezG/JxowZInWnp/wDMw9O4s7n2f8lJqqrmvBw1E+apyWJOTWOca3pJN4Xfngdfh8a1flZ5j1PnRlj26uq5bafVlZ1KmsucknTox96tJPV8ltk+5HWxUm9nFfOVePQkvuS2+W87mvjEIh9T2tXWpxl70Iy9Umeft2lPlhaS0hqQlq70vLO5HC5Xq0e97GLz9ptXVduPVfm2p6kqji0+bh15vO5ee3yZOHjU5F4x5J8+XM96aW6oZc9J6QcXKGj6cIJOT52eZaq2v7SxsO7j9H9NxRrz/pnHL5eSe1dQ6jRNBqmpVFHnZqM6mqnq6+Oqvuraln55NdcOPHPwjUL1ZtMd2e4mxLS6SrUrWfOVZKFOrsbabSrLatiX2lnPfFFWfTMee+4ruUXzxjru09msuOXlrDZT16styjTptZfdnB0sXpM07aiqhf1On1uWM77SV5spUVa0n+8qfW+WdvovM3xj4+HzPVLVGTlZ/wAY1H9bDQ3I+jRlzlVuvWzl1Ku1J9sY/q8mrLyrWjpjtH8b8PBrT5W+U/1c0xyopUZ81Ti69w9ioUdrT+890fmVJdbFx5mu7doYNLk7XvJKppCp0cpxs6LxRj+N75Pz8+BEQ2e/XHHTjj/f26u3to04qMIqMY7FGKSil3JGXZUtPVO5XkghIAAAAAAAADT6Subunl0rencJJvUjW5qq+5a6cG/GSGoS5659pFK3eLyyu7V+9UoKdJ/hqU5NM21wzb8Rl2ftI0bV6t7CP8anWpL1nFJ+THsZP0alvrTTltV+ruqM/wANaDfpkwmlo+kM6FRPc0/B5MRUBTJAWpqK6TwsLrPGxeLMYrEzs7/tzGn+X9laprnVWqJPFKh03lcJT6sd63vPcyxTj3v9DxvlPyjrX9bnKrSjHKp0ot6lOL7O1vCy+OOG46eHBGOES0td9CX4ZfIsT2IfRekNKwtbeDqSxq04ReFmTlqroxXFnheZlzcjL/jcbz9z9QZMtMVOu7lbbSVW4cpzxCmujCimnJcXKp34xjOO5bctl9L4/CrGOs7t5m39ULZc1/y7R9Mmm5qS5qUY1c4hKa6Ck9mWvNmrj2mt6z/WeDpreJsz62iNIuEta+g1qtunGguksbYZ2b1sz3nciJ33l2LZcEx2q66jJNJrapYkn3PaiYhUXSRoOVV1b040vpWrzcq26dNzi2qc8dFJ9vYTFpr3hlGGcvx1trqXK7RlLZTqRjs3U7WstnZsgROWbeZZ19PvXxXX/CHy05zZa2deu+3U1IecuHmYdU/TfHF1G72iB6Mv7v8AxNZWtN76Ns81WuyVTLXo2O8nuYMf4Ruf3PhvND6Do2sdWjTUc41pb5y/FLj4bjKIV8ma2Sd2bRIlrSAAAAAAAAAAADAt1KSksSSae9NJp+KIjY5bTHs60fcZbtlSk9uvbvmpZ7Wo9F+aZurnyV8MtuF0z7GJbXbXMZrGyncwxL/mR2f6UWqc2f8A2gizkdI8ltIWWXOhWhGP7yhKUqfjrU28Lxwb65cN09mBS05crdd3C4bLmrj01jZ7WOfomF16funvvLj/AKmr/wCxMYcf6YMW4uqlT6ypOf8AEqSn/U2ZxSI+hbSM9CsIQ4ay1fe6PrsML+OyNd9fb1a10ZcaWrOrNulbqTUZb+jnq048X2y3eiR5/j0pxqzXF995n9tsYa0nrzd7fUfUf/W1rWFO3lKlSTUIva28ylPCUpSfF7PgcjlTPX38qfKyTfJMysyfz4FXepVfHd2eh79Vqaf2l0ZLv7fM7fHzRkptfx23CaVXmOjJfs/sSSeIL3JdiXBvZjZsxtsNi7LSdPhUjLO5QevJ+EY5bAs/Q1WetWpxa3QpzjGWpHi3nZrS4+CXa2TuY8L0NGUY9WhTX4aUF+g1Cfcv+5ZKjjdu7idMN7VkJSAAAAAAAAAAAAAAAAAAIYHO6c5E2d3l1beKm99aktSq/GUet55M65r0/GU7eZ8pfZZXoZlaz+kQ3820o14ru4T8sPuZexcyPF0OBcWm0004vDjJNST7GnuZeiYnvAkyFQQ2/JGwVxfW9KUdaNStHWjwcIpzmn3YizTybdNJkidS+jqVNRikkkksJJYSXYlwOHPiUzO3DXU9acn2yk/Vs4OWd3UL/lLGkaplrV2d5KjNSg9vFcJLsaNmLJbHO6yVyTSXX6L0zTrLHVnxg3t/K+KOth5VMkf1ex5a3hsYQS2pJZ34WM+JabVwAAAAAAAAAAAAAAAAAAAAAAAAARgjQ4zl5yHp30HUpqMLuKzGpujVwtlOrjg9ylvXwLGHkTjn+DwmpTcJOMouMoScZRlslGSeGmu3J2YtExuAJQ7v2N2POX8qmOjb0JP89RqMfhrlHm3+EVIh7XVeIvuT+RyrT8ZJcA9xwb+Zlz7eZW5GtgszMJhC3J8ex7+K8CImYncMN67w2ljymq08Kf7SPZJ4ml3S4+Zcw8++PtfvCxTkzHl0NjymoVNjnqSf2amF6PczpYuXjus15FLfbbxmntTTT4rcWYmJ8S3RO/C4mSlIAAAAAAAAAAAAAAAAAAAAAACGiJ8Dw/2xaKVG+jVisK7p68sbudp6sJPzi4ejOnwrzaup+hwxfQ9r9jmiuasXVfWuqrmtm3modCHq1KX5jj8q/VdLubrqS/DL5FLJ+Eot4cC2cK3mXOnytyMGO1prO7e+HEjpmURHV4ZNLQ9ea2UpbfexH5m2vFyW8QyjBeVUuTdx/lr+eP8AcTwMqZ412Hc8nbn/ACW/CUH+pnHEyw0242T6hr3C+tnmnC4p4f2YSlDzWHFlrFXJRUv/AJeP8dtjacv7ilhV6Sl34dOfo1h+iLVctvtsx+p5a9slJdDo/l9a1OtKVJ9lSPR/mjlG6MkS6GL1DFb8uzo7W9p1VrU6kJx96nJSXwM9wuUyVtHaYlfTDKFQSAAAAAAAAAAAAAAAQwCAkAB5X7c+paduvW9NWP8AsXeD5keZaL0fK5r06EOvWmqafZnfLySb8mX8l+mu0PpmxtY0qcKcFiFOEYRXZGKSS+Bw5nc7SuV45jL8L+RjaPjMInw8+e44FvMufMd1dpayq1FCO98eCXFv/wC4k4sXuT0mOk2ns7LRui4UV0Y9LjN9Z/28EdnFgrSF6tIrHZn6puZmCRGqDuaoETpJ70n4ojUMZrEsCvoG2n1rek/GnH+w1DVbjYreYYL5G2edaNDUl71KpUhL1jIjTGOLir+MabOzsea2KpUkuypPX/1NZ+Jk31r09maGQAAAAAAAAAAAAAABDQEICoAB457brvWubakt1OjUqPxqTio/9uXqdHg17SMv2N6A697Nb9ajRz2fvKi81q+UjXzMvVPRA9YKIhgef3MNWUl7spL0Z5/J2tLnW7Wl0PJW2xCVTG2ctVP7sf8AfJ0+Hj1XqlawV1Xbfl5uSEgAAAAAAIwBIAAAAAAAAAAAAAAAABTJAVAQyJHgml7eel9NVYUn0HU5vnFup29BRhOpt+9lrtc0dSk+zi3P2Pc9HWUKFKFKmtWFOKhGPZFLYcyZmZ2MkCGBxGnKerXqd71v5km/jk4nKprJKjnjVnU6Fhi3pr7ifm9v6nVwx8IXKfjDPNzIAAAAAAAAAAAAAAAAAAAAAAAAAEAQwKYyH9Gj5caXdrZVJwy601zNCKWZSuKnRppJb2m847jLHG7dxgezrkmtH23Tw7itiVWS26vu0k+KjnfxeWZ5ss3sOvNQAQwOX5WUMShPti4PxTyvm/Q5nOr4lW5EeJb7Rv1NP+HT/pR0Mf4QsV8QyzNIAAAAAAAAAAAAAAAAAAAAAAAAAAENAUVUBr62j41a9OrPpcwpOnBrZGrLZKrt+0o9FPgpS7dk+Bs0iNCQAADV8obbXoS7YdNeW/4ZK3Ip1UlryV3C9oeWaFJ/8OPwRnh/CrKn4s43MgAAAjIEgAAAAAAAAAAAAAAAAAAAAAAAFirT25W8BTr8HsfwAvZAkABTOOV5GMx9DF0ZQ5umoe5KUV+HWbj8GjGlemNIjszDYlDYEa3YBIEgAAAAAAAAAAAAAAAAAAAAAAAACGBaqUk+HnxAsOlOPVeV2EpFdSXWh6ZIQrV4ux/ACVdfdYEqrJ7o+oFaUnvaXgBUqaAqwBIAAAAAAAAAAAAAAAAAAAAAAAAAAAAEYAYAjVAnADAEgAAAAAAAAAAAAAAAAAAAAAAAAAAAAAAAAAAAAAAAAAAAAAAAAAAAAAAAAAAAAAAAAAAAAAAAAAAAAAAAAAAAAAAAAAAAAAAAAAAAAAAAAAAAAAAAAAAAAAAAAAAAAAAAAAAAAAAAH//Z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sz="2800">
                <a:solidFill>
                  <a:schemeClr val="hlink"/>
                </a:solidFill>
              </a:rPr>
              <a:t>خطة النشاط الطلابي</a:t>
            </a:r>
            <a:endParaRPr lang="en-US" sz="2800">
              <a:solidFill>
                <a:schemeClr val="hlink"/>
              </a:solidFill>
            </a:endParaRPr>
          </a:p>
        </p:txBody>
      </p:sp>
      <p:graphicFrame>
        <p:nvGraphicFramePr>
          <p:cNvPr id="48310" name="Group 182"/>
          <p:cNvGraphicFramePr>
            <a:graphicFrameLocks noGrp="1"/>
          </p:cNvGraphicFramePr>
          <p:nvPr>
            <p:ph type="tbl" idx="1"/>
          </p:nvPr>
        </p:nvGraphicFramePr>
        <p:xfrm>
          <a:off x="684213" y="1484313"/>
          <a:ext cx="8280400" cy="5156899"/>
        </p:xfrm>
        <a:graphic>
          <a:graphicData uri="http://schemas.openxmlformats.org/drawingml/2006/table">
            <a:tbl>
              <a:tblPr rtl="1"/>
              <a:tblGrid>
                <a:gridCol w="1008063"/>
                <a:gridCol w="935037"/>
                <a:gridCol w="865188"/>
                <a:gridCol w="2160587"/>
                <a:gridCol w="1439863"/>
                <a:gridCol w="993775"/>
                <a:gridCol w="877887"/>
              </a:tblGrid>
              <a:tr h="363538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الأسبوع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القيمة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الشعار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البرنامج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مسؤول التنفيذ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المستفيدون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ملاحظات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1950"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الثالث عشر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27/ 6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2/ 7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التسامح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التسامح خلق رفيع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برنامج إذاعي عن التسامح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مشرف الإذاعة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الطلاب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875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حملة التسامح خلق رفيع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الجميع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379413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كلمات بعد الصلاة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التوعية الإسلامية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361950"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الرابع عشر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5-9 </a:t>
                      </a: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/7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تعلم اللغة الإنجليزية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المترجم الصغير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برنامج إذاعي باللغة الإنجليزية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مشرف الإذاعة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الطلاب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713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مسابقة حفظ الكلمات ومعانيها 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معلم اللغة الإنجليزية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581025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كتابة كلمات باللغة الإنجليزية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معلم اللغة الإنجليزية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344488"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الخامس عشر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12-16/ 7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التفوق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ar-S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ar-S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تحية للمتفوقين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برنامج إذاعي عن التفوق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مشرف الإذاعة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الطلاب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338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تكريم المتفوقين 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إدارة المدرسة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ترفيه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ar-S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ترفيه وتنافس وتعاون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اليوم الرياضي المفتوح وختام الأنشطة وتوزيع الجوائز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الجميع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الطلاب ومنسوبو المدرسة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8298" name="Picture 170" descr="التسامح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67550" y="2133600"/>
            <a:ext cx="817563" cy="790575"/>
          </a:xfrm>
          <a:prstGeom prst="rect">
            <a:avLst/>
          </a:prstGeom>
          <a:noFill/>
        </p:spPr>
      </p:pic>
      <p:pic>
        <p:nvPicPr>
          <p:cNvPr id="48306" name="Picture 178" descr="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388" y="3500438"/>
            <a:ext cx="676275" cy="1008062"/>
          </a:xfrm>
          <a:prstGeom prst="rect">
            <a:avLst/>
          </a:prstGeom>
          <a:noFill/>
        </p:spPr>
      </p:pic>
      <p:pic>
        <p:nvPicPr>
          <p:cNvPr id="48308" name="Picture 180" descr="التفو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18350" y="5084763"/>
            <a:ext cx="752475" cy="463550"/>
          </a:xfrm>
          <a:prstGeom prst="rect">
            <a:avLst/>
          </a:prstGeom>
          <a:noFill/>
        </p:spPr>
      </p:pic>
      <p:pic>
        <p:nvPicPr>
          <p:cNvPr id="48311" name="Picture 183" descr="اليوم الرياضي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67550" y="5949950"/>
            <a:ext cx="838200" cy="561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sz="2800">
                <a:solidFill>
                  <a:schemeClr val="hlink"/>
                </a:solidFill>
              </a:rPr>
              <a:t>خطة النشاط الطلابي</a:t>
            </a:r>
            <a:endParaRPr lang="en-US" sz="2800">
              <a:solidFill>
                <a:schemeClr val="hlink"/>
              </a:solidFill>
            </a:endParaRPr>
          </a:p>
        </p:txBody>
      </p:sp>
      <p:graphicFrame>
        <p:nvGraphicFramePr>
          <p:cNvPr id="50233" name="Group 57"/>
          <p:cNvGraphicFramePr>
            <a:graphicFrameLocks noGrp="1"/>
          </p:cNvGraphicFramePr>
          <p:nvPr>
            <p:ph type="tbl" idx="1"/>
          </p:nvPr>
        </p:nvGraphicFramePr>
        <p:xfrm>
          <a:off x="539750" y="1484313"/>
          <a:ext cx="8147050" cy="2692401"/>
        </p:xfrm>
        <a:graphic>
          <a:graphicData uri="http://schemas.openxmlformats.org/drawingml/2006/table">
            <a:tbl>
              <a:tblPr rtl="1"/>
              <a:tblGrid>
                <a:gridCol w="1165225"/>
                <a:gridCol w="657225"/>
                <a:gridCol w="904875"/>
                <a:gridCol w="2251075"/>
                <a:gridCol w="1368425"/>
                <a:gridCol w="936625"/>
                <a:gridCol w="863600"/>
              </a:tblGrid>
              <a:tr h="563563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الأسبوع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القيمة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الشعار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البرنامج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مسؤول التنفيذ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المستفيدون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ملاحظات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9613"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السادس عشر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19-23</a:t>
                      </a:r>
                      <a:r>
                        <a:rPr kumimoji="0" lang="ar-SA" sz="1600" b="1" i="0" u="none" strike="noStrike" cap="none" normalizeH="0" baseline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/</a:t>
                      </a: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7</a:t>
                      </a:r>
                      <a:endParaRPr kumimoji="0" lang="ar-SA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ختامها مسك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تنسيق الأعمال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إدارة المدرسة ورائد النشاط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ar-S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ar-S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الجميع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9575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إعداد التقارير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رائد النشاط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1009650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تقييم الأنشطة وكتابة التقرير الختام لأنشطة الفصل الدراسي الأول لعام 1433- 1434هـ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إدارة المدرسة ورائد النشاط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0234" name="Picture 58" descr="الختا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81825" y="2387600"/>
            <a:ext cx="476250" cy="1401763"/>
          </a:xfrm>
          <a:prstGeom prst="rect">
            <a:avLst/>
          </a:prstGeom>
          <a:noFill/>
        </p:spPr>
      </p:pic>
      <p:sp>
        <p:nvSpPr>
          <p:cNvPr id="50235" name="Text Box 59"/>
          <p:cNvSpPr txBox="1">
            <a:spLocks noChangeArrowheads="1"/>
          </p:cNvSpPr>
          <p:nvPr/>
        </p:nvSpPr>
        <p:spPr bwMode="auto">
          <a:xfrm>
            <a:off x="5940425" y="4581525"/>
            <a:ext cx="2735263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b="1" dirty="0" smtClean="0">
                <a:solidFill>
                  <a:schemeClr val="accent2">
                    <a:lumMod val="75000"/>
                  </a:schemeClr>
                </a:solidFill>
              </a:rPr>
              <a:t>رائد </a:t>
            </a:r>
            <a:r>
              <a:rPr lang="ar-SA" b="1" dirty="0">
                <a:solidFill>
                  <a:schemeClr val="accent2">
                    <a:lumMod val="75000"/>
                  </a:schemeClr>
                </a:solidFill>
              </a:rPr>
              <a:t>النشاط</a:t>
            </a:r>
          </a:p>
          <a:p>
            <a:pPr algn="ctr">
              <a:spcBef>
                <a:spcPct val="50000"/>
              </a:spcBef>
            </a:pPr>
            <a:r>
              <a:rPr lang="ar-SA" b="1" dirty="0" smtClean="0">
                <a:solidFill>
                  <a:schemeClr val="accent2">
                    <a:lumMod val="75000"/>
                  </a:schemeClr>
                </a:solidFill>
              </a:rPr>
              <a:t>علي صالح العلياني</a:t>
            </a: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0236" name="Text Box 60"/>
          <p:cNvSpPr txBox="1">
            <a:spLocks noChangeArrowheads="1"/>
          </p:cNvSpPr>
          <p:nvPr/>
        </p:nvSpPr>
        <p:spPr bwMode="auto">
          <a:xfrm>
            <a:off x="755650" y="4508500"/>
            <a:ext cx="2736850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b="1" dirty="0">
                <a:solidFill>
                  <a:srgbClr val="003300"/>
                </a:solidFill>
              </a:rPr>
              <a:t>مدير المدرسة</a:t>
            </a:r>
          </a:p>
          <a:p>
            <a:pPr algn="ctr">
              <a:spcBef>
                <a:spcPct val="50000"/>
              </a:spcBef>
            </a:pPr>
            <a:r>
              <a:rPr lang="ar-SA" b="1" dirty="0" smtClean="0">
                <a:solidFill>
                  <a:srgbClr val="003300"/>
                </a:solidFill>
              </a:rPr>
              <a:t>محمد سعيد العلياني</a:t>
            </a:r>
            <a:endParaRPr lang="en-US" b="1" dirty="0">
              <a:solidFill>
                <a:srgbClr val="00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84784"/>
            <a:ext cx="3236050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>
          <a:xfrm>
            <a:off x="4067944" y="1340768"/>
            <a:ext cx="4618856" cy="4530725"/>
          </a:xfrm>
        </p:spPr>
        <p:txBody>
          <a:bodyPr>
            <a:normAutofit fontScale="92500" lnSpcReduction="20000"/>
          </a:bodyPr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en-US" sz="2000" dirty="0"/>
          </a:p>
          <a:p>
            <a:pPr algn="ctr">
              <a:lnSpc>
                <a:spcPct val="150000"/>
              </a:lnSpc>
              <a:buFont typeface="Wingdings" pitchFamily="2" charset="2"/>
              <a:buNone/>
            </a:pPr>
            <a:r>
              <a:rPr lang="en-US" sz="2000" dirty="0"/>
              <a:t/>
            </a:r>
            <a:br>
              <a:rPr lang="en-US" sz="2000" dirty="0"/>
            </a:br>
            <a:r>
              <a:rPr lang="ar-SA" sz="2000" b="1" dirty="0" err="1">
                <a:solidFill>
                  <a:srgbClr val="660066"/>
                </a:solidFill>
              </a:rPr>
              <a:t>رسالتنا :</a:t>
            </a:r>
            <a:endParaRPr lang="en-US" sz="2000" dirty="0">
              <a:solidFill>
                <a:srgbClr val="660066"/>
              </a:solidFill>
            </a:endParaRPr>
          </a:p>
          <a:p>
            <a:pPr algn="ctr">
              <a:lnSpc>
                <a:spcPct val="150000"/>
              </a:lnSpc>
              <a:buFont typeface="Wingdings" pitchFamily="2" charset="2"/>
              <a:buNone/>
            </a:pPr>
            <a:r>
              <a:rPr lang="ar-SA" sz="2000" b="1" dirty="0"/>
              <a:t>الارتقاء بالطالب و بيئته التعليمية باكتشاف مواهبه و إبداعاته في جميع المجالات.</a:t>
            </a:r>
          </a:p>
          <a:p>
            <a:pPr algn="ctr">
              <a:lnSpc>
                <a:spcPct val="150000"/>
              </a:lnSpc>
              <a:buFont typeface="Wingdings" pitchFamily="2" charset="2"/>
              <a:buNone/>
            </a:pPr>
            <a:endParaRPr lang="ar-SA" sz="2000" b="1" dirty="0"/>
          </a:p>
          <a:p>
            <a:pPr algn="ctr">
              <a:lnSpc>
                <a:spcPct val="150000"/>
              </a:lnSpc>
              <a:buFont typeface="Wingdings" pitchFamily="2" charset="2"/>
              <a:buNone/>
            </a:pPr>
            <a:r>
              <a:rPr lang="ar-SA" sz="2000" b="1" dirty="0" err="1">
                <a:solidFill>
                  <a:srgbClr val="660066"/>
                </a:solidFill>
              </a:rPr>
              <a:t>رؤيتنا :</a:t>
            </a:r>
            <a:endParaRPr lang="en-US" sz="2000" b="1" dirty="0">
              <a:solidFill>
                <a:srgbClr val="660066"/>
              </a:solidFill>
            </a:endParaRPr>
          </a:p>
          <a:p>
            <a:pPr algn="ctr">
              <a:lnSpc>
                <a:spcPct val="150000"/>
              </a:lnSpc>
              <a:buFont typeface="Wingdings" pitchFamily="2" charset="2"/>
              <a:buNone/>
            </a:pPr>
            <a:r>
              <a:rPr lang="ar-SA" sz="2000" b="1" dirty="0"/>
              <a:t> ( نحو جيلٍ بناء يرتقي </a:t>
            </a:r>
            <a:r>
              <a:rPr lang="ar-SA" sz="2000" b="1" dirty="0" err="1"/>
              <a:t>بطموحه )</a:t>
            </a:r>
            <a:endParaRPr lang="ar-SA" sz="2000" b="1" dirty="0"/>
          </a:p>
          <a:p>
            <a:pPr algn="ctr">
              <a:lnSpc>
                <a:spcPct val="150000"/>
              </a:lnSpc>
              <a:buFont typeface="Wingdings" pitchFamily="2" charset="2"/>
              <a:buNone/>
            </a:pPr>
            <a:endParaRPr lang="ar-SA" sz="2000" b="1" dirty="0"/>
          </a:p>
          <a:p>
            <a:pPr algn="ctr">
              <a:lnSpc>
                <a:spcPct val="150000"/>
              </a:lnSpc>
              <a:buFont typeface="Wingdings" pitchFamily="2" charset="2"/>
              <a:buNone/>
            </a:pPr>
            <a:r>
              <a:rPr lang="ar-SA" sz="2000" b="1" dirty="0" err="1">
                <a:solidFill>
                  <a:srgbClr val="660066"/>
                </a:solidFill>
              </a:rPr>
              <a:t>شعارنا :</a:t>
            </a:r>
            <a:r>
              <a:rPr lang="ar-SA" sz="2000" dirty="0">
                <a:solidFill>
                  <a:srgbClr val="660066"/>
                </a:solidFill>
              </a:rPr>
              <a:t> </a:t>
            </a:r>
            <a:endParaRPr lang="ar-SA" sz="2000" b="1" dirty="0">
              <a:solidFill>
                <a:srgbClr val="660066"/>
              </a:solidFill>
            </a:endParaRPr>
          </a:p>
          <a:p>
            <a:pPr algn="ctr">
              <a:lnSpc>
                <a:spcPct val="150000"/>
              </a:lnSpc>
              <a:buFont typeface="Wingdings" pitchFamily="2" charset="2"/>
              <a:buNone/>
            </a:pPr>
            <a:r>
              <a:rPr lang="ar-SA" sz="2000" b="1" dirty="0"/>
              <a:t> ( </a:t>
            </a:r>
            <a:r>
              <a:rPr lang="ar-SA" sz="2000" b="1" dirty="0" err="1"/>
              <a:t>تخطيط  </a:t>
            </a:r>
            <a:r>
              <a:rPr lang="ar-SA" sz="2000" b="1" dirty="0"/>
              <a:t>, </a:t>
            </a:r>
            <a:r>
              <a:rPr lang="ar-SA" sz="2000" b="1" dirty="0" err="1"/>
              <a:t>وتطوير  </a:t>
            </a:r>
            <a:r>
              <a:rPr lang="ar-SA" sz="2000" b="1" dirty="0"/>
              <a:t>, </a:t>
            </a:r>
            <a:r>
              <a:rPr lang="ar-SA" sz="2000" b="1" dirty="0" err="1"/>
              <a:t>وتعاون )</a:t>
            </a:r>
            <a:endParaRPr lang="en-US" sz="2000" b="1" dirty="0"/>
          </a:p>
        </p:txBody>
      </p:sp>
      <p:sp>
        <p:nvSpPr>
          <p:cNvPr id="6" name="مستطيل 5"/>
          <p:cNvSpPr/>
          <p:nvPr/>
        </p:nvSpPr>
        <p:spPr>
          <a:xfrm>
            <a:off x="4283968" y="620688"/>
            <a:ext cx="19463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رسالتنا</a:t>
            </a:r>
            <a:endParaRPr lang="ar-SA" sz="54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sz="2400" b="1" dirty="0">
                <a:solidFill>
                  <a:schemeClr val="hlink"/>
                </a:solidFill>
              </a:rPr>
              <a:t>مفهوم النشاط الطلابي</a:t>
            </a:r>
            <a:endParaRPr lang="en-US" sz="2400" b="1" dirty="0">
              <a:solidFill>
                <a:schemeClr val="hlink"/>
              </a:solidFill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>
          <a:xfrm>
            <a:off x="684213" y="1922463"/>
            <a:ext cx="8002587" cy="4530725"/>
          </a:xfrm>
        </p:spPr>
        <p:txBody>
          <a:bodyPr>
            <a:normAutofit/>
          </a:bodyPr>
          <a:lstStyle/>
          <a:p>
            <a:r>
              <a:rPr lang="ar-SA" sz="2400" dirty="0"/>
              <a:t>مجموعة من الخبرات والبرامج والفعاليات التي يمارسها جميع الطلاب حسب مراحلهم السنية وفقاً لاحتياجاتهم وميولهم ورغباتهم بخطة محددة وفاعلة تحت إشراف المدرسة وبتوجيه من معلميهم لتحقيق الأهداف التربوية والتعليمية</a:t>
            </a:r>
          </a:p>
          <a:p>
            <a:endParaRPr lang="ar-SA" sz="2400" dirty="0"/>
          </a:p>
          <a:p>
            <a:pPr algn="ctr"/>
            <a:r>
              <a:rPr lang="ar-SA" sz="2400" dirty="0">
                <a:solidFill>
                  <a:schemeClr val="hlink"/>
                </a:solidFill>
              </a:rPr>
              <a:t>الهدف العام للنشاط الطلابي</a:t>
            </a:r>
          </a:p>
          <a:p>
            <a:pPr>
              <a:buFont typeface="Wingdings" pitchFamily="2" charset="2"/>
              <a:buNone/>
            </a:pPr>
            <a:r>
              <a:rPr lang="ar-SA" sz="2400" dirty="0"/>
              <a:t>الهدف العام للنشاط الطلابي والذي ينبثق من الأهداف العامة لسياسة التعليم</a:t>
            </a:r>
          </a:p>
          <a:p>
            <a:pPr>
              <a:buFont typeface="Wingdings" pitchFamily="2" charset="2"/>
              <a:buNone/>
            </a:pPr>
            <a:r>
              <a:rPr lang="ar-SA" sz="2400" dirty="0"/>
              <a:t>في المملكة العربية السعودية </a:t>
            </a:r>
            <a:r>
              <a:rPr lang="ar-SA" sz="2400" dirty="0" err="1"/>
              <a:t>هو :</a:t>
            </a:r>
            <a:endParaRPr lang="ar-SA" sz="2400" dirty="0"/>
          </a:p>
          <a:p>
            <a:pPr>
              <a:buFont typeface="Wingdings" pitchFamily="2" charset="2"/>
              <a:buNone/>
            </a:pPr>
            <a:r>
              <a:rPr lang="ar-SA" sz="2400" dirty="0" err="1"/>
              <a:t>(</a:t>
            </a:r>
            <a:r>
              <a:rPr lang="ar-SA" sz="2400" dirty="0"/>
              <a:t>( بناء الشخصية المتوازنة للطالب من الناحية الاجتماعية والعقلية والجسمية والانفعالية ليصبح  مواطناً نافعا يخدم دينه ووطنه </a:t>
            </a:r>
            <a:r>
              <a:rPr lang="ar-SA" sz="2400" dirty="0" err="1"/>
              <a:t>وأمته )</a:t>
            </a:r>
            <a:endParaRPr lang="en-US" sz="2400" dirty="0"/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3" y="144463"/>
            <a:ext cx="2486025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sz="2400" b="1" dirty="0">
                <a:solidFill>
                  <a:schemeClr val="hlink"/>
                </a:solidFill>
              </a:rPr>
              <a:t>أهداف النشاط في المرحلة الابتدائية</a:t>
            </a:r>
            <a:endParaRPr lang="en-US" sz="2400" b="1" dirty="0">
              <a:solidFill>
                <a:schemeClr val="hlink"/>
              </a:solidFill>
            </a:endParaRP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>
          <a:xfrm>
            <a:off x="684213" y="1851025"/>
            <a:ext cx="8002587" cy="4530725"/>
          </a:xfrm>
        </p:spPr>
        <p:txBody>
          <a:bodyPr>
            <a:normAutofit/>
          </a:bodyPr>
          <a:lstStyle/>
          <a:p>
            <a:pPr marL="533400" indent="-533400">
              <a:buFont typeface="Wingdings" pitchFamily="2" charset="2"/>
              <a:buNone/>
            </a:pPr>
            <a:r>
              <a:rPr lang="ar-SA" sz="2000" dirty="0" err="1"/>
              <a:t>1 </a:t>
            </a:r>
            <a:r>
              <a:rPr lang="ar-SA" sz="2000" dirty="0"/>
              <a:t>-  </a:t>
            </a:r>
            <a:r>
              <a:rPr lang="ar-SA" sz="2000" b="1" dirty="0"/>
              <a:t>تنشئة الطالب تنشئة إسلامية مشتملة على الآداب والقيم </a:t>
            </a:r>
            <a:r>
              <a:rPr lang="ar-SA" sz="2000" b="1" dirty="0" err="1"/>
              <a:t>والاتجاهات .</a:t>
            </a:r>
            <a:endParaRPr lang="ar-SA" sz="2000" b="1" dirty="0"/>
          </a:p>
          <a:p>
            <a:pPr marL="533400" indent="-533400">
              <a:buFont typeface="Wingdings" pitchFamily="2" charset="2"/>
              <a:buNone/>
            </a:pPr>
            <a:r>
              <a:rPr lang="ar-SA" sz="2000" b="1" dirty="0" err="1"/>
              <a:t>2 </a:t>
            </a:r>
            <a:r>
              <a:rPr lang="ar-SA" sz="2000" b="1" dirty="0"/>
              <a:t>- غرس حب الوطن والانتماء له والمحافظة على الممتلكات </a:t>
            </a:r>
            <a:r>
              <a:rPr lang="ar-SA" sz="2000" b="1" dirty="0" err="1"/>
              <a:t>العامة .</a:t>
            </a:r>
            <a:endParaRPr lang="ar-SA" sz="2000" b="1" dirty="0"/>
          </a:p>
          <a:p>
            <a:pPr marL="533400" indent="-533400">
              <a:buFont typeface="Wingdings" pitchFamily="2" charset="2"/>
              <a:buNone/>
            </a:pPr>
            <a:r>
              <a:rPr lang="ar-SA" sz="2000" b="1" dirty="0" err="1"/>
              <a:t>3 </a:t>
            </a:r>
            <a:r>
              <a:rPr lang="ar-SA" sz="2000" b="1" dirty="0"/>
              <a:t>- تنمية المهارات الأساسية وخاصة اللغوية والعددية </a:t>
            </a:r>
            <a:r>
              <a:rPr lang="ar-SA" sz="2000" b="1" dirty="0" err="1"/>
              <a:t>والحركية .</a:t>
            </a:r>
            <a:endParaRPr lang="ar-SA" sz="2000" b="1" dirty="0"/>
          </a:p>
          <a:p>
            <a:pPr marL="533400" indent="-533400">
              <a:buFont typeface="Wingdings" pitchFamily="2" charset="2"/>
              <a:buNone/>
            </a:pPr>
            <a:r>
              <a:rPr lang="ar-SA" sz="2000" b="1" dirty="0" err="1"/>
              <a:t>4 </a:t>
            </a:r>
            <a:r>
              <a:rPr lang="ar-SA" sz="2000" b="1" dirty="0"/>
              <a:t>- تنمية التذوق الجمالي والنشاط </a:t>
            </a:r>
            <a:r>
              <a:rPr lang="ar-SA" sz="2000" b="1" dirty="0" err="1"/>
              <a:t>الابتكاري</a:t>
            </a:r>
            <a:r>
              <a:rPr lang="ar-SA" sz="2000" b="1" dirty="0"/>
              <a:t> وحسن استخدام </a:t>
            </a:r>
            <a:r>
              <a:rPr lang="ar-SA" sz="2000" b="1" dirty="0" err="1"/>
              <a:t>الحواس .</a:t>
            </a:r>
            <a:endParaRPr lang="ar-SA" sz="2000" b="1" dirty="0"/>
          </a:p>
          <a:p>
            <a:pPr marL="533400" indent="-533400">
              <a:buFont typeface="Wingdings" pitchFamily="2" charset="2"/>
              <a:buNone/>
            </a:pPr>
            <a:r>
              <a:rPr lang="ar-SA" sz="2000" b="1" dirty="0" err="1"/>
              <a:t>5 </a:t>
            </a:r>
            <a:r>
              <a:rPr lang="ar-SA" sz="2000" b="1" dirty="0"/>
              <a:t>- الاهتمام بالبناء الجسدي والصحي والاعتماد على النفس في تحقيق الاحتياجات من خلال المعارف والعادات </a:t>
            </a:r>
            <a:r>
              <a:rPr lang="ar-SA" sz="2000" b="1" dirty="0" err="1"/>
              <a:t>السليمة .</a:t>
            </a:r>
            <a:endParaRPr lang="ar-SA" sz="2000" b="1" dirty="0"/>
          </a:p>
          <a:p>
            <a:pPr marL="533400" indent="-533400">
              <a:buFont typeface="Wingdings" pitchFamily="2" charset="2"/>
              <a:buNone/>
            </a:pPr>
            <a:r>
              <a:rPr lang="ar-SA" sz="2000" b="1" dirty="0" err="1"/>
              <a:t>6 </a:t>
            </a:r>
            <a:r>
              <a:rPr lang="ar-SA" sz="2000" b="1" dirty="0"/>
              <a:t>- تنمية قدرة الطالب على التفاعل مع </a:t>
            </a:r>
            <a:r>
              <a:rPr lang="ar-SA" sz="2000" b="1" dirty="0" err="1"/>
              <a:t>الآخرين </a:t>
            </a:r>
            <a:r>
              <a:rPr lang="ar-SA" sz="2000" b="1" dirty="0"/>
              <a:t>( </a:t>
            </a:r>
            <a:r>
              <a:rPr lang="ar-SA" sz="2000" b="1" dirty="0" err="1"/>
              <a:t>الأسرة </a:t>
            </a:r>
            <a:r>
              <a:rPr lang="ar-SA" sz="2000" b="1" dirty="0"/>
              <a:t>، </a:t>
            </a:r>
            <a:r>
              <a:rPr lang="ar-SA" sz="2000" b="1" dirty="0" err="1"/>
              <a:t>المدرسة </a:t>
            </a:r>
            <a:r>
              <a:rPr lang="ar-SA" sz="2000" b="1" dirty="0"/>
              <a:t>، </a:t>
            </a:r>
            <a:r>
              <a:rPr lang="ar-SA" sz="2000" b="1" dirty="0" err="1"/>
              <a:t>الحي </a:t>
            </a:r>
            <a:r>
              <a:rPr lang="ar-SA" sz="2000" b="1" dirty="0"/>
              <a:t>) بما يحقق له التكيف الاجتماعي </a:t>
            </a:r>
            <a:r>
              <a:rPr lang="ar-SA" sz="2000" b="1" dirty="0" err="1"/>
              <a:t>السليم .</a:t>
            </a:r>
            <a:endParaRPr lang="ar-SA" sz="2000" b="1" dirty="0"/>
          </a:p>
          <a:p>
            <a:pPr marL="533400" indent="-533400">
              <a:buFont typeface="Wingdings" pitchFamily="2" charset="2"/>
              <a:buNone/>
            </a:pPr>
            <a:r>
              <a:rPr lang="ar-SA" sz="2000" b="1" dirty="0" err="1"/>
              <a:t>7 </a:t>
            </a:r>
            <a:r>
              <a:rPr lang="ar-SA" sz="2000" b="1" dirty="0"/>
              <a:t>- تعويد الطالب على مواجهة المشكلات البسيطة وحسن </a:t>
            </a:r>
            <a:r>
              <a:rPr lang="ar-SA" sz="2000" b="1" dirty="0" err="1"/>
              <a:t>معالجتها .</a:t>
            </a:r>
            <a:endParaRPr lang="ar-SA" sz="2000" b="1" dirty="0"/>
          </a:p>
          <a:p>
            <a:pPr marL="533400" indent="-533400">
              <a:buFont typeface="Wingdings" pitchFamily="2" charset="2"/>
              <a:buNone/>
            </a:pPr>
            <a:r>
              <a:rPr lang="ar-SA" sz="2000" b="1" dirty="0" err="1"/>
              <a:t>8 </a:t>
            </a:r>
            <a:r>
              <a:rPr lang="ar-SA" sz="2000" b="1" dirty="0"/>
              <a:t>- ربط المادة العلمية بالممارسة العملية بأسلوب ميسر </a:t>
            </a:r>
            <a:r>
              <a:rPr lang="ar-SA" sz="2000" b="1" dirty="0" err="1"/>
              <a:t>وسهل .</a:t>
            </a:r>
            <a:endParaRPr lang="en-US" sz="2000" b="1" dirty="0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3" y="144463"/>
            <a:ext cx="1838325" cy="3212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414338"/>
            <a:ext cx="7772400" cy="1143000"/>
          </a:xfrm>
        </p:spPr>
        <p:txBody>
          <a:bodyPr/>
          <a:lstStyle/>
          <a:p>
            <a:pPr algn="ctr"/>
            <a:r>
              <a:rPr lang="ar-SA" sz="2400">
                <a:solidFill>
                  <a:schemeClr val="hlink"/>
                </a:solidFill>
              </a:rPr>
              <a:t>أهداف النشاط الطلابي</a:t>
            </a:r>
            <a:r>
              <a:rPr lang="en-US" sz="2400" i="1">
                <a:solidFill>
                  <a:schemeClr val="hlink"/>
                </a:solidFill>
              </a:rPr>
              <a:t/>
            </a:r>
            <a:br>
              <a:rPr lang="en-US" sz="2400" i="1">
                <a:solidFill>
                  <a:schemeClr val="hlink"/>
                </a:solidFill>
              </a:rPr>
            </a:br>
            <a:endParaRPr lang="en-US" sz="2400" i="1">
              <a:solidFill>
                <a:schemeClr val="hlink"/>
              </a:solidFill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>
          <a:xfrm>
            <a:off x="755650" y="1706563"/>
            <a:ext cx="7931150" cy="453072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ar-SA" sz="2000" b="1"/>
              <a:t>1- غرس مبادئ وقيم  ديننا الإسلامي الحنيف وترجمتها إلى واقع عملي وتعميقها في نفوس أبنائنا الطلاب 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ar-SA" sz="2000" b="1"/>
              <a:t>2- تقوية التلاحم الوطني وطاعة ولاة الأمر واحترام العلماء والمحافظة على مكتسبات الوطن . </a:t>
            </a:r>
            <a:endParaRPr lang="en-US" sz="2000" i="1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ar-SA" sz="2000" b="1"/>
              <a:t>3- ترسيخ القيم الاجتماعية كالتعاون والمنافسة الشريفة والحوار البناء وتقبل الرأي الأخر .</a:t>
            </a:r>
            <a:endParaRPr lang="en-US" sz="2000" i="1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ar-SA" sz="2000" b="1"/>
              <a:t>4- توثيق العلاقات الإيجابية بين المدرسة والأسرة والمجتمع باعتبارها مؤسسات تربوية تعني بالطالب .</a:t>
            </a:r>
            <a:endParaRPr lang="en-US" sz="2000" i="1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ar-SA" sz="2000" b="1"/>
              <a:t>5- احترام العمل اليدوي والعاملين وتقدير قيمة العمل والاستمتاع به .</a:t>
            </a:r>
            <a:endParaRPr lang="en-US" sz="2000" i="1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ar-SA" sz="2000" b="1"/>
              <a:t>6- اكتشاف المهارات والمواهب الطلابية والعمل على تنميتها وتوجيهها التوجيه السليم لخدمة الفرد والمجتمع .</a:t>
            </a:r>
            <a:endParaRPr lang="en-US" sz="2000" i="1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ar-SA" sz="2000" b="1"/>
              <a:t>7- خدمة المادة العلمية والعمل على تسهيل فهمها واستيعابها من خلال الممارسة الفعلية لها .</a:t>
            </a:r>
            <a:endParaRPr lang="en-US" sz="2000" i="1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ar-SA" sz="2000" b="1"/>
              <a:t>8- تعويد الطالب على الانتفاع من وقته في ما يعود عليه بالنفع والفائدة .</a:t>
            </a:r>
            <a:endParaRPr lang="en-US" sz="2000" i="1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ar-SA" sz="2000" b="1"/>
              <a:t>9- تدريب الطلاب على التفكير العلمي لحل المشكلات والصعوبات التي تواجههم .</a:t>
            </a:r>
            <a:endParaRPr lang="en-US" sz="2000" i="1"/>
          </a:p>
          <a:p>
            <a:pPr>
              <a:lnSpc>
                <a:spcPct val="90000"/>
              </a:lnSpc>
            </a:pPr>
            <a:endParaRPr lang="en-US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sz="2400">
                <a:solidFill>
                  <a:schemeClr val="hlink"/>
                </a:solidFill>
              </a:rPr>
              <a:t>خطة النشاط الطلابي</a:t>
            </a:r>
            <a:endParaRPr lang="en-US" sz="2400">
              <a:solidFill>
                <a:schemeClr val="hlink"/>
              </a:solidFill>
            </a:endParaRPr>
          </a:p>
        </p:txBody>
      </p:sp>
      <p:graphicFrame>
        <p:nvGraphicFramePr>
          <p:cNvPr id="40146" name="Group 210"/>
          <p:cNvGraphicFramePr>
            <a:graphicFrameLocks noGrp="1"/>
          </p:cNvGraphicFramePr>
          <p:nvPr>
            <p:ph type="tbl" idx="1"/>
          </p:nvPr>
        </p:nvGraphicFramePr>
        <p:xfrm>
          <a:off x="611188" y="1484313"/>
          <a:ext cx="8208962" cy="5030598"/>
        </p:xfrm>
        <a:graphic>
          <a:graphicData uri="http://schemas.openxmlformats.org/drawingml/2006/table">
            <a:tbl>
              <a:tblPr rtl="1"/>
              <a:tblGrid>
                <a:gridCol w="1152525"/>
                <a:gridCol w="790575"/>
                <a:gridCol w="757237"/>
                <a:gridCol w="2339975"/>
                <a:gridCol w="1439863"/>
                <a:gridCol w="936625"/>
                <a:gridCol w="792162"/>
              </a:tblGrid>
              <a:tr h="341313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الأسبوع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القيمة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الشعار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البرنامج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مسؤول التنفيذ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المستفيدون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ملاحظات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1313"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الأول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25-29 </a:t>
                      </a: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/ 3 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العودة للمدرسة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عودا حميدا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وعيدا مبارك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الترحيب بالطلاب واستقبالهم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إدارة المدرسة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ar-S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الطلاب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المرشد الطلابي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407988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تكليف مشرفي الجماعات والاجتماع بهم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رائد النشاط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590550"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الثاني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 </a:t>
                      </a: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– </a:t>
                      </a:r>
                      <a:r>
                        <a:rPr kumimoji="0" lang="ar-SA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 </a:t>
                      </a: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/ 4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اعتني بمدرستي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ar-S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ar-S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ar-S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أحافظ على مدرستي لأنها تهمني 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برنامج إذاعي عن أهمية المحافظة على المدرسي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مشرف الإذاعة المدرسية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ar-S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ar-S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الطلاب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8963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خدمة عامة للمدرسة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المرشد الطلابي ورائد النشاط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423863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كلمات توجيهية داخل الفصول 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رواد الفصول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590550"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الثالث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9 -13 </a:t>
                      </a: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/ 4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الرسول قدوتنا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ar-S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ar-S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من يطع الرسول فقد أطاع الله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برنامج إذاعي وجوب طاعة الرسول صلى الله عليه وسلم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مشرف الإذاعة المدرسية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ar-S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ar-S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الطلاب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5450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نشرات ومطويات ولوحات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الجميع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663575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محاضرة عن طاعة الرسول والاقتداء به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معلم التوعية الاسلامية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0147" name="Picture 211" descr="العودة للمدرسة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7050" y="2349500"/>
            <a:ext cx="790575" cy="647700"/>
          </a:xfrm>
          <a:prstGeom prst="rect">
            <a:avLst/>
          </a:prstGeom>
          <a:noFill/>
        </p:spPr>
      </p:pic>
      <p:pic>
        <p:nvPicPr>
          <p:cNvPr id="40148" name="Picture 212" descr="اعتني بمدرستي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02450" y="3716338"/>
            <a:ext cx="755650" cy="792162"/>
          </a:xfrm>
          <a:prstGeom prst="rect">
            <a:avLst/>
          </a:prstGeom>
          <a:noFill/>
        </p:spPr>
      </p:pic>
      <p:pic>
        <p:nvPicPr>
          <p:cNvPr id="40149" name="Picture 213" descr="الرسول قدوتنا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10388" y="5373688"/>
            <a:ext cx="730250" cy="10080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sz="2400">
                <a:solidFill>
                  <a:schemeClr val="hlink"/>
                </a:solidFill>
              </a:rPr>
              <a:t>خطة النشاط الطلابي</a:t>
            </a:r>
            <a:endParaRPr lang="en-US" sz="2400">
              <a:solidFill>
                <a:schemeClr val="hlink"/>
              </a:solidFill>
            </a:endParaRPr>
          </a:p>
        </p:txBody>
      </p:sp>
      <p:graphicFrame>
        <p:nvGraphicFramePr>
          <p:cNvPr id="42167" name="Group 183"/>
          <p:cNvGraphicFramePr>
            <a:graphicFrameLocks noGrp="1"/>
          </p:cNvGraphicFramePr>
          <p:nvPr>
            <p:ph type="tbl" idx="1"/>
          </p:nvPr>
        </p:nvGraphicFramePr>
        <p:xfrm>
          <a:off x="611188" y="1484313"/>
          <a:ext cx="8281987" cy="4528504"/>
        </p:xfrm>
        <a:graphic>
          <a:graphicData uri="http://schemas.openxmlformats.org/drawingml/2006/table">
            <a:tbl>
              <a:tblPr rtl="1"/>
              <a:tblGrid>
                <a:gridCol w="1100137"/>
                <a:gridCol w="731838"/>
                <a:gridCol w="879475"/>
                <a:gridCol w="2492375"/>
                <a:gridCol w="1277937"/>
                <a:gridCol w="935038"/>
                <a:gridCol w="865187"/>
              </a:tblGrid>
              <a:tr h="334963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الأسبوع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القيمة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الشعار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البرنامج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مسؤول التنفيذ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المستفيدون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ملاحظات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63"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الرابع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16 </a:t>
                      </a: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– 20/ 4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ar-SA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دراستي مستقبلي 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نحو التفوق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برنامج اذاعي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مشرف الإذاعة المدرسية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ar-SA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االطلاب</a:t>
                      </a: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برنامج </a:t>
                      </a:r>
                      <a:r>
                        <a:rPr kumimoji="0" lang="ar-SA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توعوي</a:t>
                      </a: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على مدار الاسبوع 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الجميع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239713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نشرات تربوية </a:t>
                      </a:r>
                      <a:r>
                        <a:rPr kumimoji="0" lang="ar-SA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ومطويات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المرشد ورواد الفصول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347663"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الخامس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23-27 </a:t>
                      </a: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/ 4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احترام المسنين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ليس منا من لم يوقر كبيرنا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إذاعة مدرسية عن احترام الكبير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مشرف الإذاعة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ar-SA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الطلاب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زيارة لأحد كبار السن في الحي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رائد النشاط والمرشد الطلابي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519113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كلمات بعد صلاة الظهر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التوعية الإسلامية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393700"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السادس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1-5/ 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ar-SA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الصلاة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صلاتي نجاتي 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إذاعة عن اهمية الصلاة 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مشرف الإذاعة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ar-S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ar-S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الطلاب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5763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كلمات بعد الصلاة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مشرف التوعية 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414338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نشرات تربوية وملصقات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2161" name="Picture 177" descr="المسنين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950" y="3860800"/>
            <a:ext cx="647700" cy="86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sz="2400">
                <a:solidFill>
                  <a:schemeClr val="hlink"/>
                </a:solidFill>
              </a:rPr>
              <a:t>خطة النشاط الطلابي</a:t>
            </a:r>
            <a:endParaRPr lang="en-US" sz="2400">
              <a:solidFill>
                <a:schemeClr val="hlink"/>
              </a:solidFill>
            </a:endParaRPr>
          </a:p>
        </p:txBody>
      </p:sp>
      <p:graphicFrame>
        <p:nvGraphicFramePr>
          <p:cNvPr id="44348" name="Group 316"/>
          <p:cNvGraphicFramePr>
            <a:graphicFrameLocks noGrp="1"/>
          </p:cNvGraphicFramePr>
          <p:nvPr>
            <p:ph idx="1"/>
          </p:nvPr>
        </p:nvGraphicFramePr>
        <p:xfrm>
          <a:off x="611188" y="1500188"/>
          <a:ext cx="8208962" cy="5202557"/>
        </p:xfrm>
        <a:graphic>
          <a:graphicData uri="http://schemas.openxmlformats.org/drawingml/2006/table">
            <a:tbl>
              <a:tblPr rtl="1"/>
              <a:tblGrid>
                <a:gridCol w="992187"/>
                <a:gridCol w="706438"/>
                <a:gridCol w="963612"/>
                <a:gridCol w="2405063"/>
                <a:gridCol w="1373187"/>
                <a:gridCol w="982663"/>
                <a:gridCol w="785812"/>
              </a:tblGrid>
              <a:tr h="544513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الأسبوع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القيمة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الشعار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البرنامج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مسؤول التنفيذ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المستفيدون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ملاحظات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6100"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السابع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8-12/ 5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مساعدة الاخرين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خير الناس انفعهم للناس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إذاعة عن التعاون ومساعدة الاخرين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مشرف الإذاعة المدرسية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ar-SA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الطلاب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4513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قصص من السلف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المشرف الثقافي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314325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مجلات حائطية ومطويات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الجميع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485775"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الثامن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15-19/ 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صحة الأسنان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لأسنان قوية ونظيفة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إذاعة عن سلامة ونظافة الأسنان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مشرف الإذاعة المدرسية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ar-SA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الطلاب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663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محاضرة عن صحة الفم والأسنان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طبيب أسنان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419100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مجلات حائطية ومطويات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الجميع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544513"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التاسع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29/ 5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3/ 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مهارة الكتابة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ar-S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ar-S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ar-S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الكاتب الصغير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مسابقة الحروف للصف الأول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مربي الصف الأول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ar-S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ar-S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الطلاب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363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مسابقة الكلمات للصف الثاني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مربي الصف الثاني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663575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مسابقة الجمل للصف الثالث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مربي الصف الثالث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4346" name="Picture 314" descr="الأسنان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51688" y="4005263"/>
            <a:ext cx="646112" cy="869950"/>
          </a:xfrm>
          <a:prstGeom prst="rect">
            <a:avLst/>
          </a:prstGeom>
          <a:noFill/>
        </p:spPr>
      </p:pic>
      <p:pic>
        <p:nvPicPr>
          <p:cNvPr id="44349" name="Picture 317" descr="الكاتب الصغير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388" y="5516563"/>
            <a:ext cx="647700" cy="10810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sz="2800">
                <a:solidFill>
                  <a:schemeClr val="hlink"/>
                </a:solidFill>
              </a:rPr>
              <a:t>خطة النشاط الطلابي</a:t>
            </a:r>
            <a:endParaRPr lang="en-US" sz="2800">
              <a:solidFill>
                <a:schemeClr val="hlink"/>
              </a:solidFill>
            </a:endParaRPr>
          </a:p>
        </p:txBody>
      </p:sp>
      <p:graphicFrame>
        <p:nvGraphicFramePr>
          <p:cNvPr id="45351" name="Group 295"/>
          <p:cNvGraphicFramePr>
            <a:graphicFrameLocks noGrp="1"/>
          </p:cNvGraphicFramePr>
          <p:nvPr>
            <p:ph type="tbl" idx="1"/>
          </p:nvPr>
        </p:nvGraphicFramePr>
        <p:xfrm>
          <a:off x="611188" y="1484313"/>
          <a:ext cx="8208962" cy="5237353"/>
        </p:xfrm>
        <a:graphic>
          <a:graphicData uri="http://schemas.openxmlformats.org/drawingml/2006/table">
            <a:tbl>
              <a:tblPr rtl="1"/>
              <a:tblGrid>
                <a:gridCol w="1079500"/>
                <a:gridCol w="790575"/>
                <a:gridCol w="820737"/>
                <a:gridCol w="2062163"/>
                <a:gridCol w="1582737"/>
                <a:gridCol w="1023938"/>
                <a:gridCol w="84931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الأسبوع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القيمة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الشعار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البرنامج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مسؤول التنفيذ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المستفيدون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ملاحظات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575"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العاشر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6-10/ 6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المساجد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خدمة بيوت الله شرف عظيم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برنامج إذاعي عن المساجد 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مشرف الإذاعة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ar-S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الطلاب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9088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محاضرة عن فضل خدمة المساجد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التوعية الإسلامية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301625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خدمة عامة لمسجد الحي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رائد النشاط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317500">
                <a:tc rowSpan="5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الحادي عشر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13-17/ 6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احترام النظام 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انا احب النظام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برنامج إذاعي عن اهمية النظام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مشرف الإذاعة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ar-S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الطلاب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نشرات ومطويات 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مدير المدرسة والمرشد الطلابي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322263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المعاقين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معا نحو مجتمع أفضل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إذاعة عن المعاقين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مشرف الإذاعة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288925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مسابقة رسم 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مشرف التربية الفنية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163513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زيارة للمعاقين 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رائد النشاط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560388"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الثاني عشر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20-24/ 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مهارة الكتابة 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ar-S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ar-S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ar-S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الكاتب المحترف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مسابقة بين طلاب المدرسة في كتابة قطع إملائية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المشرف الثقافي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الطلاب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3225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مسابقة أفضل تعبير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المشرف الثقافي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490538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مسابقة أجمل خط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المشرف الفني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5347" name="Picture 291" descr="المساجد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81825" y="2133600"/>
            <a:ext cx="720725" cy="863600"/>
          </a:xfrm>
          <a:prstGeom prst="rect">
            <a:avLst/>
          </a:prstGeom>
          <a:noFill/>
        </p:spPr>
      </p:pic>
      <p:pic>
        <p:nvPicPr>
          <p:cNvPr id="45349" name="Picture 293" descr="المعاقين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1988" y="4403725"/>
            <a:ext cx="647700" cy="647700"/>
          </a:xfrm>
          <a:prstGeom prst="rect">
            <a:avLst/>
          </a:prstGeom>
          <a:noFill/>
        </p:spPr>
      </p:pic>
      <p:pic>
        <p:nvPicPr>
          <p:cNvPr id="45350" name="Picture 294" descr="الكاتب المحترف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19925" y="5661025"/>
            <a:ext cx="690563" cy="936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992</TotalTime>
  <Words>925</Words>
  <Application>Microsoft Office PowerPoint</Application>
  <PresentationFormat>عرض على الشاشة (3:4)‏</PresentationFormat>
  <Paragraphs>304</Paragraphs>
  <Slides>11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11</vt:i4>
      </vt:variant>
    </vt:vector>
  </HeadingPairs>
  <TitlesOfParts>
    <vt:vector size="12" baseType="lpstr">
      <vt:lpstr>سمة Office</vt:lpstr>
      <vt:lpstr>بسم الله الرحمن الرحيم المملكة العربية السعودية وزارة التربية والتعليم ادارة التربية والتعليم بمحافظة بيشة ابتدائية البراء بن عازب </vt:lpstr>
      <vt:lpstr>الشريحة 2</vt:lpstr>
      <vt:lpstr>مفهوم النشاط الطلابي</vt:lpstr>
      <vt:lpstr>أهداف النشاط في المرحلة الابتدائية</vt:lpstr>
      <vt:lpstr>أهداف النشاط الطلابي </vt:lpstr>
      <vt:lpstr>خطة النشاط الطلابي</vt:lpstr>
      <vt:lpstr>خطة النشاط الطلابي</vt:lpstr>
      <vt:lpstr>خطة النشاط الطلابي</vt:lpstr>
      <vt:lpstr>خطة النشاط الطلابي</vt:lpstr>
      <vt:lpstr>خطة النشاط الطلابي</vt:lpstr>
      <vt:lpstr>خطة النشاط الطلابي</vt:lpstr>
    </vt:vector>
  </TitlesOfParts>
  <Company>H BINMADI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بسم الله الرحمن الرحيم المملكة العربية السعودية وزارة التربية والتعليم الإدارة العامة للتربية والتعليم بمنطقة جازان مدرسة الإمام البخاري الابتدائية بأبوعريش</dc:title>
  <dc:creator>H BINMADI</dc:creator>
  <cp:lastModifiedBy>dell</cp:lastModifiedBy>
  <cp:revision>16</cp:revision>
  <dcterms:created xsi:type="dcterms:W3CDTF">2012-02-05T18:05:22Z</dcterms:created>
  <dcterms:modified xsi:type="dcterms:W3CDTF">2014-01-29T07:51:55Z</dcterms:modified>
</cp:coreProperties>
</file>