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328" r:id="rId2"/>
    <p:sldId id="256" r:id="rId3"/>
    <p:sldId id="330" r:id="rId4"/>
    <p:sldId id="329" r:id="rId5"/>
    <p:sldId id="257" r:id="rId6"/>
    <p:sldId id="258" r:id="rId7"/>
    <p:sldId id="259" r:id="rId8"/>
    <p:sldId id="260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61" r:id="rId17"/>
    <p:sldId id="274" r:id="rId18"/>
    <p:sldId id="275" r:id="rId19"/>
    <p:sldId id="276" r:id="rId20"/>
    <p:sldId id="262" r:id="rId21"/>
    <p:sldId id="278" r:id="rId22"/>
    <p:sldId id="277" r:id="rId23"/>
    <p:sldId id="281" r:id="rId24"/>
    <p:sldId id="280" r:id="rId25"/>
    <p:sldId id="282" r:id="rId26"/>
    <p:sldId id="283" r:id="rId27"/>
    <p:sldId id="284" r:id="rId28"/>
    <p:sldId id="287" r:id="rId29"/>
    <p:sldId id="285" r:id="rId30"/>
    <p:sldId id="286" r:id="rId31"/>
    <p:sldId id="288" r:id="rId32"/>
    <p:sldId id="289" r:id="rId33"/>
    <p:sldId id="290" r:id="rId34"/>
    <p:sldId id="320" r:id="rId35"/>
    <p:sldId id="331" r:id="rId36"/>
    <p:sldId id="293" r:id="rId37"/>
    <p:sldId id="332" r:id="rId38"/>
    <p:sldId id="295" r:id="rId39"/>
    <p:sldId id="297" r:id="rId40"/>
    <p:sldId id="296" r:id="rId41"/>
    <p:sldId id="299" r:id="rId42"/>
    <p:sldId id="298" r:id="rId43"/>
    <p:sldId id="292" r:id="rId44"/>
    <p:sldId id="301" r:id="rId45"/>
    <p:sldId id="303" r:id="rId46"/>
    <p:sldId id="302" r:id="rId47"/>
    <p:sldId id="304" r:id="rId48"/>
    <p:sldId id="306" r:id="rId49"/>
    <p:sldId id="305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1" r:id="rId62"/>
    <p:sldId id="322" r:id="rId63"/>
    <p:sldId id="323" r:id="rId64"/>
    <p:sldId id="324" r:id="rId65"/>
    <p:sldId id="325" r:id="rId66"/>
    <p:sldId id="326" r:id="rId67"/>
    <p:sldId id="327" r:id="rId68"/>
    <p:sldId id="265" r:id="rId69"/>
    <p:sldId id="307" r:id="rId70"/>
    <p:sldId id="308" r:id="rId7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72E58-FD29-481C-B2B4-3D9271ED9D27}" type="datetimeFigureOut">
              <a:rPr lang="ar-SA" smtClean="0"/>
              <a:pPr/>
              <a:t>04/04/34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DA709-209F-40D0-80EE-AAF95A5E219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.sa/url?sa=i&amp;rct=j&amp;q=%D8%A7%D9%84%D8%B7%D9%8A%D9%81&amp;source=images&amp;cd=&amp;cad=rja&amp;docid=wKR16oFXbyFaOM&amp;tbnid=OezXdIol6PONTM:&amp;ved=0CAUQjRw&amp;url=http://2lex.info/%D9%83%D9%81%D8%B1-%D8%A7%D9%84%D9%88%D8%A7%D9%86-%D8%A7%D9%84%D8%B7%D9%8A%D9%81-%D9%84%D9%84%D9%81%D9%8A%D8%B3-%D8%A8%D9%88%D9%83-2/&amp;ei=xNAcUan5IM3mtQbZ84CQBQ&amp;psig=AFQjCNEu0aNYnaJ46CSfHhSWQ0STiZJ3Mg&amp;ust=136092912219187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sa/url?sa=i&amp;rct=j&amp;q=%D8%A7%D9%84%D8%B7%D9%8A%D9%81&amp;source=images&amp;cd=&amp;cad=rja&amp;docid=fpilfGem1bBo8M&amp;tbnid=iUfGyeKr8wFfJM:&amp;ved=0CAUQjRw&amp;url=http%3A%2F%2Fphotos.7be.com%2Fphoto-8333.html&amp;ei=1OEcUc2WF43bsgbD4oHoDA&amp;psig=AFQjCNEu0aNYnaJ46CSfHhSWQ0STiZJ3Mg&amp;ust=1360929122191879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sa/url?sa=i&amp;rct=j&amp;q=%D8%A7%D9%84%D9%85%D8%B5%D8%A8%D8%A7%D8%AD%20%D8%A7%D9%84%D9%85%D8%AA%D9%88%D9%87%D8%AC&amp;source=images&amp;cd=&amp;cad=rja&amp;docid=s1Psvzhaut_caM&amp;tbnid=pe3dMZvRttBU3M:&amp;ved=0CAUQjRw&amp;url=http%3A%2F%2Fforum.stop55.com%2F321489.html&amp;ei=kOIcUcSuA8qxtAbhrYHABg&amp;psig=AFQjCNFI7sD40FckIFPSXohr0lMv8eS-gg&amp;ust=136093386713808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m.sa/url?sa=i&amp;rct=j&amp;q=%D8%A7%D9%84%D8%A3%D9%84%D9%88%D8%A7%D8%AD%20%D8%A7%D9%84%D8%B4%D9%85%D8%B3%D9%8A%D8%A9&amp;source=images&amp;cd=&amp;cad=rja&amp;docid=LJ5wg_6RkBkzlM&amp;tbnid=vgeAY74tpTIkeM:&amp;ved=0CAUQjRw&amp;url=http://amr-poma.blogspot.com/2012/05/blog-post_5132.html&amp;ei=dMIcUciTDI-TswbGx4GQBA&amp;psig=AFQjCNF2YWE9C-4iyFHt_yGg1cZW1pmE2A&amp;ust=1360925674735142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com.sa/url?sa=i&amp;rct=j&amp;q=%D8%A8%D8%A7%D8%A8+%D8%A7%D9%84%D9%83%D8%B1%D8%A7%D8%AC&amp;source=images&amp;cd=&amp;cad=rja&amp;docid=ZKEon6mTmwx_oM&amp;tbnid=d3H7tMDPQaMMqM:&amp;ved=0CAUQjRw&amp;url=http://arabic.alibaba.com/product-gs/best-garage-roller-shutter-door-214734248.html&amp;ei=DcIcUbynCojgtQaAgoGoBw&amp;psig=AFQjCNGHcd5xkG4z3xcAW0ufvYXQNDciPg&amp;ust=1360925546617281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google.com.sa/url?sa=i&amp;rct=j&amp;q=%D9%85%D8%B5%D8%A7%D8%A8%D9%8A%D8%AD%20%D8%A7%D9%84%D8%B4%D9%88%D8%A7%D8%B1%D8%B9&amp;source=images&amp;cd=&amp;cad=rja&amp;docid=hHcYUU3ar0F_vM&amp;tbnid=nab6-q791sUeZM:&amp;ved=0CAUQjRw&amp;url=http://www.archiproducts.com/ar/%D8%A7%D9%84%D9%85%D9%86%D8%AA%D8%AC%D8%A7%D8%AA/74427/contemporary-%D9%85%D8%B5%D8%A7%D8%A8%D9%8A%D8%AD-%D8%A7%D9%84%D8%B4%D9%88%D8%A7%D8%B1%D8%B9-electra-neri.html&amp;ei=TsEcUdT6BYTNswaB5oCACg&amp;psig=AFQjCNFwAIvkfulHt9OCg6YSlKkLU6DeSg&amp;ust=1360925368482953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1341072-1441x810-[DesktopNexus_com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971600" y="2132856"/>
            <a:ext cx="6768752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600" b="1" dirty="0" smtClean="0">
                <a:solidFill>
                  <a:schemeClr val="bg1"/>
                </a:solidFill>
              </a:rPr>
              <a:t>بسم الله الرحمن الرحيم</a:t>
            </a:r>
            <a:endParaRPr lang="ar-SA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3600" b="1" dirty="0" smtClean="0"/>
              <a:t>هو ذلك الجزء من الطيف الكهرومغناطيسي الذي تدركه حاسة </a:t>
            </a:r>
            <a:r>
              <a:rPr lang="ar-SA" sz="3600" b="1" dirty="0" err="1" smtClean="0"/>
              <a:t>الابصار </a:t>
            </a:r>
            <a:r>
              <a:rPr lang="ar-SA" sz="3600" b="1" dirty="0" smtClean="0"/>
              <a:t>(العين</a:t>
            </a:r>
            <a:r>
              <a:rPr lang="ar-SA" sz="3600" b="1" dirty="0" err="1" smtClean="0"/>
              <a:t>)</a:t>
            </a:r>
            <a:r>
              <a:rPr lang="ar-SA" sz="3600" b="1" dirty="0" smtClean="0"/>
              <a:t> </a:t>
            </a:r>
          </a:p>
          <a:p>
            <a:pPr>
              <a:buNone/>
            </a:pPr>
            <a:endParaRPr lang="ar-SA" sz="3600" b="1" dirty="0" smtClean="0"/>
          </a:p>
          <a:p>
            <a:pPr>
              <a:buNone/>
            </a:pPr>
            <a:r>
              <a:rPr lang="ar-SA" sz="3600" b="1" dirty="0" smtClean="0">
                <a:solidFill>
                  <a:srgbClr val="00B0F0"/>
                </a:solidFill>
              </a:rPr>
              <a:t>وهو يقع </a:t>
            </a:r>
            <a:r>
              <a:rPr lang="ar-SA" sz="3600" b="1" dirty="0" err="1" smtClean="0">
                <a:solidFill>
                  <a:srgbClr val="00B0F0"/>
                </a:solidFill>
              </a:rPr>
              <a:t>بين </a:t>
            </a:r>
            <a:r>
              <a:rPr lang="ar-SA" sz="3600" b="1" dirty="0" smtClean="0">
                <a:solidFill>
                  <a:srgbClr val="00B0F0"/>
                </a:solidFill>
              </a:rPr>
              <a:t>(380 </a:t>
            </a:r>
            <a:r>
              <a:rPr lang="ar-SA" sz="3600" b="1" dirty="0" err="1" smtClean="0">
                <a:solidFill>
                  <a:srgbClr val="00B0F0"/>
                </a:solidFill>
              </a:rPr>
              <a:t>نانومتر</a:t>
            </a:r>
            <a:r>
              <a:rPr lang="ar-SA" sz="3600" b="1" dirty="0" smtClean="0">
                <a:solidFill>
                  <a:srgbClr val="00B0F0"/>
                </a:solidFill>
              </a:rPr>
              <a:t> -740 </a:t>
            </a:r>
            <a:r>
              <a:rPr lang="ar-SA" sz="3600" b="1" dirty="0" err="1" smtClean="0">
                <a:solidFill>
                  <a:srgbClr val="00B0F0"/>
                </a:solidFill>
              </a:rPr>
              <a:t>نانومتر)</a:t>
            </a:r>
            <a:endParaRPr lang="ar-SA" sz="3600" b="1" dirty="0" smtClean="0">
              <a:solidFill>
                <a:srgbClr val="00B0F0"/>
              </a:solidFill>
            </a:endParaRPr>
          </a:p>
          <a:p>
            <a:endParaRPr lang="ar-SA" sz="3600" b="1" dirty="0" smtClean="0"/>
          </a:p>
          <a:p>
            <a:r>
              <a:rPr lang="ar-SA" sz="3600" b="1" dirty="0" smtClean="0"/>
              <a:t>والضوء غير المرئي هو الجزء الباقي من كامل الطيف الكهرومغناطيسي</a:t>
            </a:r>
            <a:br>
              <a:rPr lang="ar-SA" sz="3600" b="1" dirty="0" smtClean="0"/>
            </a:br>
            <a:endParaRPr lang="ar-SA" sz="3600" b="1" dirty="0"/>
          </a:p>
        </p:txBody>
      </p:sp>
      <p:sp>
        <p:nvSpPr>
          <p:cNvPr id="4" name="مستطيل 3"/>
          <p:cNvSpPr/>
          <p:nvPr/>
        </p:nvSpPr>
        <p:spPr>
          <a:xfrm>
            <a:off x="3707904" y="332656"/>
            <a:ext cx="18341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ar-SA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الضوء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332656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4000" b="1" dirty="0" smtClean="0">
              <a:solidFill>
                <a:srgbClr val="0070C0"/>
              </a:solidFill>
            </a:endParaRPr>
          </a:p>
          <a:p>
            <a:r>
              <a:rPr lang="ar-SA" sz="4000" b="1" dirty="0" smtClean="0">
                <a:solidFill>
                  <a:srgbClr val="0070C0"/>
                </a:solidFill>
              </a:rPr>
              <a:t>طوال الوقت نحن محاطون بالطيف الغير مرئي </a:t>
            </a:r>
          </a:p>
          <a:p>
            <a:r>
              <a:rPr lang="ar-SA" sz="4000" b="1" dirty="0" smtClean="0">
                <a:solidFill>
                  <a:srgbClr val="0070C0"/>
                </a:solidFill>
              </a:rPr>
              <a:t>ولكن لا نبصره </a:t>
            </a:r>
          </a:p>
          <a:p>
            <a:r>
              <a:rPr lang="ar-SA" sz="4000" b="1" dirty="0" smtClean="0">
                <a:solidFill>
                  <a:srgbClr val="0070C0"/>
                </a:solidFill>
              </a:rPr>
              <a:t>نحن نرى الضوء ابيض اللون </a:t>
            </a:r>
            <a:r>
              <a:rPr lang="ar-SA" sz="4000" b="1" dirty="0" err="1" smtClean="0">
                <a:solidFill>
                  <a:srgbClr val="0070C0"/>
                </a:solidFill>
              </a:rPr>
              <a:t>لانه</a:t>
            </a:r>
            <a:r>
              <a:rPr lang="ar-SA" sz="40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ar-SA" sz="4000" b="1" dirty="0" smtClean="0">
                <a:solidFill>
                  <a:srgbClr val="0070C0"/>
                </a:solidFill>
              </a:rPr>
              <a:t>مزيج من سبعة </a:t>
            </a:r>
            <a:r>
              <a:rPr lang="ar-SA" sz="4000" b="1" dirty="0" err="1" smtClean="0">
                <a:solidFill>
                  <a:srgbClr val="0070C0"/>
                </a:solidFill>
              </a:rPr>
              <a:t>اللوان</a:t>
            </a:r>
            <a:r>
              <a:rPr lang="ar-SA" sz="4000" b="1" dirty="0" smtClean="0">
                <a:solidFill>
                  <a:srgbClr val="0070C0"/>
                </a:solidFill>
              </a:rPr>
              <a:t> هي الوان </a:t>
            </a:r>
            <a:r>
              <a:rPr lang="ar-SA" sz="4000" b="1" dirty="0" err="1" smtClean="0">
                <a:solidFill>
                  <a:srgbClr val="0070C0"/>
                </a:solidFill>
              </a:rPr>
              <a:t>الطيف.</a:t>
            </a:r>
            <a:r>
              <a:rPr lang="ar-SA" sz="4000" b="1" dirty="0" smtClean="0">
                <a:solidFill>
                  <a:srgbClr val="0070C0"/>
                </a:solidFill>
              </a:rPr>
              <a:t/>
            </a:r>
            <a:br>
              <a:rPr lang="ar-SA" sz="4000" b="1" dirty="0" smtClean="0">
                <a:solidFill>
                  <a:srgbClr val="0070C0"/>
                </a:solidFill>
              </a:rPr>
            </a:br>
            <a:endParaRPr lang="ar-SA" sz="4000" b="1" dirty="0" smtClean="0">
              <a:solidFill>
                <a:srgbClr val="0070C0"/>
              </a:solidFill>
            </a:endParaRPr>
          </a:p>
        </p:txBody>
      </p:sp>
      <p:pic>
        <p:nvPicPr>
          <p:cNvPr id="46084" name="Picture 4" descr="http://2lex.info/wp-content/uploads/2013/01/ألوان-الطيف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992" t="4849" r="794"/>
          <a:stretch>
            <a:fillRect/>
          </a:stretch>
        </p:blipFill>
        <p:spPr bwMode="auto">
          <a:xfrm>
            <a:off x="0" y="4941168"/>
            <a:ext cx="9144000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لو قمنا بتسخين قطعة من الحديد </a:t>
            </a:r>
            <a:r>
              <a:rPr lang="ar-SA" b="1" dirty="0" err="1" smtClean="0">
                <a:solidFill>
                  <a:srgbClr val="FF0000"/>
                </a:solidFill>
              </a:rPr>
              <a:t>تدريجيا.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</a:p>
          <a:p>
            <a:endParaRPr lang="ar-SA" b="1" dirty="0" smtClean="0"/>
          </a:p>
          <a:p>
            <a:r>
              <a:rPr lang="ar-SA" b="1" dirty="0" smtClean="0"/>
              <a:t>سنلاحظ أنها في البداية تدفئ ثم تسخن أكثر حتى أننا نشعر بحرارتها ولكن مازلنا </a:t>
            </a:r>
            <a:r>
              <a:rPr lang="ar-SA" b="1" dirty="0" err="1" smtClean="0"/>
              <a:t>لانرى</a:t>
            </a:r>
            <a:r>
              <a:rPr lang="ar-SA" b="1" dirty="0" smtClean="0"/>
              <a:t> ضوءا منبعثا </a:t>
            </a:r>
            <a:r>
              <a:rPr lang="ar-SA" b="1" dirty="0" err="1" smtClean="0"/>
              <a:t>منها.</a:t>
            </a:r>
            <a:r>
              <a:rPr lang="ar-SA" b="1" dirty="0" smtClean="0"/>
              <a:t> </a:t>
            </a:r>
          </a:p>
          <a:p>
            <a:endParaRPr lang="ar-SA" b="1" dirty="0"/>
          </a:p>
          <a:p>
            <a:r>
              <a:rPr lang="ar-SA" b="1" dirty="0" smtClean="0"/>
              <a:t>طوال هذه الفترة يوجد نوع من الضوء الذي </a:t>
            </a:r>
            <a:r>
              <a:rPr lang="ar-SA" b="1" dirty="0" err="1" smtClean="0"/>
              <a:t>لانراه</a:t>
            </a:r>
            <a:r>
              <a:rPr lang="ar-SA" b="1" dirty="0" smtClean="0"/>
              <a:t> ينبعث من المعدن </a:t>
            </a:r>
          </a:p>
          <a:p>
            <a:r>
              <a:rPr lang="ar-SA" b="1" dirty="0" smtClean="0"/>
              <a:t>ونطلق عليه </a:t>
            </a:r>
            <a:r>
              <a:rPr lang="ar-SA" b="1" dirty="0" smtClean="0">
                <a:solidFill>
                  <a:srgbClr val="FF0000"/>
                </a:solidFill>
              </a:rPr>
              <a:t>بالأشعة تحت الحمراء </a:t>
            </a:r>
            <a:r>
              <a:rPr lang="ar-SA" b="1" dirty="0" smtClean="0"/>
              <a:t>ومع ذلك فما زال بإمكاننا الشعور </a:t>
            </a:r>
            <a:r>
              <a:rPr lang="ar-SA" b="1" dirty="0" err="1" smtClean="0"/>
              <a:t>به</a:t>
            </a:r>
            <a:r>
              <a:rPr lang="ar-SA" b="1" dirty="0" smtClean="0"/>
              <a:t> من وهج الحرارة المنبعثة.</a:t>
            </a:r>
            <a:endParaRPr lang="ar-SA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580112" y="332656"/>
            <a:ext cx="331236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مثال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بعض الحيوانات لها قدرة على رؤية هذه الأشعة في الظلام بعكسنا نحن لأن أعيننا </a:t>
            </a:r>
            <a:r>
              <a:rPr lang="ar-SA" sz="3600" b="1" dirty="0" smtClean="0"/>
              <a:t>لا تتحسس </a:t>
            </a:r>
            <a:r>
              <a:rPr lang="ar-SA" sz="3600" b="1" dirty="0" smtClean="0"/>
              <a:t>الضوء تحت المرئي</a:t>
            </a:r>
            <a:endParaRPr lang="ar-SA" sz="3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>
            <a:normAutofit/>
          </a:bodyPr>
          <a:lstStyle/>
          <a:p>
            <a:r>
              <a:rPr lang="ar-SA" b="1" dirty="0" smtClean="0"/>
              <a:t>عند الاستمرار بتسخين قطعة الحديد لدرجات </a:t>
            </a:r>
          </a:p>
          <a:p>
            <a:r>
              <a:rPr lang="ar-SA" b="1" dirty="0" smtClean="0"/>
              <a:t>فوق 300 درجة مئوية </a:t>
            </a:r>
          </a:p>
          <a:p>
            <a:endParaRPr lang="ar-SA" b="1" dirty="0" smtClean="0"/>
          </a:p>
          <a:p>
            <a:r>
              <a:rPr lang="ar-SA" b="1" dirty="0" smtClean="0"/>
              <a:t>يبدأ ظهور اللون الأحمر أولا على القطعة </a:t>
            </a:r>
          </a:p>
          <a:p>
            <a:r>
              <a:rPr lang="ar-SA" b="1" dirty="0" smtClean="0"/>
              <a:t>ولذا نسبت عبارة تحت الحمراء لما قبل هذه </a:t>
            </a:r>
            <a:r>
              <a:rPr lang="ar-SA" b="1" dirty="0" err="1" smtClean="0"/>
              <a:t>المرحلة.</a:t>
            </a:r>
            <a:r>
              <a:rPr lang="ar-SA" b="1" dirty="0" smtClean="0"/>
              <a:t> </a:t>
            </a:r>
          </a:p>
          <a:p>
            <a:endParaRPr lang="ar-SA" b="1" dirty="0" smtClean="0"/>
          </a:p>
          <a:p>
            <a:r>
              <a:rPr lang="ar-SA" b="1" dirty="0" smtClean="0"/>
              <a:t>وعند التسخين أكثر فأكثر حتى </a:t>
            </a:r>
            <a:r>
              <a:rPr lang="ar-SA" b="1" dirty="0" err="1" smtClean="0"/>
              <a:t>الاف</a:t>
            </a:r>
            <a:r>
              <a:rPr lang="ar-SA" b="1" dirty="0" smtClean="0"/>
              <a:t> الدرجات </a:t>
            </a:r>
          </a:p>
          <a:p>
            <a:endParaRPr lang="ar-SA" b="1" dirty="0"/>
          </a:p>
          <a:p>
            <a:r>
              <a:rPr lang="ar-SA" b="1" dirty="0" smtClean="0"/>
              <a:t>يتحول اللون الأحمر تدريجيا إلى البرتقالي ثم الأصفر وهنا تنصهر القطعة المعدنية</a:t>
            </a:r>
            <a:endParaRPr lang="ar-SA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98072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ar-SA" sz="3600" b="1" dirty="0" smtClean="0"/>
              <a:t>لو أننا </a:t>
            </a:r>
            <a:r>
              <a:rPr lang="ar-SA" sz="3600" b="1" dirty="0" err="1" smtClean="0"/>
              <a:t>أستمرينا</a:t>
            </a:r>
            <a:r>
              <a:rPr lang="ar-SA" sz="3600" b="1" dirty="0" smtClean="0"/>
              <a:t> بالتسخين أكثر </a:t>
            </a:r>
          </a:p>
          <a:p>
            <a:r>
              <a:rPr lang="ar-SA" sz="3600" b="1" dirty="0" smtClean="0"/>
              <a:t>ولو قدر للقطعة أن تبقى دون أن تتبخر فسوف نصل إلى </a:t>
            </a:r>
          </a:p>
          <a:p>
            <a:r>
              <a:rPr lang="ar-SA" sz="3600" b="1" dirty="0" smtClean="0"/>
              <a:t>مرحلة </a:t>
            </a:r>
            <a:r>
              <a:rPr lang="ar-SA" sz="3600" b="1" dirty="0" err="1" smtClean="0"/>
              <a:t>لانرى</a:t>
            </a:r>
            <a:r>
              <a:rPr lang="ar-SA" sz="3600" b="1" dirty="0" smtClean="0"/>
              <a:t> منها انبعاثا ضوئيا مرئيا مرة أخرى </a:t>
            </a:r>
          </a:p>
          <a:p>
            <a:endParaRPr lang="ar-SA" sz="3600" b="1" dirty="0"/>
          </a:p>
          <a:p>
            <a:r>
              <a:rPr lang="ar-SA" sz="3600" b="1" dirty="0" smtClean="0"/>
              <a:t>وتكون هذه المرحلة بعد اخر لون وهو البنفسجي ونسمي الضوء الذي </a:t>
            </a:r>
            <a:r>
              <a:rPr lang="ar-SA" sz="3600" b="1" dirty="0" err="1" smtClean="0"/>
              <a:t>لانستطيع</a:t>
            </a:r>
            <a:r>
              <a:rPr lang="ar-SA" sz="3600" b="1" dirty="0" smtClean="0"/>
              <a:t> أن نراه بعد رفع الحرارة أكثر </a:t>
            </a:r>
            <a:r>
              <a:rPr lang="ar-SA" sz="3600" b="1" dirty="0" smtClean="0">
                <a:solidFill>
                  <a:srgbClr val="7030A0"/>
                </a:solidFill>
              </a:rPr>
              <a:t>بالأشعة فوق </a:t>
            </a:r>
            <a:r>
              <a:rPr lang="ar-SA" sz="3600" b="1" dirty="0" err="1" smtClean="0">
                <a:solidFill>
                  <a:srgbClr val="7030A0"/>
                </a:solidFill>
              </a:rPr>
              <a:t>البنفسجية..</a:t>
            </a:r>
            <a:endParaRPr lang="ar-SA" sz="3600" b="1" dirty="0" smtClean="0">
              <a:solidFill>
                <a:srgbClr val="7030A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88641"/>
            <a:ext cx="8229600" cy="3384376"/>
          </a:xfrm>
        </p:spPr>
        <p:txBody>
          <a:bodyPr/>
          <a:lstStyle/>
          <a:p>
            <a:r>
              <a:rPr lang="ar-SA" b="1" dirty="0"/>
              <a:t>ينبعث إشعاع كهرومغناطيسي من كل الأجسام عند أية درجة حرارة يتواجد عندها ويسمى بالإشعاع </a:t>
            </a:r>
            <a:r>
              <a:rPr lang="ar-SA" b="1" dirty="0" err="1"/>
              <a:t>الحراري.</a:t>
            </a:r>
            <a:r>
              <a:rPr lang="ar-SA" b="1" dirty="0"/>
              <a:t> </a:t>
            </a:r>
            <a:endParaRPr lang="ar-SA" b="1" dirty="0" smtClean="0"/>
          </a:p>
          <a:p>
            <a:endParaRPr lang="ar-SA" b="1" dirty="0"/>
          </a:p>
          <a:p>
            <a:r>
              <a:rPr lang="ar-SA" b="1" dirty="0" smtClean="0"/>
              <a:t>كمية </a:t>
            </a:r>
            <a:r>
              <a:rPr lang="ar-SA" b="1" dirty="0"/>
              <a:t>هذا الإشعاع الحراري المنبعث من الجسم يزداد بزيادة درجة حرارة ويقل بنقصانها.</a:t>
            </a:r>
            <a:endParaRPr lang="ar-SA" dirty="0"/>
          </a:p>
        </p:txBody>
      </p:sp>
      <p:pic>
        <p:nvPicPr>
          <p:cNvPr id="59394" name="Picture 2" descr="http://t2.gstatic.com/images?q=tbn:ANd9GcTP1ADefgaqru5rVbt2_WinCRrEf0gDCEWXyhYPK2dT7yjqoYfC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09999"/>
            <a:ext cx="45720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تعليل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ينبعث اشعاع من الاجسام التي تسخن الى درجة التوهج </a:t>
            </a:r>
          </a:p>
          <a:p>
            <a:endParaRPr lang="ar-SA" sz="4000" b="1" dirty="0"/>
          </a:p>
        </p:txBody>
      </p:sp>
      <p:sp>
        <p:nvSpPr>
          <p:cNvPr id="4" name="شكل بيضاوي 3"/>
          <p:cNvSpPr/>
          <p:nvPr/>
        </p:nvSpPr>
        <p:spPr>
          <a:xfrm>
            <a:off x="0" y="3789040"/>
            <a:ext cx="8748464" cy="2592288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/>
              <a:t>بسبب </a:t>
            </a:r>
            <a:r>
              <a:rPr lang="ar-SA" sz="4000" b="1" dirty="0" err="1" smtClean="0"/>
              <a:t>اهتزازت</a:t>
            </a:r>
            <a:r>
              <a:rPr lang="ar-SA" sz="4000" b="1" dirty="0" smtClean="0"/>
              <a:t> الجسيمات الموجودة في </a:t>
            </a:r>
            <a:r>
              <a:rPr lang="ar-SA" sz="4000" b="1" dirty="0" err="1" smtClean="0"/>
              <a:t>ذراتها</a:t>
            </a:r>
            <a:r>
              <a:rPr lang="ar-SA" sz="4000" b="1" dirty="0" smtClean="0"/>
              <a:t> </a:t>
            </a:r>
            <a:endParaRPr lang="ar-SA" sz="4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أثر زيادة الجهد المطبق على المصباح المتوهج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err="1" smtClean="0"/>
              <a:t>بزيدة</a:t>
            </a:r>
            <a:r>
              <a:rPr lang="ar-SA" sz="3600" b="1" dirty="0" smtClean="0"/>
              <a:t> الجهد المطبق على المصباح </a:t>
            </a:r>
            <a:endParaRPr lang="ar-SA" sz="3600" b="1" dirty="0" smtClean="0"/>
          </a:p>
          <a:p>
            <a:endParaRPr lang="ar-SA" sz="3600" b="1" dirty="0" smtClean="0"/>
          </a:p>
          <a:p>
            <a:r>
              <a:rPr lang="ar-SA" sz="3600" b="1" dirty="0" smtClean="0"/>
              <a:t>تزداد درجة حرارة الفتيلة المتوهجة  </a:t>
            </a:r>
            <a:endParaRPr lang="ar-SA" sz="3600" b="1" dirty="0" smtClean="0"/>
          </a:p>
          <a:p>
            <a:endParaRPr lang="ar-SA" sz="3600" b="1" dirty="0" smtClean="0"/>
          </a:p>
          <a:p>
            <a:r>
              <a:rPr lang="ar-SA" sz="3600" b="1" dirty="0" smtClean="0"/>
              <a:t>فيتغير اللون من  الأحمر الداكن الى البرتقالي  ثم الى الأصفر </a:t>
            </a:r>
            <a:r>
              <a:rPr lang="ar-SA" sz="3600" b="1" dirty="0" err="1" smtClean="0"/>
              <a:t>واخيرا</a:t>
            </a:r>
            <a:r>
              <a:rPr lang="ar-SA" sz="3600" b="1" dirty="0" smtClean="0"/>
              <a:t> الى </a:t>
            </a:r>
            <a:r>
              <a:rPr lang="ar-SA" sz="3600" b="1" dirty="0" err="1" smtClean="0"/>
              <a:t>الأبيض </a:t>
            </a:r>
            <a:r>
              <a:rPr lang="ar-SA" sz="3600" b="1" dirty="0" err="1" smtClean="0"/>
              <a:t>.</a:t>
            </a:r>
            <a:endParaRPr lang="ar-SA" sz="3600" b="1" dirty="0" smtClean="0"/>
          </a:p>
          <a:p>
            <a:endParaRPr lang="ar-SA" sz="3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تعليل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r>
              <a:rPr lang="ar-SA" sz="4400" b="1" dirty="0" smtClean="0">
                <a:solidFill>
                  <a:schemeClr val="accent1"/>
                </a:solidFill>
              </a:rPr>
              <a:t>تغير اللون المنبعث من فتيلة المصباح المتوهج  عند زيادة درجة حرارتها </a:t>
            </a:r>
          </a:p>
          <a:p>
            <a:endParaRPr lang="ar-SA" sz="4400" b="1" dirty="0">
              <a:solidFill>
                <a:schemeClr val="accent1"/>
              </a:solidFill>
            </a:endParaRPr>
          </a:p>
          <a:p>
            <a:r>
              <a:rPr lang="ar-SA" sz="4400" b="1" dirty="0" smtClean="0"/>
              <a:t>لأن الفتيلة ذات درجة  الحرارة  الأعلى تبعث اشعاعا </a:t>
            </a:r>
            <a:endParaRPr lang="ar-SA" sz="4400" b="1" dirty="0" smtClean="0"/>
          </a:p>
          <a:p>
            <a:r>
              <a:rPr lang="ar-SA" sz="4400" b="1" dirty="0" smtClean="0"/>
              <a:t>بتردد </a:t>
            </a:r>
            <a:r>
              <a:rPr lang="ar-SA" sz="4400" b="1" dirty="0" err="1" smtClean="0"/>
              <a:t>أعلى </a:t>
            </a:r>
            <a:r>
              <a:rPr lang="ar-SA" sz="4400" b="1" dirty="0" err="1" smtClean="0"/>
              <a:t>.</a:t>
            </a:r>
            <a:endParaRPr lang="ar-SA" sz="4400" b="1" dirty="0"/>
          </a:p>
        </p:txBody>
      </p:sp>
      <p:pic>
        <p:nvPicPr>
          <p:cNvPr id="56322" name="Picture 2" descr="http://t1.gstatic.com/images?q=tbn:ANd9GcTXuCWuBJv-tpw1K4fQ7ngBYqSclX2ezkAobuAT2q719ceTt31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48149"/>
            <a:ext cx="3933825" cy="2609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بسم الله الرحمن الرحيم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صورة 4" descr="wave-waves-2339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187624" y="332656"/>
            <a:ext cx="6624736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/>
              <a:t>الفصل </a:t>
            </a:r>
            <a:r>
              <a:rPr lang="en-US" sz="3200" b="1" dirty="0" smtClean="0"/>
              <a:t>8 </a:t>
            </a:r>
            <a:endParaRPr lang="ar-SA" sz="3200" b="1" dirty="0" smtClean="0"/>
          </a:p>
          <a:p>
            <a:endParaRPr lang="ar-SA" dirty="0" smtClean="0"/>
          </a:p>
          <a:p>
            <a:pPr algn="ctr"/>
            <a:r>
              <a:rPr lang="ar-SA" sz="8800" b="1" dirty="0" smtClean="0"/>
              <a:t>نظرية  الكم</a:t>
            </a:r>
            <a:endParaRPr lang="ar-SA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فائدة 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الألوان التي نراها من الجسم  المتوهج تعتمد على </a:t>
            </a:r>
          </a:p>
          <a:p>
            <a:endParaRPr lang="ar-SA" sz="4000" b="1" dirty="0"/>
          </a:p>
          <a:p>
            <a:r>
              <a:rPr lang="ar-SA" sz="4000" b="1" dirty="0" smtClean="0"/>
              <a:t>الشدة النسبية  للموجات الكهرومغناطيسية  المنبعثة ذات الترددات  المختلفة </a:t>
            </a:r>
          </a:p>
          <a:p>
            <a:endParaRPr lang="ar-SA" sz="4000" b="1" dirty="0"/>
          </a:p>
          <a:p>
            <a:r>
              <a:rPr lang="ar-SA" sz="4000" b="1" dirty="0" smtClean="0"/>
              <a:t>وعلى حساسية  العين لهذه الموجات </a:t>
            </a:r>
          </a:p>
          <a:p>
            <a:endParaRPr lang="ar-SA" sz="4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/>
          <a:lstStyle/>
          <a:p>
            <a:r>
              <a:rPr lang="ar-SA" sz="4800" b="1" dirty="0" smtClean="0"/>
              <a:t>ماذا تتوقع ان تشاهد اذا نظرت الى الفتيلة المتوهجة من خلال </a:t>
            </a:r>
            <a:r>
              <a:rPr lang="ar-SA" sz="4800" b="1" dirty="0" err="1" smtClean="0"/>
              <a:t>محزوز</a:t>
            </a:r>
            <a:r>
              <a:rPr lang="ar-SA" sz="4800" b="1" dirty="0" smtClean="0"/>
              <a:t> </a:t>
            </a:r>
            <a:r>
              <a:rPr lang="ar-SA" sz="4800" b="1" dirty="0" err="1" smtClean="0"/>
              <a:t>الحيود؟</a:t>
            </a:r>
            <a:endParaRPr lang="ar-SA" sz="4800" b="1" dirty="0" smtClean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467544" y="3645024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يمكننا مشاهدة جميع الوان قوس المطر </a:t>
            </a:r>
          </a:p>
          <a:p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ويبعث المصباح  ايضا  أشعة تحت الحمراء و أشعة فوق بنفسجية  لا يمكننا </a:t>
            </a:r>
            <a:r>
              <a:rPr lang="ar-SA" sz="3600" b="1" dirty="0" err="1" smtClean="0">
                <a:solidFill>
                  <a:schemeClr val="tx2">
                    <a:lumMod val="75000"/>
                  </a:schemeClr>
                </a:solidFill>
              </a:rPr>
              <a:t>رؤيت</a:t>
            </a:r>
            <a:endParaRPr lang="ar-SA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err="1" smtClean="0">
                <a:solidFill>
                  <a:srgbClr val="0070C0"/>
                </a:solidFill>
              </a:rPr>
              <a:t>ماهو</a:t>
            </a:r>
            <a:r>
              <a:rPr lang="ar-SA" b="1" dirty="0" smtClean="0">
                <a:solidFill>
                  <a:srgbClr val="0070C0"/>
                </a:solidFill>
              </a:rPr>
              <a:t> </a:t>
            </a:r>
            <a:r>
              <a:rPr lang="ar-SA" b="1" dirty="0" err="1" smtClean="0">
                <a:solidFill>
                  <a:srgbClr val="0070C0"/>
                </a:solidFill>
              </a:rPr>
              <a:t>محزوز</a:t>
            </a:r>
            <a:r>
              <a:rPr lang="ar-SA" b="1" dirty="0" smtClean="0">
                <a:solidFill>
                  <a:srgbClr val="0070C0"/>
                </a:solidFill>
              </a:rPr>
              <a:t> </a:t>
            </a:r>
            <a:r>
              <a:rPr lang="ar-SA" b="1" dirty="0" err="1" smtClean="0">
                <a:solidFill>
                  <a:srgbClr val="0070C0"/>
                </a:solidFill>
              </a:rPr>
              <a:t>الحيود؟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عبارة عن شريحة من الزجاج عليها شقوق بكثافة تصل الى 600 شق لكل مم ويمكن ان تصل إلى 1200 او حتى 2400 شق لكل مم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b="1" dirty="0" smtClean="0"/>
              <a:t>وتستخدم لتحليل الضوء مثلها مثل المنشور </a:t>
            </a:r>
            <a:endParaRPr lang="ar-SA" b="1" dirty="0" smtClean="0"/>
          </a:p>
          <a:p>
            <a:endParaRPr lang="ar-SA" b="1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ولكن قدرة التحليل </a:t>
            </a:r>
            <a:r>
              <a:rPr lang="ar-SA" b="1" dirty="0" err="1" smtClean="0">
                <a:solidFill>
                  <a:srgbClr val="FF0000"/>
                </a:solidFill>
              </a:rPr>
              <a:t>لمحزوزة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b="1" dirty="0" err="1" smtClean="0">
                <a:solidFill>
                  <a:srgbClr val="FF0000"/>
                </a:solidFill>
              </a:rPr>
              <a:t>الحيود</a:t>
            </a:r>
            <a:r>
              <a:rPr lang="ar-SA" b="1" dirty="0" smtClean="0">
                <a:solidFill>
                  <a:srgbClr val="FF0000"/>
                </a:solidFill>
              </a:rPr>
              <a:t> اكبر بكثير من المنشور 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وكلما زادت عدد الشقوق كلما كانت القدرة التحليلية اكبر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طيف الانبعاث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هو ضوء ينبعث من الأجسام المتوهجة  في نطاق محدد من الترددات </a:t>
            </a:r>
          </a:p>
          <a:p>
            <a:endParaRPr lang="ar-SA" sz="4000" b="1" dirty="0"/>
          </a:p>
          <a:p>
            <a:r>
              <a:rPr lang="ar-SA" sz="5400" b="1" dirty="0" err="1" smtClean="0">
                <a:solidFill>
                  <a:srgbClr val="00B0F0"/>
                </a:solidFill>
              </a:rPr>
              <a:t>مداه:</a:t>
            </a:r>
            <a:endParaRPr lang="ar-SA" sz="5400" b="1" dirty="0" smtClean="0">
              <a:solidFill>
                <a:srgbClr val="00B0F0"/>
              </a:solidFill>
            </a:endParaRPr>
          </a:p>
          <a:p>
            <a:r>
              <a:rPr lang="ar-SA" sz="4000" b="1" dirty="0" smtClean="0"/>
              <a:t>طيف الاجسام المتوهجة  يغطي مدى واسع من الأطوال </a:t>
            </a:r>
            <a:r>
              <a:rPr lang="ar-SA" sz="4000" b="1" dirty="0" err="1" smtClean="0"/>
              <a:t>الموجية</a:t>
            </a:r>
            <a:r>
              <a:rPr lang="ar-SA" sz="4000" b="1" dirty="0" smtClean="0"/>
              <a:t> </a:t>
            </a:r>
            <a:r>
              <a:rPr lang="ar-SA" sz="4000" b="1" dirty="0" err="1" smtClean="0"/>
              <a:t>.</a:t>
            </a:r>
            <a:endParaRPr lang="ar-SA" sz="40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F0"/>
                </a:solidFill>
              </a:rPr>
              <a:t>الشكل </a:t>
            </a:r>
            <a:r>
              <a:rPr lang="en-US" b="1" dirty="0" smtClean="0">
                <a:solidFill>
                  <a:srgbClr val="00B0F0"/>
                </a:solidFill>
              </a:rPr>
              <a:t>8-1</a:t>
            </a:r>
            <a:r>
              <a:rPr lang="ar-SA" b="1" dirty="0" smtClean="0">
                <a:solidFill>
                  <a:srgbClr val="00B0F0"/>
                </a:solidFill>
              </a:rPr>
              <a:t>  ص  </a:t>
            </a:r>
            <a:r>
              <a:rPr lang="en-US" b="1" dirty="0" smtClean="0">
                <a:solidFill>
                  <a:srgbClr val="00B0F0"/>
                </a:solidFill>
              </a:rPr>
              <a:t>38</a:t>
            </a:r>
            <a:endParaRPr lang="ar-SA" b="1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4000" b="1" dirty="0" smtClean="0"/>
              <a:t>يمثل الشكل  </a:t>
            </a:r>
          </a:p>
          <a:p>
            <a:pPr>
              <a:buNone/>
            </a:pPr>
            <a:r>
              <a:rPr lang="ar-SA" sz="4000" b="1" dirty="0" smtClean="0"/>
              <a:t>اطياف الانبعاث لجسم متوهج  عند درجات  الحرارة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4000</a:t>
            </a:r>
            <a:r>
              <a:rPr lang="en-US" sz="4000" b="1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k</a:t>
            </a:r>
            <a:r>
              <a:rPr lang="ar-SA" sz="4000" b="1" dirty="0" smtClean="0">
                <a:solidFill>
                  <a:srgbClr val="FF0000"/>
                </a:solidFill>
              </a:rPr>
              <a:t>  و </a:t>
            </a:r>
            <a:r>
              <a:rPr lang="en-US" sz="4000" b="1" dirty="0" smtClean="0">
                <a:solidFill>
                  <a:srgbClr val="FF0000"/>
                </a:solidFill>
              </a:rPr>
              <a:t>5800  </a:t>
            </a:r>
            <a:r>
              <a:rPr lang="ar-SA" sz="4000" b="1" dirty="0" smtClean="0">
                <a:solidFill>
                  <a:srgbClr val="FF0000"/>
                </a:solidFill>
              </a:rPr>
              <a:t>  و </a:t>
            </a:r>
            <a:r>
              <a:rPr lang="en-US" sz="4000" b="1" dirty="0" smtClean="0">
                <a:solidFill>
                  <a:srgbClr val="FF0000"/>
                </a:solidFill>
              </a:rPr>
              <a:t>8000k</a:t>
            </a:r>
            <a:endParaRPr lang="ar-SA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sz="4000" b="1" dirty="0" smtClean="0"/>
              <a:t>نلاحظ انه  عند كل درجة حرارة  هناك تردد تنبعث عنده كمية عظمى من الطاقة </a:t>
            </a:r>
          </a:p>
          <a:p>
            <a:pPr>
              <a:buNone/>
            </a:pPr>
            <a:endParaRPr lang="ar-SA" sz="40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b="1" dirty="0" smtClean="0"/>
              <a:t>القدرة الكلية المنبعثة من جسم ساخن </a:t>
            </a:r>
          </a:p>
          <a:p>
            <a:pPr>
              <a:buNone/>
            </a:pPr>
            <a:r>
              <a:rPr lang="ar-SA" sz="3600" b="1" dirty="0" smtClean="0"/>
              <a:t>تزداد بازدياد درجة الحرارة </a:t>
            </a:r>
            <a:endParaRPr lang="ar-SA" sz="3600" b="1" dirty="0" smtClean="0"/>
          </a:p>
          <a:p>
            <a:pPr>
              <a:buNone/>
            </a:pPr>
            <a:endParaRPr lang="ar-SA" sz="3600" b="1" dirty="0" smtClean="0"/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الأجسام </a:t>
            </a:r>
            <a:r>
              <a:rPr lang="ar-SA" sz="3600" b="1" dirty="0" err="1" smtClean="0">
                <a:solidFill>
                  <a:srgbClr val="FF0000"/>
                </a:solidFill>
              </a:rPr>
              <a:t>الأسخن</a:t>
            </a:r>
            <a:r>
              <a:rPr lang="ar-SA" sz="3600" b="1" dirty="0" smtClean="0">
                <a:solidFill>
                  <a:srgbClr val="FF0000"/>
                </a:solidFill>
              </a:rPr>
              <a:t> تشع قدرة أكبر  من الأجسام الأبرد</a:t>
            </a:r>
            <a:r>
              <a:rPr lang="ar-SA" sz="3600" b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ar-SA" sz="3600" b="1" dirty="0" smtClean="0"/>
          </a:p>
          <a:p>
            <a:pPr>
              <a:buNone/>
            </a:pPr>
            <a:r>
              <a:rPr lang="ar-SA" sz="3600" b="1" dirty="0" smtClean="0"/>
              <a:t> قدرة الموجات الكهرومغناطيسية تتناسب </a:t>
            </a:r>
            <a:r>
              <a:rPr lang="ar-SA" sz="3600" b="1" dirty="0" err="1" smtClean="0"/>
              <a:t>طرديا</a:t>
            </a:r>
            <a:r>
              <a:rPr lang="ar-SA" sz="3600" b="1" dirty="0" smtClean="0"/>
              <a:t> مع درجة حرارة الجسم الساخن </a:t>
            </a:r>
            <a:endParaRPr lang="ar-SA" sz="3600" b="1" dirty="0" smtClean="0"/>
          </a:p>
          <a:p>
            <a:pPr>
              <a:buNone/>
            </a:pPr>
            <a:r>
              <a:rPr lang="ar-SA" sz="3600" b="1" dirty="0" smtClean="0"/>
              <a:t>بوحدة </a:t>
            </a:r>
            <a:r>
              <a:rPr lang="ar-SA" sz="3600" b="1" dirty="0" err="1" smtClean="0"/>
              <a:t>الكلفن</a:t>
            </a:r>
            <a:r>
              <a:rPr lang="ar-SA" sz="3600" b="1" dirty="0" smtClean="0"/>
              <a:t>  مرفوعة للقوة الرابعة </a:t>
            </a:r>
          </a:p>
          <a:p>
            <a:pPr>
              <a:buNone/>
            </a:pPr>
            <a:endParaRPr lang="ar-SA" sz="3600" b="1" dirty="0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5157192"/>
            <a:ext cx="676275" cy="828675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>
            <a:no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تكمن مشكلة النظرية الكهرومغناطيسية  لماكسويل  في أنها </a:t>
            </a:r>
          </a:p>
          <a:p>
            <a:r>
              <a:rPr lang="ar-SA" sz="3600" b="1" dirty="0" smtClean="0"/>
              <a:t>غير قادرة على تفسير شكل الطيف المنبعث من الاجسام المتوهجة</a:t>
            </a:r>
          </a:p>
          <a:p>
            <a:r>
              <a:rPr lang="ar-SA" sz="3600" b="1" dirty="0" smtClean="0"/>
              <a:t>حاول الكثير من </a:t>
            </a:r>
            <a:r>
              <a:rPr lang="ar-SA" sz="3600" b="1" dirty="0" err="1" smtClean="0"/>
              <a:t>الفيزيائين</a:t>
            </a:r>
            <a:r>
              <a:rPr lang="ar-SA" sz="3600" b="1" dirty="0" smtClean="0"/>
              <a:t> خلال الفترة </a:t>
            </a:r>
            <a:r>
              <a:rPr lang="en-US" sz="3600" b="1" dirty="0" smtClean="0"/>
              <a:t>1887  </a:t>
            </a:r>
            <a:r>
              <a:rPr lang="ar-SA" sz="3600" b="1" dirty="0" smtClean="0"/>
              <a:t> و </a:t>
            </a:r>
            <a:r>
              <a:rPr lang="en-US" sz="3600" b="1" dirty="0" smtClean="0"/>
              <a:t>1900</a:t>
            </a:r>
            <a:r>
              <a:rPr lang="ar-SA" sz="3600" b="1" dirty="0" smtClean="0"/>
              <a:t> على تفسير شكل هذا الطيف  باستخدام  النظريات الفيزيائية الكلاسيكية الت كانت موجودة آنذاك 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ولكنها </a:t>
            </a:r>
            <a:r>
              <a:rPr lang="ar-SA" sz="3600" b="1" dirty="0" smtClean="0">
                <a:solidFill>
                  <a:srgbClr val="FF0000"/>
                </a:solidFill>
              </a:rPr>
              <a:t>فشلت جميعا  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Autofit/>
          </a:bodyPr>
          <a:lstStyle/>
          <a:p>
            <a:r>
              <a:rPr lang="ar-SA" sz="3600" b="1" dirty="0" smtClean="0"/>
              <a:t>وجد الفيزيائي الالماني    ماكس </a:t>
            </a:r>
            <a:r>
              <a:rPr lang="ar-SA" sz="3600" b="1" dirty="0" err="1" smtClean="0"/>
              <a:t>بلانك</a:t>
            </a:r>
            <a:r>
              <a:rPr lang="ar-SA" sz="3600" b="1" dirty="0" smtClean="0"/>
              <a:t>  أن باستطاعته </a:t>
            </a:r>
          </a:p>
          <a:p>
            <a:r>
              <a:rPr lang="ar-SA" sz="3600" b="1" dirty="0" smtClean="0"/>
              <a:t>حساب الطيف  اعتمادا على فرضية  قدمها </a:t>
            </a:r>
            <a:endParaRPr lang="ar-SA" sz="3600" b="1" dirty="0" smtClean="0"/>
          </a:p>
          <a:p>
            <a:r>
              <a:rPr lang="ar-SA" sz="3600" b="1" dirty="0" smtClean="0"/>
              <a:t>تنص </a:t>
            </a:r>
            <a:r>
              <a:rPr lang="ar-SA" sz="3600" b="1" dirty="0" smtClean="0"/>
              <a:t>على </a:t>
            </a:r>
            <a:r>
              <a:rPr lang="ar-SA" sz="3600" b="1" dirty="0" err="1" smtClean="0"/>
              <a:t>أن.....</a:t>
            </a:r>
            <a:endParaRPr lang="ar-SA" sz="3600" b="1" dirty="0" smtClean="0"/>
          </a:p>
          <a:p>
            <a:endParaRPr lang="ar-SA" sz="3600" b="1" dirty="0" smtClean="0"/>
          </a:p>
          <a:p>
            <a:endParaRPr lang="ar-SA" sz="3600" b="1" dirty="0"/>
          </a:p>
        </p:txBody>
      </p:sp>
      <p:sp>
        <p:nvSpPr>
          <p:cNvPr id="4" name="شكل بيضاوي 3"/>
          <p:cNvSpPr/>
          <p:nvPr/>
        </p:nvSpPr>
        <p:spPr>
          <a:xfrm>
            <a:off x="4644008" y="188640"/>
            <a:ext cx="4104456" cy="13681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3200" b="1" dirty="0" smtClean="0"/>
              <a:t>وفي عام </a:t>
            </a:r>
            <a:r>
              <a:rPr lang="en-US" sz="3200" b="1" dirty="0" smtClean="0"/>
              <a:t>1900 </a:t>
            </a:r>
            <a:r>
              <a:rPr lang="ar-SA" sz="3200" b="1" dirty="0" smtClean="0"/>
              <a:t>م 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761059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395536" y="476672"/>
            <a:ext cx="8424936" cy="23762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000" b="1" dirty="0" err="1" smtClean="0"/>
              <a:t>الذرات</a:t>
            </a:r>
            <a:r>
              <a:rPr lang="ar-SA" sz="4000" b="1" dirty="0" smtClean="0"/>
              <a:t> غير قادرة  على تغيير  طاقتها بشكل مستمر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611560" y="4005064"/>
            <a:ext cx="8208912" cy="216024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000" b="1" dirty="0" smtClean="0"/>
              <a:t>وافترض </a:t>
            </a:r>
            <a:r>
              <a:rPr lang="ar-SA" sz="4000" b="1" dirty="0" err="1" smtClean="0"/>
              <a:t>بلانك</a:t>
            </a:r>
            <a:r>
              <a:rPr lang="ar-SA" sz="4000" b="1" dirty="0" smtClean="0"/>
              <a:t>  أن طاقة اهتزاز </a:t>
            </a:r>
            <a:r>
              <a:rPr lang="ar-SA" sz="4000" b="1" dirty="0" err="1" smtClean="0"/>
              <a:t>الذرات</a:t>
            </a:r>
            <a:r>
              <a:rPr lang="ar-SA" sz="4000" b="1" dirty="0" smtClean="0"/>
              <a:t>  في الجسم الصلب  لها ترددات  محددة فقط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>
            <a:normAutofit/>
          </a:bodyPr>
          <a:lstStyle/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طاقة الذرة المهتزة  </a:t>
            </a:r>
          </a:p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تساوي حاصل ضرب عدد صحيح  في ثابت </a:t>
            </a:r>
            <a:r>
              <a:rPr lang="ar-SA" sz="4400" b="1" dirty="0" err="1" smtClean="0">
                <a:solidFill>
                  <a:schemeClr val="tx2">
                    <a:lumMod val="75000"/>
                  </a:schemeClr>
                </a:solidFill>
              </a:rPr>
              <a:t>بلانك</a:t>
            </a:r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  وفي تردد الاهتزاز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سهم إلى اليمين 4"/>
          <p:cNvSpPr/>
          <p:nvPr/>
        </p:nvSpPr>
        <p:spPr>
          <a:xfrm>
            <a:off x="0" y="260648"/>
            <a:ext cx="4788024" cy="23762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</a:rPr>
              <a:t>طاقة الاهتزاز</a:t>
            </a:r>
            <a:endParaRPr lang="ar-SA" sz="4400" b="1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7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1196752"/>
            <a:ext cx="3362325" cy="1228725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39975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8-1</a:t>
            </a:r>
            <a:endParaRPr lang="ar-SA" sz="6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6600" b="1" dirty="0" smtClean="0">
                <a:solidFill>
                  <a:srgbClr val="0070C0"/>
                </a:solidFill>
              </a:rPr>
              <a:t>النموذج  الجسيمي  للموجات</a:t>
            </a:r>
            <a:endParaRPr lang="ar-SA" sz="6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2592288"/>
          </a:xfrm>
        </p:spPr>
        <p:txBody>
          <a:bodyPr/>
          <a:lstStyle/>
          <a:p>
            <a:pPr>
              <a:buNone/>
            </a:pPr>
            <a:r>
              <a:rPr lang="ar-SA" b="1" dirty="0" smtClean="0"/>
              <a:t>حيث يمثل </a:t>
            </a:r>
            <a:r>
              <a:rPr lang="en-US" b="1" dirty="0" smtClean="0"/>
              <a:t>f </a:t>
            </a:r>
            <a:r>
              <a:rPr lang="ar-SA" b="1" dirty="0" smtClean="0"/>
              <a:t> تردد اهتزاز الذرة</a:t>
            </a:r>
          </a:p>
          <a:p>
            <a:pPr>
              <a:buNone/>
            </a:pPr>
            <a:r>
              <a:rPr lang="ar-SA" b="1" dirty="0" smtClean="0"/>
              <a:t> </a:t>
            </a:r>
          </a:p>
          <a:p>
            <a:pPr>
              <a:buNone/>
            </a:pPr>
            <a:r>
              <a:rPr lang="ar-SA" b="1" dirty="0" smtClean="0"/>
              <a:t>و</a:t>
            </a:r>
            <a:r>
              <a:rPr lang="en-US" b="1" dirty="0" smtClean="0"/>
              <a:t>h  </a:t>
            </a:r>
            <a:r>
              <a:rPr lang="ar-SA" b="1" dirty="0" smtClean="0"/>
              <a:t>  ثابت </a:t>
            </a:r>
            <a:r>
              <a:rPr lang="ar-SA" b="1" dirty="0" err="1" smtClean="0"/>
              <a:t>بلانك</a:t>
            </a:r>
            <a:r>
              <a:rPr lang="ar-SA" b="1" dirty="0" smtClean="0"/>
              <a:t> ومقداره </a:t>
            </a:r>
          </a:p>
          <a:p>
            <a:pPr>
              <a:buNone/>
            </a:pPr>
            <a:r>
              <a:rPr lang="ar-SA" b="1" dirty="0" smtClean="0"/>
              <a:t>و </a:t>
            </a:r>
            <a:r>
              <a:rPr lang="en-US" b="1" dirty="0" smtClean="0"/>
              <a:t>n </a:t>
            </a:r>
            <a:r>
              <a:rPr lang="ar-SA" b="1" dirty="0" smtClean="0"/>
              <a:t> عدد صحيح</a:t>
            </a:r>
          </a:p>
          <a:p>
            <a:pPr>
              <a:buNone/>
            </a:pPr>
            <a:endParaRPr lang="ar-SA" b="1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60647"/>
            <a:ext cx="3012614" cy="1100927"/>
          </a:xfrm>
          <a:prstGeom prst="rect">
            <a:avLst/>
          </a:prstGeom>
          <a:noFill/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39975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636912"/>
            <a:ext cx="4410075" cy="638175"/>
          </a:xfrm>
          <a:prstGeom prst="rect">
            <a:avLst/>
          </a:prstGeom>
          <a:noFill/>
        </p:spPr>
      </p:pic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119675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39975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83568" y="4293096"/>
            <a:ext cx="799288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الطاقة </a:t>
            </a:r>
            <a:r>
              <a:rPr lang="ar-SA" sz="3600" b="1" dirty="0" err="1" smtClean="0">
                <a:solidFill>
                  <a:srgbClr val="FF0000"/>
                </a:solidFill>
              </a:rPr>
              <a:t>مكماة</a:t>
            </a:r>
            <a:r>
              <a:rPr lang="ar-SA" sz="36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ar-SA" sz="3600" b="1" dirty="0" smtClean="0"/>
              <a:t>أي انها توجد فقط على شكل حزم  أو كميات </a:t>
            </a:r>
            <a:r>
              <a:rPr lang="ar-SA" sz="3600" b="1" dirty="0" err="1" smtClean="0"/>
              <a:t>معينة .</a:t>
            </a:r>
            <a:endParaRPr lang="ar-SA" sz="3600" b="1" dirty="0" smtClean="0"/>
          </a:p>
          <a:p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r>
              <a:rPr lang="ar-SA" sz="4000" b="1" dirty="0" err="1" smtClean="0"/>
              <a:t>الذرات</a:t>
            </a:r>
            <a:r>
              <a:rPr lang="ar-SA" sz="4000" b="1" dirty="0" smtClean="0"/>
              <a:t> </a:t>
            </a:r>
            <a:r>
              <a:rPr lang="ar-SA" sz="4000" b="1" dirty="0" err="1" smtClean="0"/>
              <a:t>لاتشع</a:t>
            </a:r>
            <a:r>
              <a:rPr lang="ar-SA" sz="4000" b="1" dirty="0" smtClean="0"/>
              <a:t> دائما  موجات كهرومغناطيسية  عندما تكون في حالة اهتزاز كما توقع ماكسويل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5657974" y="332656"/>
            <a:ext cx="2980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dirty="0" smtClean="0">
                <a:solidFill>
                  <a:srgbClr val="C00000"/>
                </a:solidFill>
              </a:rPr>
              <a:t>اقترح </a:t>
            </a:r>
            <a:r>
              <a:rPr lang="ar-SA" sz="3200" b="1" dirty="0" err="1" smtClean="0">
                <a:solidFill>
                  <a:srgbClr val="C00000"/>
                </a:solidFill>
              </a:rPr>
              <a:t>بلانك</a:t>
            </a:r>
            <a:r>
              <a:rPr lang="ar-SA" sz="3200" b="1" dirty="0" smtClean="0">
                <a:solidFill>
                  <a:srgbClr val="C00000"/>
                </a:solidFill>
              </a:rPr>
              <a:t> ايضا ان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51520" y="3356992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بدل من ذلك اقترح </a:t>
            </a:r>
            <a:endParaRPr lang="ar-SA" sz="4000" b="1" dirty="0" smtClean="0">
              <a:solidFill>
                <a:srgbClr val="C00000"/>
              </a:solidFill>
            </a:endParaRPr>
          </a:p>
          <a:p>
            <a:r>
              <a:rPr lang="ar-SA" sz="4000" b="1" dirty="0" smtClean="0"/>
              <a:t> </a:t>
            </a:r>
            <a:r>
              <a:rPr lang="ar-SA" sz="4000" b="1" dirty="0" smtClean="0"/>
              <a:t>ان </a:t>
            </a:r>
            <a:r>
              <a:rPr lang="ar-SA" sz="4000" b="1" dirty="0" err="1" smtClean="0"/>
              <a:t>الذرات</a:t>
            </a:r>
            <a:r>
              <a:rPr lang="ar-SA" sz="4000" b="1" dirty="0" smtClean="0"/>
              <a:t> تبعث اشعاعا فقط عندما تتغير طاقة اهتزازها </a:t>
            </a:r>
          </a:p>
          <a:p>
            <a:r>
              <a:rPr lang="ar-SA" sz="4000" b="1" dirty="0" smtClean="0">
                <a:solidFill>
                  <a:srgbClr val="C00000"/>
                </a:solidFill>
              </a:rPr>
              <a:t>والطاقة </a:t>
            </a:r>
            <a:r>
              <a:rPr lang="ar-SA" sz="4000" b="1" dirty="0" err="1" smtClean="0">
                <a:solidFill>
                  <a:srgbClr val="C00000"/>
                </a:solidFill>
              </a:rPr>
              <a:t>المنبعثة </a:t>
            </a:r>
            <a:r>
              <a:rPr lang="ar-SA" sz="4000" b="1" dirty="0" smtClean="0">
                <a:solidFill>
                  <a:srgbClr val="C00000"/>
                </a:solidFill>
              </a:rPr>
              <a:t>= التغير في طاقة اهتزاز الذرة </a:t>
            </a:r>
            <a:endParaRPr lang="ar-SA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3168352" cy="1143000"/>
          </a:xfrm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ar-SA" b="1" dirty="0" smtClean="0">
                <a:solidFill>
                  <a:srgbClr val="FFFF00"/>
                </a:solidFill>
              </a:rPr>
              <a:t>عللي</a:t>
            </a:r>
            <a:endParaRPr lang="ar-SA" b="1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800" b="1" dirty="0" err="1" smtClean="0">
                <a:solidFill>
                  <a:schemeClr val="accent2">
                    <a:lumMod val="50000"/>
                  </a:schemeClr>
                </a:solidFill>
              </a:rPr>
              <a:t>لايمكن</a:t>
            </a:r>
            <a:r>
              <a:rPr lang="ar-SA" sz="4800" b="1" dirty="0" smtClean="0">
                <a:solidFill>
                  <a:schemeClr val="accent2">
                    <a:lumMod val="50000"/>
                  </a:schemeClr>
                </a:solidFill>
              </a:rPr>
              <a:t> ملاحظة مراحل تغير الطاقة في الأجسام </a:t>
            </a:r>
            <a:r>
              <a:rPr lang="ar-SA" sz="4800" b="1" dirty="0" err="1" smtClean="0">
                <a:solidFill>
                  <a:schemeClr val="accent2">
                    <a:lumMod val="50000"/>
                  </a:schemeClr>
                </a:solidFill>
              </a:rPr>
              <a:t>العادية ؟</a:t>
            </a:r>
            <a:endParaRPr lang="ar-SA" sz="4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ar-SA" dirty="0" smtClean="0"/>
          </a:p>
          <a:p>
            <a:r>
              <a:rPr lang="ar-SA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لأن قيمة ثابت </a:t>
            </a:r>
            <a:r>
              <a:rPr lang="ar-SA" sz="4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بلانك</a:t>
            </a:r>
            <a:r>
              <a:rPr lang="ar-SA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صغيرة جدا </a:t>
            </a:r>
          </a:p>
          <a:p>
            <a:r>
              <a:rPr lang="ar-SA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فان مراحل تغير الطاقة صغيرة جدا</a:t>
            </a:r>
            <a:endParaRPr lang="ar-SA" sz="4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1403648" y="332656"/>
            <a:ext cx="6264696" cy="223224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chemeClr val="tx1"/>
                </a:solidFill>
              </a:rPr>
              <a:t>التأثير </a:t>
            </a:r>
            <a:r>
              <a:rPr lang="ar-SA" sz="4800" b="1" dirty="0" err="1" smtClean="0">
                <a:solidFill>
                  <a:schemeClr val="tx1"/>
                </a:solidFill>
              </a:rPr>
              <a:t>الكهروضوئي</a:t>
            </a:r>
            <a:endParaRPr lang="ar-SA" sz="4800" b="1" dirty="0">
              <a:solidFill>
                <a:schemeClr val="tx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115616" y="2780928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/>
              <a:t>ان الضوء </a:t>
            </a:r>
            <a:r>
              <a:rPr lang="ar-SA" sz="4000" b="1" dirty="0" err="1" smtClean="0"/>
              <a:t>الساقط </a:t>
            </a:r>
            <a:r>
              <a:rPr lang="ar-SA" sz="4000" b="1" dirty="0" smtClean="0"/>
              <a:t>( ذو تردد معين </a:t>
            </a:r>
            <a:r>
              <a:rPr lang="ar-SA" sz="4000" b="1" dirty="0" err="1" smtClean="0"/>
              <a:t>مؤثر </a:t>
            </a:r>
            <a:r>
              <a:rPr lang="ar-SA" sz="4000" b="1" dirty="0" smtClean="0"/>
              <a:t>)  على سطوح معادن معينة  يسبب انبعاث الالكترونات من تلك السطوح </a:t>
            </a:r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 l="10235" t="32110" r="58773" b="25563"/>
          <a:stretch>
            <a:fillRect/>
          </a:stretch>
        </p:blipFill>
        <p:spPr bwMode="auto">
          <a:xfrm>
            <a:off x="0" y="0"/>
            <a:ext cx="5292080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683568" y="3717032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>
                <a:solidFill>
                  <a:srgbClr val="0070C0"/>
                </a:solidFill>
              </a:rPr>
              <a:t>هذه الظاهرة تعرف </a:t>
            </a:r>
            <a:r>
              <a:rPr lang="ar-SA" sz="4000" b="1" dirty="0" smtClean="0"/>
              <a:t>بالظاهرة </a:t>
            </a:r>
            <a:r>
              <a:rPr lang="ar-SA" sz="4000" b="1" dirty="0" err="1" smtClean="0"/>
              <a:t>الكهروضوئية</a:t>
            </a:r>
            <a:r>
              <a:rPr lang="ar-SA" sz="4000" b="1" dirty="0" smtClean="0"/>
              <a:t> </a:t>
            </a:r>
            <a:r>
              <a:rPr lang="ar-SA" sz="4000" b="1" dirty="0" smtClean="0">
                <a:solidFill>
                  <a:srgbClr val="0070C0"/>
                </a:solidFill>
              </a:rPr>
              <a:t>والالكترونات المنبعثة </a:t>
            </a:r>
          </a:p>
          <a:p>
            <a:r>
              <a:rPr lang="ar-SA" sz="4000" b="1" dirty="0" smtClean="0">
                <a:solidFill>
                  <a:srgbClr val="0070C0"/>
                </a:solidFill>
              </a:rPr>
              <a:t>تسمى بالالكترونات الضوئية </a:t>
            </a:r>
            <a:endParaRPr lang="ar-SA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4525963"/>
          </a:xfrm>
        </p:spPr>
        <p:txBody>
          <a:bodyPr/>
          <a:lstStyle/>
          <a:p>
            <a:r>
              <a:rPr lang="ar-SA" b="1" dirty="0" smtClean="0"/>
              <a:t>الجهاز المستخدم لدراستها</a:t>
            </a:r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115616" y="1844824"/>
            <a:ext cx="74206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rgbClr val="C00000"/>
                </a:solidFill>
              </a:rPr>
              <a:t>الخلية الضوئية  أو الخلية </a:t>
            </a:r>
            <a:r>
              <a:rPr lang="ar-SA" sz="4400" b="1" dirty="0" err="1" smtClean="0">
                <a:solidFill>
                  <a:srgbClr val="C00000"/>
                </a:solidFill>
              </a:rPr>
              <a:t>الكهروضوئية</a:t>
            </a:r>
            <a:endParaRPr lang="ar-SA" sz="4400" b="1" dirty="0" smtClean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3326" t="27679" r="42844" b="26182"/>
          <a:stretch>
            <a:fillRect/>
          </a:stretch>
        </p:blipFill>
        <p:spPr bwMode="auto">
          <a:xfrm>
            <a:off x="0" y="3212976"/>
            <a:ext cx="5436096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6300192" y="3645024"/>
            <a:ext cx="26033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3600" b="1" dirty="0" smtClean="0"/>
              <a:t>أداة تستفيد من الضوء لتحرير </a:t>
            </a:r>
            <a:endParaRPr lang="ar-SA" sz="3600" b="1" dirty="0" smtClean="0"/>
          </a:p>
          <a:p>
            <a:pPr>
              <a:buNone/>
            </a:pPr>
            <a:r>
              <a:rPr lang="ar-SA" sz="3600" b="1" dirty="0" smtClean="0"/>
              <a:t>أو </a:t>
            </a:r>
            <a:r>
              <a:rPr lang="ar-SA" sz="3600" b="1" dirty="0" smtClean="0"/>
              <a:t>لتحريك إلكترونات المادة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326" t="27679" r="42844" b="26182"/>
          <a:stretch>
            <a:fillRect/>
          </a:stretch>
        </p:blipFill>
        <p:spPr bwMode="auto">
          <a:xfrm>
            <a:off x="0" y="0"/>
            <a:ext cx="5148064" cy="263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323528" y="2636912"/>
            <a:ext cx="8496944" cy="40318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C00000"/>
                </a:solidFill>
              </a:rPr>
              <a:t>أنبوب من </a:t>
            </a:r>
            <a:r>
              <a:rPr lang="ar-SA" sz="3200" b="1" dirty="0" err="1" smtClean="0">
                <a:solidFill>
                  <a:srgbClr val="C00000"/>
                </a:solidFill>
              </a:rPr>
              <a:t>الكوارتز </a:t>
            </a:r>
            <a:r>
              <a:rPr lang="ar-SA" sz="2400" dirty="0" smtClean="0"/>
              <a:t>: </a:t>
            </a:r>
            <a:r>
              <a:rPr lang="ar-SA" sz="3200" b="1" dirty="0" smtClean="0"/>
              <a:t>مفرغ من الهواء محكم الاغلاق </a:t>
            </a:r>
          </a:p>
          <a:p>
            <a:endParaRPr lang="ar-SA" sz="3200" b="1" dirty="0" smtClean="0"/>
          </a:p>
          <a:p>
            <a:r>
              <a:rPr lang="ar-SA" sz="3200" dirty="0" err="1" smtClean="0">
                <a:solidFill>
                  <a:srgbClr val="C00000"/>
                </a:solidFill>
              </a:rPr>
              <a:t>ا</a:t>
            </a:r>
            <a:r>
              <a:rPr lang="ar-SA" sz="3200" b="1" dirty="0" err="1" smtClean="0">
                <a:solidFill>
                  <a:srgbClr val="C00000"/>
                </a:solidFill>
              </a:rPr>
              <a:t>لمهبط </a:t>
            </a:r>
            <a:r>
              <a:rPr lang="ar-SA" sz="2400" dirty="0" smtClean="0"/>
              <a:t>: </a:t>
            </a:r>
            <a:r>
              <a:rPr lang="ar-SA" sz="3200" b="1" dirty="0" smtClean="0"/>
              <a:t>القطب الفلزي </a:t>
            </a:r>
            <a:r>
              <a:rPr lang="ar-SA" sz="3200" b="1" dirty="0" err="1" smtClean="0"/>
              <a:t>الأكبر (</a:t>
            </a:r>
            <a:r>
              <a:rPr lang="ar-SA" sz="3200" b="1" dirty="0" smtClean="0"/>
              <a:t>( </a:t>
            </a:r>
            <a:r>
              <a:rPr lang="ar-SA" sz="3200" b="1" dirty="0" err="1" smtClean="0"/>
              <a:t>السالب )</a:t>
            </a:r>
            <a:r>
              <a:rPr lang="ar-SA" sz="3200" b="1" dirty="0" smtClean="0"/>
              <a:t>) اللوح الباعث للالكترونات  متصل بالقطب السالب لمصدر </a:t>
            </a:r>
            <a:r>
              <a:rPr lang="ar-SA" sz="3200" b="1" dirty="0" err="1" smtClean="0"/>
              <a:t>فولتية</a:t>
            </a:r>
            <a:r>
              <a:rPr lang="ar-SA" sz="3200" b="1" dirty="0" smtClean="0"/>
              <a:t> </a:t>
            </a:r>
          </a:p>
          <a:p>
            <a:endParaRPr lang="ar-SA" sz="3200" b="1" dirty="0" smtClean="0"/>
          </a:p>
          <a:p>
            <a:r>
              <a:rPr lang="ar-SA" sz="3200" b="1" dirty="0" err="1" smtClean="0">
                <a:solidFill>
                  <a:srgbClr val="C00000"/>
                </a:solidFill>
              </a:rPr>
              <a:t>المصعد</a:t>
            </a:r>
            <a:r>
              <a:rPr lang="ar-SA" sz="2400" dirty="0" err="1" smtClean="0"/>
              <a:t> </a:t>
            </a:r>
            <a:r>
              <a:rPr lang="ar-SA" sz="2400" dirty="0" smtClean="0"/>
              <a:t>: </a:t>
            </a:r>
            <a:r>
              <a:rPr lang="ar-SA" sz="3200" b="1" dirty="0" smtClean="0"/>
              <a:t>القطب الفلزي </a:t>
            </a:r>
            <a:r>
              <a:rPr lang="ar-SA" sz="3200" b="1" dirty="0" err="1" smtClean="0"/>
              <a:t>الأصغر (</a:t>
            </a:r>
            <a:r>
              <a:rPr lang="ar-SA" sz="3200" b="1" dirty="0" smtClean="0"/>
              <a:t>( </a:t>
            </a:r>
            <a:r>
              <a:rPr lang="ar-SA" sz="3200" b="1" dirty="0" err="1" smtClean="0"/>
              <a:t>الموجب )</a:t>
            </a:r>
            <a:r>
              <a:rPr lang="ar-SA" sz="3200" b="1" dirty="0" smtClean="0"/>
              <a:t>) ويصنع من سلك </a:t>
            </a:r>
            <a:r>
              <a:rPr lang="ar-SA" sz="3200" b="1" dirty="0" err="1" smtClean="0"/>
              <a:t>رفيع </a:t>
            </a:r>
            <a:r>
              <a:rPr lang="ar-SA" sz="3200" b="1" dirty="0" smtClean="0"/>
              <a:t>( الذي يتسلم الالكترونات الضوئية المنبعثة ويتصل بالقطب الموجب لمصدر </a:t>
            </a:r>
            <a:r>
              <a:rPr lang="ar-SA" sz="3200" b="1" dirty="0" err="1" smtClean="0"/>
              <a:t>الفولتية</a:t>
            </a:r>
            <a:r>
              <a:rPr lang="ar-SA" sz="3200" b="1" dirty="0" smtClean="0"/>
              <a:t> 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تعليل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أنبوبه مفرغه من الهواء لها غلاف من الزجاج أو </a:t>
            </a:r>
            <a:r>
              <a:rPr lang="ar-SA" sz="3600" b="1" dirty="0" err="1" smtClean="0">
                <a:solidFill>
                  <a:srgbClr val="0070C0"/>
                </a:solidFill>
              </a:rPr>
              <a:t>الكوارتز </a:t>
            </a:r>
            <a:r>
              <a:rPr lang="ar-SA" sz="3600" b="1" dirty="0" err="1" smtClean="0">
                <a:solidFill>
                  <a:srgbClr val="0070C0"/>
                </a:solidFill>
              </a:rPr>
              <a:t>.</a:t>
            </a:r>
            <a:endParaRPr lang="ar-SA" sz="3600" b="1" dirty="0" smtClean="0">
              <a:solidFill>
                <a:srgbClr val="0070C0"/>
              </a:solidFill>
            </a:endParaRPr>
          </a:p>
          <a:p>
            <a:endParaRPr lang="ar-SA" sz="3600" b="1" dirty="0" smtClean="0">
              <a:solidFill>
                <a:srgbClr val="0070C0"/>
              </a:solidFill>
            </a:endParaRPr>
          </a:p>
          <a:p>
            <a:r>
              <a:rPr lang="ar-SA" b="1" dirty="0" smtClean="0"/>
              <a:t>حتى يسمح للأطوال </a:t>
            </a:r>
            <a:r>
              <a:rPr lang="ar-SA" b="1" dirty="0" err="1" smtClean="0"/>
              <a:t>الموجية</a:t>
            </a:r>
            <a:r>
              <a:rPr lang="ar-SA" b="1" dirty="0" smtClean="0"/>
              <a:t>  للأشعة فوق البنفسجية  بالنفاد من </a:t>
            </a:r>
            <a:r>
              <a:rPr lang="ar-SA" b="1" dirty="0" err="1" smtClean="0"/>
              <a:t>خلاله .</a:t>
            </a:r>
            <a:endParaRPr lang="ar-SA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577483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r>
              <a:rPr lang="ar-SA" sz="4000" b="1" dirty="0" smtClean="0">
                <a:solidFill>
                  <a:srgbClr val="FF0000"/>
                </a:solidFill>
              </a:rPr>
              <a:t>أنبوب الخلية </a:t>
            </a:r>
            <a:r>
              <a:rPr lang="ar-SA" sz="4000" b="1" dirty="0" err="1" smtClean="0">
                <a:solidFill>
                  <a:srgbClr val="FF0000"/>
                </a:solidFill>
              </a:rPr>
              <a:t>الكهروضوئية</a:t>
            </a:r>
            <a:r>
              <a:rPr lang="ar-SA" sz="4000" b="1" dirty="0" smtClean="0">
                <a:solidFill>
                  <a:srgbClr val="FF0000"/>
                </a:solidFill>
              </a:rPr>
              <a:t> مفرغ من الهواء</a:t>
            </a:r>
            <a:r>
              <a:rPr lang="ar-SA" sz="4000" b="1" dirty="0" smtClean="0">
                <a:solidFill>
                  <a:srgbClr val="FF0000"/>
                </a:solidFill>
              </a:rPr>
              <a:t>.</a:t>
            </a:r>
          </a:p>
          <a:p>
            <a:endParaRPr lang="ar-SA" sz="4000" b="1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 </a:t>
            </a:r>
            <a:r>
              <a:rPr lang="ar-SA" sz="3600" b="1" dirty="0" smtClean="0"/>
              <a:t>لمنع تأكسد سطوح الفلزين </a:t>
            </a:r>
          </a:p>
          <a:p>
            <a:r>
              <a:rPr lang="ar-SA" sz="3600" b="1" dirty="0" smtClean="0"/>
              <a:t>ومنع الالكترونات من التباطؤ أو التوقف نتيجة تفاعلها مع الجسيمات الموجودة في الهواء 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ar-SA" sz="3600" b="1" dirty="0" smtClean="0"/>
              <a:t>لا يسري تيار كهربائي في الدائرة </a:t>
            </a:r>
          </a:p>
          <a:p>
            <a:r>
              <a:rPr lang="ar-SA" sz="3600" b="1" dirty="0" smtClean="0"/>
              <a:t>اذا لم يسقط اشعاع مناسب على المهبط.</a:t>
            </a:r>
          </a:p>
          <a:p>
            <a:endParaRPr lang="ar-SA" sz="3600" b="1" dirty="0" smtClean="0"/>
          </a:p>
          <a:p>
            <a:pPr>
              <a:buNone/>
            </a:pPr>
            <a:r>
              <a:rPr lang="ar-SA" sz="3600" b="1" dirty="0" smtClean="0"/>
              <a:t>لكن </a:t>
            </a:r>
            <a:r>
              <a:rPr lang="ar-SA" sz="3600" b="1" dirty="0" smtClean="0"/>
              <a:t>عند سقوط </a:t>
            </a:r>
          </a:p>
          <a:p>
            <a:r>
              <a:rPr lang="ar-SA" sz="3600" b="1" dirty="0" smtClean="0"/>
              <a:t>اشعاع على المهبط                ينتج تيار كهربائي  </a:t>
            </a:r>
          </a:p>
          <a:p>
            <a:endParaRPr lang="ar-SA" sz="3600" b="1" dirty="0" smtClean="0"/>
          </a:p>
          <a:p>
            <a:r>
              <a:rPr lang="ar-SA" sz="3600" b="1" dirty="0" smtClean="0"/>
              <a:t>يتم </a:t>
            </a:r>
            <a:r>
              <a:rPr lang="ar-SA" sz="3600" b="1" dirty="0" smtClean="0">
                <a:solidFill>
                  <a:srgbClr val="FF0000"/>
                </a:solidFill>
              </a:rPr>
              <a:t>قياسه بجهاز </a:t>
            </a:r>
            <a:r>
              <a:rPr lang="ar-SA" sz="3600" b="1" dirty="0" err="1" smtClean="0">
                <a:solidFill>
                  <a:srgbClr val="FF0000"/>
                </a:solidFill>
              </a:rPr>
              <a:t>الأميتر</a:t>
            </a:r>
            <a:r>
              <a:rPr lang="ar-SA" sz="3600" b="1" dirty="0" smtClean="0">
                <a:solidFill>
                  <a:srgbClr val="FF0000"/>
                </a:solidFill>
              </a:rPr>
              <a:t> </a:t>
            </a:r>
          </a:p>
          <a:p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 flipH="1">
            <a:off x="3707904" y="3645024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/>
          </a:bodyPr>
          <a:lstStyle/>
          <a:p>
            <a:r>
              <a:rPr lang="ar-SA" sz="4400" b="1" dirty="0" smtClean="0">
                <a:solidFill>
                  <a:srgbClr val="FF0000"/>
                </a:solidFill>
              </a:rPr>
              <a:t>أشارت نظرية ماكسويل</a:t>
            </a:r>
          </a:p>
          <a:p>
            <a:pPr>
              <a:buNone/>
            </a:pPr>
            <a:r>
              <a:rPr lang="ar-SA" sz="4400" b="1" dirty="0" smtClean="0"/>
              <a:t> أن الضوء عبارة عن موجات كهرومغناطيسية </a:t>
            </a:r>
          </a:p>
          <a:p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476672"/>
            <a:ext cx="8589640" cy="4525963"/>
          </a:xfrm>
        </p:spPr>
        <p:txBody>
          <a:bodyPr>
            <a:noAutofit/>
          </a:bodyPr>
          <a:lstStyle/>
          <a:p>
            <a:r>
              <a:rPr lang="ar-SA" sz="4000" b="1" dirty="0" smtClean="0"/>
              <a:t>كيف نتج هذا </a:t>
            </a:r>
            <a:r>
              <a:rPr lang="ar-SA" sz="4000" b="1" dirty="0" err="1" smtClean="0"/>
              <a:t>التيار؟</a:t>
            </a:r>
            <a:endParaRPr lang="ar-SA" sz="4000" b="1" dirty="0" smtClean="0"/>
          </a:p>
          <a:p>
            <a:pPr>
              <a:buNone/>
            </a:pPr>
            <a:r>
              <a:rPr lang="ar-SA" sz="4000" b="1" dirty="0" smtClean="0">
                <a:solidFill>
                  <a:srgbClr val="C00000"/>
                </a:solidFill>
              </a:rPr>
              <a:t>لأن التأثير </a:t>
            </a:r>
            <a:r>
              <a:rPr lang="ar-SA" sz="4000" b="1" dirty="0" err="1" smtClean="0">
                <a:solidFill>
                  <a:srgbClr val="C00000"/>
                </a:solidFill>
              </a:rPr>
              <a:t>الكهروضوئي</a:t>
            </a:r>
            <a:r>
              <a:rPr lang="ar-SA" sz="4000" b="1" dirty="0" smtClean="0">
                <a:solidFill>
                  <a:srgbClr val="C00000"/>
                </a:solidFill>
              </a:rPr>
              <a:t>  أدى الى تحرير الكترونات</a:t>
            </a:r>
          </a:p>
          <a:p>
            <a:pPr>
              <a:buNone/>
            </a:pPr>
            <a:r>
              <a:rPr lang="ar-SA" sz="4000" b="1" dirty="0" smtClean="0">
                <a:solidFill>
                  <a:srgbClr val="C00000"/>
                </a:solidFill>
              </a:rPr>
              <a:t> ( تسمى الالكترونات </a:t>
            </a:r>
            <a:r>
              <a:rPr lang="ar-SA" sz="4000" b="1" dirty="0" err="1" smtClean="0">
                <a:solidFill>
                  <a:srgbClr val="C00000"/>
                </a:solidFill>
              </a:rPr>
              <a:t>الضوئية </a:t>
            </a:r>
            <a:r>
              <a:rPr lang="ar-SA" sz="4000" b="1" dirty="0" smtClean="0">
                <a:solidFill>
                  <a:srgbClr val="C00000"/>
                </a:solidFill>
              </a:rPr>
              <a:t>) من المهبط </a:t>
            </a:r>
          </a:p>
          <a:p>
            <a:endParaRPr lang="ar-SA" sz="4000" b="1" dirty="0" smtClean="0"/>
          </a:p>
          <a:p>
            <a:r>
              <a:rPr lang="ar-SA" sz="4000" b="1" dirty="0" smtClean="0">
                <a:solidFill>
                  <a:srgbClr val="0070C0"/>
                </a:solidFill>
              </a:rPr>
              <a:t>وتدفق الالكترونات هذا عبارة عن تيار كهربائي  في الدائرة</a:t>
            </a:r>
          </a:p>
          <a:p>
            <a:endParaRPr lang="ar-SA" sz="4000" b="1" dirty="0" smtClean="0">
              <a:solidFill>
                <a:srgbClr val="0070C0"/>
              </a:solidFill>
            </a:endParaRPr>
          </a:p>
          <a:p>
            <a:r>
              <a:rPr lang="ar-SA" sz="4000" b="1" dirty="0" smtClean="0"/>
              <a:t>حيث تتدفق الالكترونات  في اتجاه </a:t>
            </a:r>
            <a:r>
              <a:rPr lang="ar-SA" sz="4000" b="1" dirty="0" err="1" smtClean="0"/>
              <a:t>المصعد (+)</a:t>
            </a:r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2483768" y="332656"/>
            <a:ext cx="5472608" cy="331236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b="1" dirty="0" smtClean="0">
                <a:solidFill>
                  <a:schemeClr val="tx1"/>
                </a:solidFill>
              </a:rPr>
              <a:t>تردد العتبة</a:t>
            </a:r>
            <a:endParaRPr lang="ar-SA" sz="7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ليس كل اشعاع يسقط على المهبط يولد تيارا كهربائيا</a:t>
            </a:r>
          </a:p>
          <a:p>
            <a:pPr>
              <a:buNone/>
            </a:pPr>
            <a:r>
              <a:rPr lang="ar-SA" sz="3600" b="1" dirty="0" smtClean="0"/>
              <a:t> </a:t>
            </a:r>
          </a:p>
          <a:p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فالإلكترونات تنبعث من المهبط فقط عندما  يكون تردد </a:t>
            </a:r>
            <a:r>
              <a:rPr lang="ar-SA" sz="3600" b="1" dirty="0" err="1" smtClean="0">
                <a:solidFill>
                  <a:schemeClr val="tx2">
                    <a:lumMod val="75000"/>
                  </a:schemeClr>
                </a:solidFill>
              </a:rPr>
              <a:t>الاشععاع</a:t>
            </a:r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 الساقط اكبر من قيمة صغرى معينة </a:t>
            </a:r>
          </a:p>
          <a:p>
            <a:endParaRPr lang="ar-SA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ar-SA" sz="3600" b="1" dirty="0" err="1" smtClean="0">
                <a:solidFill>
                  <a:schemeClr val="tx2">
                    <a:lumMod val="75000"/>
                  </a:schemeClr>
                </a:solidFill>
              </a:rPr>
              <a:t>تسمى (</a:t>
            </a:r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ar-SA" sz="3600" b="1" dirty="0" smtClean="0">
                <a:solidFill>
                  <a:srgbClr val="FF0000"/>
                </a:solidFill>
              </a:rPr>
              <a:t>تردد </a:t>
            </a:r>
            <a:r>
              <a:rPr lang="ar-SA" sz="3600" b="1" dirty="0" err="1" smtClean="0">
                <a:solidFill>
                  <a:srgbClr val="FF0000"/>
                </a:solidFill>
              </a:rPr>
              <a:t>العتبة</a:t>
            </a:r>
            <a:r>
              <a:rPr lang="ar-SA" sz="3600" b="1" dirty="0" err="1" smtClean="0">
                <a:solidFill>
                  <a:schemeClr val="tx2">
                    <a:lumMod val="75000"/>
                  </a:schemeClr>
                </a:solidFill>
              </a:rPr>
              <a:t>        ))</a:t>
            </a:r>
            <a:endParaRPr lang="ar-SA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ar-SA" sz="3600" b="1" dirty="0" smtClean="0"/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077072"/>
            <a:ext cx="428625" cy="819150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000" b="1" dirty="0" smtClean="0"/>
              <a:t>هو </a:t>
            </a:r>
            <a:r>
              <a:rPr lang="ar-SA" sz="4000" b="1" dirty="0" smtClean="0"/>
              <a:t>أقل تردد للأشعة الساقطة يمكنها تحرير الكترونات من </a:t>
            </a:r>
            <a:r>
              <a:rPr lang="ar-SA" sz="4000" b="1" dirty="0" err="1" smtClean="0"/>
              <a:t>العنصر .</a:t>
            </a:r>
            <a:endParaRPr lang="ar-SA" sz="4000" b="1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ويتغير تردد العتبة  بتغير نوع الفلز </a:t>
            </a:r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3851920" y="332656"/>
            <a:ext cx="24705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800" b="1" dirty="0" smtClean="0">
                <a:solidFill>
                  <a:srgbClr val="0070C0"/>
                </a:solidFill>
              </a:rPr>
              <a:t>تردد العتبة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476673"/>
            <a:ext cx="8229600" cy="3960440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الاشعاع  الساقط على فلز </a:t>
            </a:r>
            <a:endParaRPr lang="ar-SA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( </a:t>
            </a:r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تردده أقل من تردد </a:t>
            </a:r>
            <a:r>
              <a:rPr lang="ar-SA" sz="3600" b="1" dirty="0" err="1" smtClean="0">
                <a:solidFill>
                  <a:schemeClr val="tx2">
                    <a:lumMod val="75000"/>
                  </a:schemeClr>
                </a:solidFill>
              </a:rPr>
              <a:t>العتبة </a:t>
            </a:r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) غير قادر على  تحرير الكترونات من الفلز مهما كانت شدة هذا الاشعاع.</a:t>
            </a:r>
          </a:p>
          <a:p>
            <a:endParaRPr lang="ar-SA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الاشعاع </a:t>
            </a:r>
            <a:r>
              <a:rPr lang="ar-SA" sz="3600" b="1" dirty="0" smtClean="0">
                <a:solidFill>
                  <a:srgbClr val="FF0000"/>
                </a:solidFill>
              </a:rPr>
              <a:t>الذي تردده مساوي أو أكبر من تردد العتبة  يؤدي الى تحرير  الكترونات من الفلز </a:t>
            </a:r>
            <a:r>
              <a:rPr lang="ar-SA" sz="3600" b="1" dirty="0" err="1" smtClean="0">
                <a:solidFill>
                  <a:srgbClr val="FF0000"/>
                </a:solidFill>
              </a:rPr>
              <a:t>مباشرة .</a:t>
            </a:r>
            <a:endParaRPr lang="ar-SA" sz="3600" b="1" dirty="0" smtClean="0">
              <a:solidFill>
                <a:srgbClr val="FF0000"/>
              </a:solidFill>
            </a:endParaRP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</p:txBody>
      </p:sp>
      <p:sp>
        <p:nvSpPr>
          <p:cNvPr id="4" name="مستطيل 3"/>
          <p:cNvSpPr/>
          <p:nvPr/>
        </p:nvSpPr>
        <p:spPr>
          <a:xfrm>
            <a:off x="827584" y="4725144"/>
            <a:ext cx="788436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/>
              <a:t>زيادة شدة هذا الاشعاع تؤدي الى زيادة تدفق الالكترونات الضوئية.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0" y="0"/>
            <a:ext cx="9144000" cy="38884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800" b="1" dirty="0" smtClean="0">
                <a:solidFill>
                  <a:schemeClr val="tx1"/>
                </a:solidFill>
              </a:rPr>
              <a:t>هل تفسر نظرية الموجات الكهرومغناطيسية </a:t>
            </a:r>
          </a:p>
          <a:p>
            <a:endParaRPr lang="ar-SA" sz="4800" b="1" dirty="0" smtClean="0">
              <a:solidFill>
                <a:schemeClr val="tx1"/>
              </a:solidFill>
            </a:endParaRPr>
          </a:p>
          <a:p>
            <a:r>
              <a:rPr lang="ar-SA" sz="4800" b="1" dirty="0" smtClean="0">
                <a:solidFill>
                  <a:schemeClr val="tx1"/>
                </a:solidFill>
              </a:rPr>
              <a:t> التأثير </a:t>
            </a:r>
            <a:r>
              <a:rPr lang="ar-SA" sz="4800" b="1" dirty="0" err="1" smtClean="0">
                <a:solidFill>
                  <a:schemeClr val="tx1"/>
                </a:solidFill>
              </a:rPr>
              <a:t>الكهروضوئي</a:t>
            </a:r>
            <a:r>
              <a:rPr lang="ar-SA" sz="4800" b="1" dirty="0" smtClean="0">
                <a:solidFill>
                  <a:schemeClr val="tx1"/>
                </a:solidFill>
              </a:rPr>
              <a:t> </a:t>
            </a:r>
            <a:r>
              <a:rPr lang="ar-SA" sz="4800" b="1" dirty="0" err="1" smtClean="0">
                <a:solidFill>
                  <a:schemeClr val="tx1"/>
                </a:solidFill>
              </a:rPr>
              <a:t>؟</a:t>
            </a:r>
            <a:endParaRPr lang="ar-SA" sz="4800" b="1" dirty="0" smtClean="0">
              <a:solidFill>
                <a:schemeClr val="tx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187624" y="4437112"/>
            <a:ext cx="733405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ar-SA" sz="5400" b="1" dirty="0" smtClean="0">
                <a:solidFill>
                  <a:srgbClr val="7030A0"/>
                </a:solidFill>
              </a:rPr>
              <a:t>عجزت هذه النظرية  عن تفسير </a:t>
            </a:r>
          </a:p>
          <a:p>
            <a:pPr>
              <a:buNone/>
            </a:pPr>
            <a:r>
              <a:rPr lang="ar-SA" sz="5400" b="1" dirty="0" smtClean="0">
                <a:solidFill>
                  <a:srgbClr val="7030A0"/>
                </a:solidFill>
              </a:rPr>
              <a:t>التأثير </a:t>
            </a:r>
            <a:r>
              <a:rPr lang="ar-SA" sz="5400" b="1" dirty="0" err="1" smtClean="0">
                <a:solidFill>
                  <a:srgbClr val="7030A0"/>
                </a:solidFill>
              </a:rPr>
              <a:t>الكهروضوئي</a:t>
            </a:r>
            <a:r>
              <a:rPr lang="ar-SA" sz="5400" b="1" dirty="0" smtClean="0">
                <a:solidFill>
                  <a:srgbClr val="7030A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lnSpcReduction="10000"/>
          </a:bodyPr>
          <a:lstStyle/>
          <a:p>
            <a:endParaRPr lang="ar-SA" sz="3600" b="1" dirty="0" smtClean="0"/>
          </a:p>
          <a:p>
            <a:r>
              <a:rPr lang="ar-SA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فحسب هذه النظرية فان المجال الكهربائي يحرر الالكترونات  من الفلز </a:t>
            </a:r>
            <a:r>
              <a:rPr lang="ar-SA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ويسرعها</a:t>
            </a:r>
            <a:r>
              <a:rPr lang="ar-SA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ar-SA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ar-SA" sz="3600" b="1" dirty="0" smtClean="0"/>
          </a:p>
          <a:p>
            <a:r>
              <a:rPr lang="ar-SA" sz="3600" b="1" dirty="0" smtClean="0"/>
              <a:t>وترتبط شدة المجال الكهربائي  مع شدة الاشعاع وليس مع تردده.</a:t>
            </a:r>
          </a:p>
          <a:p>
            <a:endParaRPr lang="ar-SA" sz="3600" b="1" dirty="0" smtClean="0"/>
          </a:p>
          <a:p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</a:rPr>
              <a:t>لذلك فان الالكترونات في الفلز يمكن ان تمتص طاقة من مصدر ضوء خافت  فترة زمنية طويلة جدا </a:t>
            </a:r>
          </a:p>
          <a:p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</a:rPr>
              <a:t>لتكتسب طاقة كافية </a:t>
            </a:r>
            <a:r>
              <a:rPr lang="ar-SA" sz="3600" b="1" dirty="0" err="1" smtClean="0">
                <a:solidFill>
                  <a:schemeClr val="accent1">
                    <a:lumMod val="75000"/>
                  </a:schemeClr>
                </a:solidFill>
              </a:rPr>
              <a:t>لتحررها .</a:t>
            </a: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4">
              <a:lumMod val="5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ar-SA" sz="6600" b="1" dirty="0" smtClean="0"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  <a:p>
            <a:pPr algn="ctr">
              <a:buNone/>
            </a:pPr>
            <a:r>
              <a:rPr lang="ar-SA" sz="8800" b="1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الفوتونات</a:t>
            </a:r>
            <a:r>
              <a:rPr lang="ar-SA" sz="8800" b="1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</a:t>
            </a:r>
          </a:p>
          <a:p>
            <a:pPr algn="ctr">
              <a:buNone/>
            </a:pPr>
            <a:r>
              <a:rPr lang="ar-SA" sz="8800" b="1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وتكمية</a:t>
            </a:r>
            <a:r>
              <a:rPr lang="ar-SA" sz="8800" b="1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الطاقة</a:t>
            </a:r>
            <a:endParaRPr lang="ar-SA" sz="8800" b="1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37112" y="188640"/>
            <a:ext cx="4439344" cy="433732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ar-SA" sz="4800" b="1" dirty="0" smtClean="0"/>
          </a:p>
          <a:p>
            <a:pPr>
              <a:buNone/>
            </a:pPr>
            <a:r>
              <a:rPr lang="ar-SA" sz="4800" b="1" dirty="0" smtClean="0"/>
              <a:t>جسيم أساسي </a:t>
            </a:r>
          </a:p>
          <a:p>
            <a:pPr>
              <a:buNone/>
            </a:pPr>
            <a:r>
              <a:rPr lang="ar-SA" sz="4800" b="1" dirty="0" smtClean="0"/>
              <a:t>يكوِّن الضوء </a:t>
            </a:r>
          </a:p>
          <a:p>
            <a:pPr>
              <a:buNone/>
            </a:pPr>
            <a:r>
              <a:rPr lang="ar-SA" sz="4800" b="1" dirty="0" smtClean="0"/>
              <a:t>وكل أشكال الإشعاع</a:t>
            </a:r>
          </a:p>
          <a:p>
            <a:pPr>
              <a:buNone/>
            </a:pPr>
            <a:r>
              <a:rPr lang="ar-SA" sz="4800" b="1" dirty="0" smtClean="0"/>
              <a:t>الكهرومغناطيسي الأخرى.</a:t>
            </a:r>
            <a:endParaRPr lang="ar-SA" sz="4800" b="1" dirty="0"/>
          </a:p>
        </p:txBody>
      </p:sp>
      <p:sp>
        <p:nvSpPr>
          <p:cNvPr id="4" name="نجمة ذات 5 نقاط 3"/>
          <p:cNvSpPr/>
          <p:nvPr/>
        </p:nvSpPr>
        <p:spPr>
          <a:xfrm>
            <a:off x="-324544" y="476672"/>
            <a:ext cx="5220072" cy="3284984"/>
          </a:xfrm>
          <a:prstGeom prst="star5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5400" b="1" dirty="0" err="1" smtClean="0">
                <a:solidFill>
                  <a:srgbClr val="FF0000"/>
                </a:solidFill>
              </a:rPr>
              <a:t>الفُوتَونْ</a:t>
            </a:r>
            <a:r>
              <a:rPr lang="ar-SA" sz="5400" b="1" dirty="0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4525963"/>
          </a:xfrm>
        </p:spPr>
        <p:txBody>
          <a:bodyPr/>
          <a:lstStyle/>
          <a:p>
            <a:r>
              <a:rPr lang="ar-SA" b="1" dirty="0" smtClean="0"/>
              <a:t>في عام  </a:t>
            </a:r>
            <a:r>
              <a:rPr lang="en-US" b="1" dirty="0" smtClean="0"/>
              <a:t>1905 </a:t>
            </a:r>
            <a:r>
              <a:rPr lang="ar-SA" b="1" dirty="0" smtClean="0"/>
              <a:t> م </a:t>
            </a:r>
          </a:p>
          <a:p>
            <a:r>
              <a:rPr lang="ar-SA" b="1" dirty="0" smtClean="0"/>
              <a:t>نشر العالم آينشتاين   نظرية تفسر التأثير </a:t>
            </a:r>
            <a:r>
              <a:rPr lang="ar-SA" b="1" dirty="0" err="1" smtClean="0"/>
              <a:t>الكهروضوئي</a:t>
            </a:r>
            <a:endParaRPr lang="ar-SA" b="1" dirty="0" smtClean="0"/>
          </a:p>
          <a:p>
            <a:r>
              <a:rPr lang="ar-SA" b="1" dirty="0" smtClean="0"/>
              <a:t> </a:t>
            </a:r>
            <a:endParaRPr lang="ar-SA" b="1" dirty="0"/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4427984" y="1340768"/>
            <a:ext cx="1512168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H="1">
            <a:off x="2627784" y="1340768"/>
            <a:ext cx="1728192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3779912" y="2276872"/>
            <a:ext cx="5076056" cy="432048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3600" b="1" dirty="0" smtClean="0">
                <a:solidFill>
                  <a:srgbClr val="FFC000"/>
                </a:solidFill>
              </a:rPr>
              <a:t>الضوء والأشكال الأخرى من الاشعاع الكهرومغناطيسي  </a:t>
            </a:r>
          </a:p>
          <a:p>
            <a:endParaRPr lang="ar-SA" sz="3600" b="1" dirty="0" smtClean="0">
              <a:solidFill>
                <a:srgbClr val="FFC000"/>
              </a:solidFill>
            </a:endParaRPr>
          </a:p>
          <a:p>
            <a:r>
              <a:rPr lang="ar-SA" sz="3600" b="1" dirty="0" smtClean="0">
                <a:solidFill>
                  <a:srgbClr val="FFC000"/>
                </a:solidFill>
              </a:rPr>
              <a:t>مكون من </a:t>
            </a:r>
          </a:p>
          <a:p>
            <a:r>
              <a:rPr lang="ar-SA" sz="3600" b="1" dirty="0" smtClean="0">
                <a:solidFill>
                  <a:srgbClr val="FFC000"/>
                </a:solidFill>
              </a:rPr>
              <a:t>حزم </a:t>
            </a:r>
            <a:r>
              <a:rPr lang="ar-SA" sz="3600" b="1" dirty="0" err="1" smtClean="0">
                <a:solidFill>
                  <a:srgbClr val="FFC000"/>
                </a:solidFill>
              </a:rPr>
              <a:t>مكماة</a:t>
            </a:r>
            <a:r>
              <a:rPr lang="ar-SA" sz="3600" b="1" dirty="0" smtClean="0">
                <a:solidFill>
                  <a:srgbClr val="FFC000"/>
                </a:solidFill>
              </a:rPr>
              <a:t> ومنفصلة من الطاقة </a:t>
            </a:r>
          </a:p>
          <a:p>
            <a:r>
              <a:rPr lang="ar-SA" sz="3600" b="1" dirty="0" smtClean="0">
                <a:solidFill>
                  <a:srgbClr val="FFC000"/>
                </a:solidFill>
              </a:rPr>
              <a:t> تدعى </a:t>
            </a:r>
            <a:r>
              <a:rPr lang="ar-SA" sz="3600" b="1" dirty="0" err="1" smtClean="0">
                <a:solidFill>
                  <a:schemeClr val="bg2"/>
                </a:solidFill>
              </a:rPr>
              <a:t>الفوتون</a:t>
            </a:r>
            <a:r>
              <a:rPr lang="ar-SA" sz="3600" b="1" dirty="0" smtClean="0">
                <a:solidFill>
                  <a:schemeClr val="bg2"/>
                </a:solidFill>
              </a:rPr>
              <a:t> </a:t>
            </a:r>
            <a:endParaRPr lang="ar-SA" sz="3600" b="1" dirty="0">
              <a:solidFill>
                <a:schemeClr val="bg2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0" y="2276872"/>
            <a:ext cx="2736304" cy="324036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bg1"/>
                </a:solidFill>
              </a:rPr>
              <a:t>طاقة </a:t>
            </a:r>
            <a:r>
              <a:rPr lang="ar-SA" sz="3600" b="1" dirty="0" err="1" smtClean="0">
                <a:solidFill>
                  <a:schemeClr val="bg1"/>
                </a:solidFill>
              </a:rPr>
              <a:t>الفوتون</a:t>
            </a:r>
            <a:r>
              <a:rPr lang="ar-SA" sz="3600" b="1" dirty="0" smtClean="0">
                <a:solidFill>
                  <a:schemeClr val="bg1"/>
                </a:solidFill>
              </a:rPr>
              <a:t> تعتمد على تردده</a:t>
            </a:r>
            <a:endParaRPr lang="ar-SA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>
              <a:buNone/>
            </a:pPr>
            <a:r>
              <a:rPr lang="ar-SA" sz="3600" b="1" dirty="0" smtClean="0"/>
              <a:t>ولكن بقيت مشكلات لدى </a:t>
            </a:r>
            <a:r>
              <a:rPr lang="ar-SA" sz="3600" b="1" dirty="0" err="1" smtClean="0"/>
              <a:t>الفيزيائين</a:t>
            </a:r>
            <a:r>
              <a:rPr lang="ar-SA" sz="3600" b="1" dirty="0" smtClean="0"/>
              <a:t>  </a:t>
            </a:r>
          </a:p>
          <a:p>
            <a:r>
              <a:rPr lang="ar-SA" sz="3600" b="1" dirty="0" smtClean="0"/>
              <a:t>بحاجة الى حل </a:t>
            </a:r>
          </a:p>
          <a:p>
            <a:r>
              <a:rPr lang="ar-SA" sz="3600" b="1" dirty="0" smtClean="0"/>
              <a:t>لأن ما أشارت اليه نظرية ماكسويل </a:t>
            </a:r>
          </a:p>
          <a:p>
            <a:r>
              <a:rPr lang="ar-SA" sz="3600" b="1" dirty="0" smtClean="0"/>
              <a:t> لم تستطع تفسير بعض الظواهر المهمة  </a:t>
            </a:r>
            <a:r>
              <a:rPr lang="ar-SA" sz="3600" b="1" dirty="0" err="1" smtClean="0"/>
              <a:t>الأخرى .</a:t>
            </a:r>
            <a:endParaRPr lang="ar-SA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0" y="548680"/>
            <a:ext cx="5328592" cy="237626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1"/>
            <a:r>
              <a:rPr lang="ar-SA" sz="5400" b="1" dirty="0" smtClean="0">
                <a:solidFill>
                  <a:srgbClr val="0070C0"/>
                </a:solidFill>
              </a:rPr>
              <a:t>طاقة </a:t>
            </a:r>
            <a:r>
              <a:rPr lang="ar-SA" sz="5400" b="1" dirty="0" err="1" smtClean="0">
                <a:solidFill>
                  <a:srgbClr val="0070C0"/>
                </a:solidFill>
              </a:rPr>
              <a:t>الفوتون</a:t>
            </a:r>
            <a:r>
              <a:rPr lang="ar-SA" sz="5400" b="1" dirty="0" smtClean="0">
                <a:solidFill>
                  <a:srgbClr val="0070C0"/>
                </a:solidFill>
              </a:rPr>
              <a:t> </a:t>
            </a:r>
            <a:endParaRPr lang="ar-SA" sz="5400" b="1" dirty="0">
              <a:solidFill>
                <a:srgbClr val="0070C0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1124744"/>
            <a:ext cx="2875296" cy="1224136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899592" y="3212976"/>
            <a:ext cx="7992888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الوحدة الأكثر شيوعا للطاقة  هي وحدة الالكترون </a:t>
            </a:r>
            <a:r>
              <a:rPr lang="ar-SA" sz="4000" b="1" dirty="0" err="1" smtClean="0"/>
              <a:t>فولت (</a:t>
            </a:r>
            <a:r>
              <a:rPr lang="en-US" sz="4000" b="1" dirty="0" err="1" smtClean="0"/>
              <a:t>eV</a:t>
            </a:r>
            <a:r>
              <a:rPr lang="ar-SA" sz="4000" b="1" dirty="0" smtClean="0"/>
              <a:t> </a:t>
            </a:r>
            <a:r>
              <a:rPr lang="ar-SA" sz="4000" b="1" dirty="0" err="1" smtClean="0"/>
              <a:t>)</a:t>
            </a:r>
            <a:endParaRPr lang="ar-SA" sz="4000" b="1" dirty="0" smtClean="0"/>
          </a:p>
          <a:p>
            <a:endParaRPr lang="ar-SA" sz="2400" dirty="0" smtClean="0"/>
          </a:p>
          <a:p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3501008"/>
          </a:xfrm>
          <a:solidFill>
            <a:schemeClr val="tx2">
              <a:lumMod val="75000"/>
            </a:schemeClr>
          </a:solidFill>
        </p:spPr>
        <p:txBody>
          <a:bodyPr/>
          <a:lstStyle/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11560" y="260648"/>
            <a:ext cx="8280920" cy="28931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b="1" dirty="0" smtClean="0">
                <a:solidFill>
                  <a:srgbClr val="FFFF00"/>
                </a:solidFill>
              </a:rPr>
              <a:t>الالكترون فولت </a:t>
            </a:r>
          </a:p>
          <a:p>
            <a:endParaRPr lang="ar-SA" sz="4000" b="1" dirty="0" smtClean="0">
              <a:solidFill>
                <a:srgbClr val="FFC000"/>
              </a:solidFill>
            </a:endParaRPr>
          </a:p>
          <a:p>
            <a:r>
              <a:rPr lang="ar-SA" sz="4400" b="1" dirty="0" smtClean="0">
                <a:solidFill>
                  <a:schemeClr val="bg1">
                    <a:lumMod val="95000"/>
                  </a:schemeClr>
                </a:solidFill>
              </a:rPr>
              <a:t>هو  طاقة الكترون يتسارع  عبر فرق جهد مقداره فولت </a:t>
            </a:r>
            <a:r>
              <a:rPr lang="ar-SA" sz="4400" b="1" dirty="0" err="1" smtClean="0">
                <a:solidFill>
                  <a:schemeClr val="bg1">
                    <a:lumMod val="95000"/>
                  </a:schemeClr>
                </a:solidFill>
              </a:rPr>
              <a:t>واحد .</a:t>
            </a:r>
            <a:r>
              <a:rPr lang="ar-SA" sz="44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ar-SA" sz="4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2625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6569" name="Rectangle 9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7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7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6575" name="Rectangle 15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7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6578" name="Rectangle 18"/>
          <p:cNvSpPr>
            <a:spLocks noChangeArrowheads="1"/>
          </p:cNvSpPr>
          <p:nvPr/>
        </p:nvSpPr>
        <p:spPr bwMode="auto">
          <a:xfrm>
            <a:off x="0" y="2133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8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6581" name="Rectangle 21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8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6582" name="Picture 2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4797152"/>
            <a:ext cx="5764939" cy="864096"/>
          </a:xfrm>
          <a:prstGeom prst="rect">
            <a:avLst/>
          </a:prstGeom>
          <a:noFill/>
        </p:spPr>
      </p:pic>
      <p:sp>
        <p:nvSpPr>
          <p:cNvPr id="66584" name="Rectangle 24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000" b="1" dirty="0" smtClean="0">
                <a:solidFill>
                  <a:srgbClr val="FF0000"/>
                </a:solidFill>
              </a:rPr>
              <a:t>معادلة طاقة </a:t>
            </a:r>
            <a:r>
              <a:rPr lang="ar-SA" sz="4000" b="1" dirty="0" err="1" smtClean="0">
                <a:solidFill>
                  <a:srgbClr val="FF0000"/>
                </a:solidFill>
              </a:rPr>
              <a:t>الفوتون</a:t>
            </a:r>
            <a:r>
              <a:rPr lang="ar-SA" sz="4000" b="1" dirty="0" smtClean="0">
                <a:solidFill>
                  <a:srgbClr val="FF0000"/>
                </a:solidFill>
              </a:rPr>
              <a:t> باستخدام تعريف الالكترون فولت </a:t>
            </a:r>
          </a:p>
          <a:p>
            <a:endParaRPr lang="ar-SA" dirty="0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3284984"/>
            <a:ext cx="4638675" cy="1123950"/>
          </a:xfrm>
          <a:prstGeom prst="rect">
            <a:avLst/>
          </a:prstGeom>
          <a:noFill/>
        </p:spPr>
      </p:pic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0" y="1581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حسب نظرية آينشتاين </a:t>
            </a:r>
            <a:r>
              <a:rPr lang="ar-SA" b="1" dirty="0" err="1" smtClean="0">
                <a:solidFill>
                  <a:srgbClr val="C00000"/>
                </a:solidFill>
              </a:rPr>
              <a:t>الكهروضوئية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r>
              <a:rPr lang="ar-SA" sz="6000" b="1" dirty="0" smtClean="0">
                <a:solidFill>
                  <a:schemeClr val="tx2">
                    <a:lumMod val="75000"/>
                  </a:schemeClr>
                </a:solidFill>
              </a:rPr>
              <a:t>تفسير  وجود تردد العتبة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149080"/>
            <a:ext cx="8229600" cy="19770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ar-SA" dirty="0" smtClean="0"/>
          </a:p>
          <a:p>
            <a:r>
              <a:rPr lang="ar-SA" sz="4000" b="1" dirty="0" smtClean="0"/>
              <a:t>اما اذا كان  تردد </a:t>
            </a:r>
            <a:r>
              <a:rPr lang="ar-SA" sz="4000" b="1" dirty="0" err="1" smtClean="0"/>
              <a:t>الفوتون</a:t>
            </a:r>
            <a:r>
              <a:rPr lang="ar-SA" sz="4000" b="1" dirty="0" smtClean="0"/>
              <a:t> الساقط  أقل  من    </a:t>
            </a:r>
          </a:p>
          <a:p>
            <a:pPr>
              <a:buNone/>
            </a:pPr>
            <a:r>
              <a:rPr lang="ar-SA" sz="4000" b="1" dirty="0" smtClean="0"/>
              <a:t> فلن يكون له الطاقة الكافية  لتحرير  </a:t>
            </a:r>
            <a:r>
              <a:rPr lang="ar-SA" sz="4000" b="1" dirty="0" err="1" smtClean="0"/>
              <a:t>الالكترون .</a:t>
            </a:r>
            <a:endParaRPr lang="ar-SA" sz="4000" b="1" dirty="0" smtClean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2252251" y="332656"/>
            <a:ext cx="61654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b="1" dirty="0" smtClean="0"/>
              <a:t>كل </a:t>
            </a:r>
            <a:r>
              <a:rPr lang="ar-SA" sz="3600" b="1" dirty="0" err="1" smtClean="0"/>
              <a:t>فوتون</a:t>
            </a:r>
            <a:r>
              <a:rPr lang="ar-SA" sz="3600" b="1" dirty="0" smtClean="0"/>
              <a:t> يتفاعل فقط مع الكترون واحد </a:t>
            </a:r>
          </a:p>
          <a:p>
            <a:r>
              <a:rPr lang="ar-SA" sz="3600" b="1" dirty="0" smtClean="0"/>
              <a:t>ويعطيه كامل طاقته </a:t>
            </a:r>
            <a:endParaRPr lang="ar-SA" sz="3600" dirty="0"/>
          </a:p>
        </p:txBody>
      </p:sp>
      <p:sp>
        <p:nvSpPr>
          <p:cNvPr id="5" name="مستطيل 4"/>
          <p:cNvSpPr/>
          <p:nvPr/>
        </p:nvSpPr>
        <p:spPr>
          <a:xfrm>
            <a:off x="251520" y="2204864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/>
              <a:t>يلزم </a:t>
            </a:r>
            <a:r>
              <a:rPr lang="ar-SA" sz="4000" b="1" dirty="0" err="1" smtClean="0"/>
              <a:t>فوتون</a:t>
            </a:r>
            <a:r>
              <a:rPr lang="ar-SA" sz="4000" b="1" dirty="0" smtClean="0"/>
              <a:t> له أقل تردد       وأقل طاقة ليحرر الكترونا من </a:t>
            </a:r>
            <a:r>
              <a:rPr lang="ar-SA" sz="4000" b="1" dirty="0" err="1" smtClean="0"/>
              <a:t>فلز .</a:t>
            </a:r>
            <a:endParaRPr lang="ar-SA" sz="4000" b="1" dirty="0" smtClean="0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2132856"/>
            <a:ext cx="533400" cy="819150"/>
          </a:xfrm>
          <a:prstGeom prst="rect">
            <a:avLst/>
          </a:prstGeom>
          <a:noFill/>
        </p:spPr>
      </p:pic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4581128"/>
            <a:ext cx="533400" cy="81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ar-SA" sz="4000" b="1" dirty="0" smtClean="0"/>
              <a:t>اذا كان تردد  </a:t>
            </a:r>
            <a:r>
              <a:rPr lang="ar-SA" sz="4000" b="1" dirty="0" err="1" smtClean="0"/>
              <a:t>الفوتون</a:t>
            </a:r>
            <a:r>
              <a:rPr lang="ar-SA" sz="4000" b="1" dirty="0" smtClean="0"/>
              <a:t> الساقط  يساوي     </a:t>
            </a:r>
          </a:p>
          <a:p>
            <a:endParaRPr lang="ar-SA" sz="4000" b="1" dirty="0" smtClean="0"/>
          </a:p>
          <a:p>
            <a:r>
              <a:rPr lang="ar-SA" sz="4000" b="1" dirty="0" smtClean="0"/>
              <a:t>فان له الطاقة الكافية لتحرير الالكترون فقط  ولا يمتلك الالكترون طاقة حركية 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476672"/>
            <a:ext cx="533400" cy="81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ar-SA" sz="4000" b="1" dirty="0" smtClean="0"/>
              <a:t>اذا كان تردد </a:t>
            </a:r>
            <a:r>
              <a:rPr lang="ar-SA" sz="4000" b="1" dirty="0" err="1" smtClean="0"/>
              <a:t>الفوتون</a:t>
            </a:r>
            <a:r>
              <a:rPr lang="ar-SA" sz="4000" b="1" dirty="0" smtClean="0"/>
              <a:t>  الساقط أكبر من   </a:t>
            </a:r>
          </a:p>
          <a:p>
            <a:endParaRPr lang="ar-SA" sz="4000" b="1" dirty="0" smtClean="0"/>
          </a:p>
          <a:p>
            <a:r>
              <a:rPr lang="ar-SA" sz="4000" b="1" dirty="0" smtClean="0"/>
              <a:t>فان له طاقة اكبر من الطاقة اللازمة  لتحرير الالكترون </a:t>
            </a:r>
          </a:p>
          <a:p>
            <a:r>
              <a:rPr lang="ar-SA" sz="4000" b="1" dirty="0" smtClean="0">
                <a:solidFill>
                  <a:srgbClr val="0070C0"/>
                </a:solidFill>
              </a:rPr>
              <a:t>والطاقة الزائدة  تتحول الى طاقة حركية للإلكترون المتحرر </a:t>
            </a:r>
          </a:p>
          <a:p>
            <a:endParaRPr lang="ar-SA" sz="4000" b="1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908720"/>
            <a:ext cx="533400" cy="81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1180728"/>
          </a:xfrm>
        </p:spPr>
        <p:txBody>
          <a:bodyPr/>
          <a:lstStyle/>
          <a:p>
            <a:r>
              <a:rPr lang="ar-SA" sz="4400" b="1" dirty="0" smtClean="0"/>
              <a:t>الطاقة الحركية لإلكترون  </a:t>
            </a:r>
            <a:r>
              <a:rPr lang="ar-SA" sz="4400" b="1" dirty="0" err="1" smtClean="0"/>
              <a:t>كهروضوئي</a:t>
            </a:r>
            <a:endParaRPr lang="ar-SA" sz="4400" b="1" dirty="0" smtClean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691680" y="3429000"/>
            <a:ext cx="712879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/>
              <a:t>تساوي الفرق بين طاقة </a:t>
            </a:r>
            <a:r>
              <a:rPr lang="ar-SA" sz="3600" dirty="0" err="1" smtClean="0"/>
              <a:t>الفوتون</a:t>
            </a:r>
            <a:r>
              <a:rPr lang="ar-SA" sz="3600" dirty="0" smtClean="0"/>
              <a:t> الساقط </a:t>
            </a:r>
          </a:p>
          <a:p>
            <a:endParaRPr lang="ar-SA" sz="3600" dirty="0" smtClean="0"/>
          </a:p>
          <a:p>
            <a:r>
              <a:rPr lang="ar-SA" sz="3600" dirty="0" smtClean="0"/>
              <a:t>والطاقة اللازمة لتحرير الالكترون من الفلز </a:t>
            </a:r>
            <a:endParaRPr lang="ar-SA" sz="3600" dirty="0"/>
          </a:p>
        </p:txBody>
      </p:sp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270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3284984"/>
            <a:ext cx="733425" cy="819150"/>
          </a:xfrm>
          <a:prstGeom prst="rect">
            <a:avLst/>
          </a:prstGeom>
          <a:noFill/>
        </p:spPr>
      </p:pic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4365104"/>
            <a:ext cx="923925" cy="819150"/>
          </a:xfrm>
          <a:prstGeom prst="rect">
            <a:avLst/>
          </a:prstGeom>
          <a:noFill/>
        </p:spPr>
      </p:pic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271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64900" y="1988840"/>
            <a:ext cx="4931994" cy="1008112"/>
          </a:xfrm>
          <a:prstGeom prst="rect">
            <a:avLst/>
          </a:prstGeom>
          <a:noFill/>
        </p:spPr>
      </p:pic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rmAutofit/>
          </a:bodyPr>
          <a:lstStyle/>
          <a:p>
            <a:r>
              <a:rPr lang="ar-SA" sz="4800" b="1" dirty="0" smtClean="0"/>
              <a:t>كيف يمكن اختبار نظرية آينشتاين </a:t>
            </a:r>
            <a:endParaRPr lang="ar-SA" sz="4800" b="1" dirty="0"/>
          </a:p>
        </p:txBody>
      </p:sp>
      <p:pic>
        <p:nvPicPr>
          <p:cNvPr id="4" name="عنصر نائب للمحتوى 3" descr="thinking_clipart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2852936"/>
            <a:ext cx="3636615" cy="35317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835696" y="2420888"/>
            <a:ext cx="66383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5400" b="1" dirty="0" smtClean="0"/>
              <a:t>جهاز اختبار نظرية آينشتاين </a:t>
            </a:r>
            <a:endParaRPr lang="ar-SA" sz="54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627784" y="3356992"/>
            <a:ext cx="446449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b="1" dirty="0" smtClean="0">
                <a:solidFill>
                  <a:srgbClr val="0070C0"/>
                </a:solidFill>
              </a:rPr>
              <a:t>طريقة عمله</a:t>
            </a:r>
            <a:endParaRPr lang="ar-SA" sz="5400" b="1" dirty="0">
              <a:solidFill>
                <a:srgbClr val="0070C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259632" y="548680"/>
            <a:ext cx="669674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/>
              <a:t>يمكن قياس الطاقة الحركية للإلكترونات  المتحررة  بطريقة غير مباشرة  بواسطة 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من هذه المشكلات </a:t>
            </a:r>
            <a:br>
              <a:rPr lang="ar-SA" b="1" dirty="0" smtClean="0">
                <a:solidFill>
                  <a:srgbClr val="FF0000"/>
                </a:solidFill>
              </a:rPr>
            </a:b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4000" b="1" dirty="0" smtClean="0"/>
          </a:p>
          <a:p>
            <a:r>
              <a:rPr lang="ar-SA" sz="4000" b="1" dirty="0" smtClean="0"/>
              <a:t>الطيف المنبعث من  جسم ساخن </a:t>
            </a:r>
          </a:p>
          <a:p>
            <a:endParaRPr lang="ar-SA" sz="4000" b="1" dirty="0" smtClean="0"/>
          </a:p>
          <a:p>
            <a:r>
              <a:rPr lang="ar-SA" sz="4000" b="1" dirty="0" smtClean="0"/>
              <a:t>تفريغ الجسيمات المشحونة  كهربيا من سطح فلزي  عند سقوط  أشعة فوق بنفسجية  </a:t>
            </a:r>
            <a:r>
              <a:rPr lang="ar-SA" sz="4000" b="1" dirty="0" err="1" smtClean="0"/>
              <a:t>علية .</a:t>
            </a:r>
            <a:endParaRPr lang="ar-SA" sz="4000" b="1" dirty="0" smtClean="0"/>
          </a:p>
          <a:p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27584" y="3356992"/>
            <a:ext cx="7632848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/>
              <a:t>1- نختار </a:t>
            </a:r>
            <a:r>
              <a:rPr lang="ar-SA" sz="3200" b="1" dirty="0" smtClean="0"/>
              <a:t>ضوء مناسب </a:t>
            </a:r>
            <a:r>
              <a:rPr lang="ar-SA" sz="3200" b="1" dirty="0" err="1" smtClean="0"/>
              <a:t>لإضاة</a:t>
            </a:r>
            <a:r>
              <a:rPr lang="ar-SA" sz="3200" b="1" dirty="0" smtClean="0"/>
              <a:t> المهبط  </a:t>
            </a:r>
            <a:endParaRPr lang="ar-SA" sz="3200" b="1" dirty="0" smtClean="0"/>
          </a:p>
          <a:p>
            <a:r>
              <a:rPr lang="ar-SA" sz="3200" b="1" dirty="0" smtClean="0"/>
              <a:t>(</a:t>
            </a:r>
            <a:r>
              <a:rPr lang="ar-SA" sz="3200" b="1" dirty="0" smtClean="0"/>
              <a:t>تردده اعلى من تردد العتبه  لمادة المهبط</a:t>
            </a:r>
            <a:r>
              <a:rPr lang="ar-SA" sz="3200" b="1" dirty="0" err="1" smtClean="0"/>
              <a:t>)</a:t>
            </a:r>
            <a:endParaRPr lang="ar-SA" sz="3200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95536" y="5157192"/>
            <a:ext cx="835292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/>
              <a:t>2- باستخدام </a:t>
            </a:r>
            <a:r>
              <a:rPr lang="ar-SA" sz="3600" b="1" dirty="0" smtClean="0"/>
              <a:t>مجزئ الجهد  نزيد فرق الجهد المعاكس </a:t>
            </a:r>
            <a:r>
              <a:rPr lang="ar-SA" sz="3600" b="1" dirty="0" err="1" smtClean="0"/>
              <a:t>تدريجيا  </a:t>
            </a:r>
            <a:r>
              <a:rPr lang="ar-SA" sz="3600" b="1" dirty="0" smtClean="0"/>
              <a:t>(أي </a:t>
            </a:r>
            <a:r>
              <a:rPr lang="ar-SA" sz="3600" b="1" dirty="0" smtClean="0"/>
              <a:t>يكون </a:t>
            </a:r>
            <a:r>
              <a:rPr lang="ar-SA" sz="3600" b="1" dirty="0" err="1" smtClean="0"/>
              <a:t>المهبط </a:t>
            </a:r>
            <a:r>
              <a:rPr lang="ar-SA" sz="3600" b="1" dirty="0" smtClean="0"/>
              <a:t>+ </a:t>
            </a:r>
            <a:r>
              <a:rPr lang="ar-SA" sz="3600" b="1" dirty="0" err="1" smtClean="0"/>
              <a:t>والمصعد -)</a:t>
            </a:r>
            <a:endParaRPr lang="ar-SA" sz="3600" b="1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008" t="27679" r="42844" b="26182"/>
          <a:stretch>
            <a:fillRect/>
          </a:stretch>
        </p:blipFill>
        <p:spPr bwMode="auto">
          <a:xfrm>
            <a:off x="0" y="0"/>
            <a:ext cx="6302364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في حالة عكس  فرق الجهد 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SA" dirty="0" smtClean="0"/>
              <a:t> </a:t>
            </a:r>
            <a:r>
              <a:rPr lang="ar-SA" sz="3600" b="1" dirty="0" smtClean="0"/>
              <a:t>يهبط التيار تدريجيا الى قيم اقل لان معظم الالكترونات الضوئية  سوف تتنافر الان مع  المصعد السالب </a:t>
            </a:r>
          </a:p>
          <a:p>
            <a:endParaRPr lang="ar-SA" sz="3600" b="1" dirty="0" smtClean="0"/>
          </a:p>
          <a:p>
            <a:r>
              <a:rPr lang="ar-SA" sz="3600" b="1" dirty="0" smtClean="0">
                <a:solidFill>
                  <a:srgbClr val="0070C0"/>
                </a:solidFill>
              </a:rPr>
              <a:t>وتصل فقط الالكترونات الضوئية التي لها طاقة أكبر الى المصعد</a:t>
            </a:r>
          </a:p>
          <a:p>
            <a:r>
              <a:rPr lang="ar-SA" sz="3600" b="1" dirty="0" smtClean="0"/>
              <a:t>وعند زيادة </a:t>
            </a:r>
            <a:r>
              <a:rPr lang="ar-SA" sz="3600" b="1" dirty="0" err="1" smtClean="0"/>
              <a:t>سالبية</a:t>
            </a:r>
            <a:r>
              <a:rPr lang="ar-SA" sz="3600" b="1" dirty="0" smtClean="0"/>
              <a:t> جهد المصعد تدريجيا  وعند فرق جهد معين  يسمى </a:t>
            </a:r>
            <a:r>
              <a:rPr lang="ar-SA" sz="3600" b="1" dirty="0" smtClean="0">
                <a:solidFill>
                  <a:srgbClr val="FF0000"/>
                </a:solidFill>
              </a:rPr>
              <a:t>جهد الايقاف  </a:t>
            </a:r>
            <a:r>
              <a:rPr lang="ar-SA" sz="3600" b="1" dirty="0" smtClean="0"/>
              <a:t>أو القطع  نلاحظ توقف سريان </a:t>
            </a:r>
            <a:r>
              <a:rPr lang="ar-SA" sz="3600" b="1" dirty="0" err="1" smtClean="0"/>
              <a:t>التيار .</a:t>
            </a:r>
            <a:endParaRPr lang="ar-SA" sz="3600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ar-SA" b="1" dirty="0" smtClean="0"/>
              <a:t>نحسب الطاقة الحركية العظمى الممكنة للالكترونات المتحررة والتي تساوي الشغل المبذول من المجال لإيقافها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حيث        </a:t>
            </a:r>
            <a:r>
              <a:rPr lang="ar-SA" b="1" dirty="0" smtClean="0"/>
              <a:t>تمثل مقدار جهد الايقاف </a:t>
            </a:r>
          </a:p>
          <a:p>
            <a:r>
              <a:rPr lang="ar-SA" b="1" dirty="0" smtClean="0"/>
              <a:t>و                               شحنة الالكترون</a:t>
            </a:r>
          </a:p>
          <a:p>
            <a:pPr>
              <a:buNone/>
            </a:pPr>
            <a:r>
              <a:rPr lang="ar-SA" b="1" dirty="0" smtClean="0"/>
              <a:t> </a:t>
            </a:r>
          </a:p>
          <a:p>
            <a:r>
              <a:rPr lang="ar-SA" b="1" dirty="0" smtClean="0"/>
              <a:t>        طاقة الالكترون المتحرر</a:t>
            </a:r>
            <a:endParaRPr lang="ar-SA" b="1" dirty="0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3717032"/>
            <a:ext cx="351284" cy="580970"/>
          </a:xfrm>
          <a:prstGeom prst="rect">
            <a:avLst/>
          </a:prstGeom>
          <a:noFill/>
        </p:spPr>
      </p:pic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6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4762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5301208"/>
            <a:ext cx="684659" cy="676790"/>
          </a:xfrm>
          <a:prstGeom prst="rect">
            <a:avLst/>
          </a:prstGeom>
          <a:noFill/>
        </p:spPr>
      </p:pic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6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7" name="Rectangle 15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4768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4365104"/>
            <a:ext cx="2714625" cy="457200"/>
          </a:xfrm>
          <a:prstGeom prst="rect">
            <a:avLst/>
          </a:prstGeom>
          <a:noFill/>
        </p:spPr>
      </p:pic>
      <p:sp>
        <p:nvSpPr>
          <p:cNvPr id="74770" name="Rectangle 18"/>
          <p:cNvSpPr>
            <a:spLocks noChangeArrowheads="1"/>
          </p:cNvSpPr>
          <p:nvPr/>
        </p:nvSpPr>
        <p:spPr bwMode="auto">
          <a:xfrm>
            <a:off x="0" y="90872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2627784" y="2276872"/>
            <a:ext cx="4032448" cy="10801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2276872"/>
            <a:ext cx="2914650" cy="81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251520" y="1916832"/>
            <a:ext cx="8640960" cy="39604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تطبيقات الظاهرة </a:t>
            </a:r>
            <a:r>
              <a:rPr lang="ar-SA" sz="4400" b="1" dirty="0" err="1" smtClean="0">
                <a:solidFill>
                  <a:schemeClr val="tx2">
                    <a:lumMod val="75000"/>
                  </a:schemeClr>
                </a:solidFill>
              </a:rPr>
              <a:t>الكهروضوئية</a:t>
            </a:r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828600" y="260648"/>
            <a:ext cx="8229600" cy="964704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</a:rPr>
              <a:t>الألواح الشمسية</a:t>
            </a:r>
            <a:endParaRPr lang="ar-SA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411760" y="1484784"/>
            <a:ext cx="561662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/>
              <a:t>تستخدم التأثير </a:t>
            </a:r>
            <a:r>
              <a:rPr lang="ar-SA" sz="3600" b="1" dirty="0" err="1" smtClean="0"/>
              <a:t>الكهروضوئي</a:t>
            </a:r>
            <a:r>
              <a:rPr lang="ar-SA" sz="3600" b="1" dirty="0" smtClean="0"/>
              <a:t> لتحويل ضوء الشمس الى طاقة كهربائية </a:t>
            </a:r>
            <a:endParaRPr lang="ar-SA" sz="3600" b="1" dirty="0"/>
          </a:p>
        </p:txBody>
      </p:sp>
      <p:pic>
        <p:nvPicPr>
          <p:cNvPr id="81922" name="Picture 2" descr="http://3.bp.blogspot.com/-YbV2frtlago/T6TuhQ0n-EI/AAAAAAAAA9c/JA4Xv4Evk2I/s1600/الطاقه+الشمسيه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01008"/>
            <a:ext cx="5256584" cy="3133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764704"/>
            <a:ext cx="8229600" cy="1108720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C00000"/>
                </a:solidFill>
              </a:rPr>
              <a:t>فاتحات أبواب مواقف السيارات </a:t>
            </a: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51520" y="3861048"/>
            <a:ext cx="8352928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/>
              <a:t>تحوي حزما من الأشعة تحت الحمراء </a:t>
            </a:r>
          </a:p>
          <a:p>
            <a:r>
              <a:rPr lang="ar-SA" sz="3200" b="1" dirty="0" err="1" smtClean="0"/>
              <a:t>تنشيء</a:t>
            </a:r>
            <a:r>
              <a:rPr lang="ar-SA" sz="3200" b="1" dirty="0" smtClean="0"/>
              <a:t> تيارا  في </a:t>
            </a:r>
            <a:r>
              <a:rPr lang="ar-SA" sz="3200" b="1" dirty="0" err="1" smtClean="0"/>
              <a:t>المستقبل </a:t>
            </a:r>
            <a:r>
              <a:rPr lang="ar-SA" sz="3200" b="1" dirty="0" smtClean="0"/>
              <a:t>(من خلال التأثير </a:t>
            </a:r>
            <a:r>
              <a:rPr lang="ar-SA" sz="3200" b="1" dirty="0" err="1" smtClean="0"/>
              <a:t>الكهروضوئي</a:t>
            </a:r>
            <a:r>
              <a:rPr lang="ar-SA" sz="3200" b="1" dirty="0" smtClean="0"/>
              <a:t> </a:t>
            </a:r>
            <a:r>
              <a:rPr lang="ar-SA" sz="3200" b="1" dirty="0" err="1" smtClean="0"/>
              <a:t>)</a:t>
            </a:r>
            <a:endParaRPr lang="ar-SA" sz="3200" b="1" dirty="0" smtClean="0"/>
          </a:p>
          <a:p>
            <a:endParaRPr lang="ar-SA" sz="3200" b="1" dirty="0" smtClean="0"/>
          </a:p>
          <a:p>
            <a:r>
              <a:rPr lang="ar-SA" sz="3200" b="1" dirty="0" err="1" smtClean="0"/>
              <a:t>فاذا</a:t>
            </a:r>
            <a:r>
              <a:rPr lang="ar-SA" sz="3200" b="1" dirty="0" smtClean="0"/>
              <a:t> قطعت حزمة الضوء بجسم أثناء إغلاق باب المواقف </a:t>
            </a:r>
          </a:p>
          <a:p>
            <a:r>
              <a:rPr lang="ar-SA" sz="3200" b="1" dirty="0" smtClean="0"/>
              <a:t>فان التيار  يتوقف في المستقبل  مما يؤدي الى فتح الباب</a:t>
            </a:r>
            <a:endParaRPr lang="ar-SA" sz="3200" b="1" dirty="0"/>
          </a:p>
        </p:txBody>
      </p:sp>
      <p:pic>
        <p:nvPicPr>
          <p:cNvPr id="80898" name="Picture 2" descr="http://img.alibaba.com/photo/214734248/Best_Garage_Roller_Shutter_Do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79912" cy="3779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892696"/>
          </a:xfrm>
        </p:spPr>
        <p:txBody>
          <a:bodyPr/>
          <a:lstStyle/>
          <a:p>
            <a:r>
              <a:rPr lang="ar-SA" b="1" dirty="0" smtClean="0">
                <a:solidFill>
                  <a:schemeClr val="accent1"/>
                </a:solidFill>
              </a:rPr>
              <a:t>التحكم في اضاءة المصابيح</a:t>
            </a:r>
            <a:endParaRPr lang="ar-SA" b="1" dirty="0">
              <a:solidFill>
                <a:schemeClr val="accent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23528" y="5085184"/>
            <a:ext cx="835292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/>
              <a:t>باستخدام التأثير </a:t>
            </a:r>
            <a:r>
              <a:rPr lang="ar-SA" sz="3200" b="1" dirty="0" err="1" smtClean="0"/>
              <a:t>الكهروضوئي</a:t>
            </a:r>
            <a:r>
              <a:rPr lang="ar-SA" sz="3200" b="1" dirty="0" smtClean="0"/>
              <a:t>  يتم التحكم في اضاءة مصابيح الشوارع  وإطفائها  آليا  اعتمادا على ما اذا كان الوقت ليلا أو </a:t>
            </a:r>
            <a:r>
              <a:rPr lang="ar-SA" sz="3200" b="1" dirty="0" err="1" smtClean="0"/>
              <a:t>نهارا .</a:t>
            </a:r>
            <a:endParaRPr lang="ar-SA" sz="3200" b="1" dirty="0"/>
          </a:p>
        </p:txBody>
      </p:sp>
      <p:pic>
        <p:nvPicPr>
          <p:cNvPr id="79874" name="Picture 2" descr="http://www.edilportale.com/upload/prodotti/prodotti-74427-relf911ba987f4c43d08c20ad68de9a7fd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4211960" cy="3562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95536" y="1772816"/>
            <a:ext cx="8496944" cy="331236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                 </a:t>
            </a:r>
            <a:r>
              <a:rPr lang="ar-SA" sz="4000" b="1" dirty="0" smtClean="0">
                <a:solidFill>
                  <a:schemeClr val="tx1"/>
                </a:solidFill>
              </a:rPr>
              <a:t>الرسم البياني </a:t>
            </a:r>
          </a:p>
          <a:p>
            <a:pPr algn="ctr"/>
            <a:r>
              <a:rPr lang="ar-SA" sz="4000" b="1" dirty="0" smtClean="0">
                <a:solidFill>
                  <a:schemeClr val="tx1"/>
                </a:solidFill>
              </a:rPr>
              <a:t>لطاقات حركة الالكترونات التي تتحرر من فلز </a:t>
            </a:r>
          </a:p>
          <a:p>
            <a:pPr algn="ctr"/>
            <a:r>
              <a:rPr lang="ar-SA" sz="4000" b="1" dirty="0" smtClean="0">
                <a:solidFill>
                  <a:schemeClr val="tx1"/>
                </a:solidFill>
              </a:rPr>
              <a:t>مقابل ترددات </a:t>
            </a:r>
            <a:r>
              <a:rPr lang="ar-SA" sz="4000" b="1" dirty="0" err="1" smtClean="0">
                <a:solidFill>
                  <a:schemeClr val="tx1"/>
                </a:solidFill>
              </a:rPr>
              <a:t>الفوتونات</a:t>
            </a:r>
            <a:r>
              <a:rPr lang="ar-SA" sz="4000" b="1" dirty="0" smtClean="0">
                <a:solidFill>
                  <a:schemeClr val="tx1"/>
                </a:solidFill>
              </a:rPr>
              <a:t> الساقطة </a:t>
            </a:r>
            <a:endParaRPr lang="ar-SA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043608" y="4509120"/>
            <a:ext cx="72008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3600" b="1" dirty="0" smtClean="0"/>
          </a:p>
          <a:p>
            <a:r>
              <a:rPr lang="ar-SA" sz="3600" b="1" dirty="0" smtClean="0">
                <a:solidFill>
                  <a:srgbClr val="00B050"/>
                </a:solidFill>
              </a:rPr>
              <a:t>كلما زاد تردد الاشعاع الساقط  ازدادت  الطاقة الحركية للالكترونات  المتحررة بشكل متناسب </a:t>
            </a:r>
            <a:endParaRPr lang="ar-SA" sz="3600" b="1" dirty="0">
              <a:solidFill>
                <a:srgbClr val="00B050"/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 l="10788" t="21691" r="43185" b="8829"/>
          <a:stretch>
            <a:fillRect/>
          </a:stretch>
        </p:blipFill>
        <p:spPr bwMode="auto">
          <a:xfrm>
            <a:off x="0" y="188640"/>
            <a:ext cx="5020921" cy="426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6"/>
          <p:cNvSpPr/>
          <p:nvPr/>
        </p:nvSpPr>
        <p:spPr>
          <a:xfrm>
            <a:off x="5292080" y="836712"/>
            <a:ext cx="34355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3600" b="1" dirty="0" smtClean="0"/>
              <a:t>العلاقة </a:t>
            </a:r>
          </a:p>
          <a:p>
            <a:r>
              <a:rPr lang="ar-SA" sz="3600" b="1" dirty="0" smtClean="0"/>
              <a:t>عبارة عن خط مستقيم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</a:rPr>
              <a:t>ميل الخط  يمثل ثابت </a:t>
            </a:r>
            <a:r>
              <a:rPr lang="ar-SA" b="1" dirty="0" err="1" smtClean="0">
                <a:solidFill>
                  <a:schemeClr val="accent6">
                    <a:lumMod val="75000"/>
                  </a:schemeClr>
                </a:solidFill>
              </a:rPr>
              <a:t>بلانك</a:t>
            </a:r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h</a:t>
            </a:r>
            <a:endParaRPr lang="ar-SA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2015744"/>
            <a:ext cx="2309614" cy="1624344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676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115616" y="4365104"/>
            <a:ext cx="734481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chemeClr val="accent6">
                    <a:lumMod val="75000"/>
                  </a:schemeClr>
                </a:solidFill>
              </a:rPr>
              <a:t>نقطة تقاطعه مع محور  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r>
              <a:rPr lang="ar-SA" sz="3600" b="1" dirty="0" smtClean="0">
                <a:solidFill>
                  <a:schemeClr val="accent6">
                    <a:lumMod val="75000"/>
                  </a:schemeClr>
                </a:solidFill>
              </a:rPr>
              <a:t>  تمثل تردد العتبة للفلز </a:t>
            </a:r>
            <a:endParaRPr lang="ar-SA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259632" y="5301208"/>
            <a:ext cx="770485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/>
              <a:t>نلاحظ ان الرسوم البيانية للفلزات المختلفة تختلف فقط في تردد العتبة 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121099"/>
          </a:xfrm>
        </p:spPr>
        <p:txBody>
          <a:bodyPr/>
          <a:lstStyle/>
          <a:p>
            <a:r>
              <a:rPr lang="ar-SA" sz="4000" b="1" dirty="0" smtClean="0">
                <a:solidFill>
                  <a:srgbClr val="0070C0"/>
                </a:solidFill>
              </a:rPr>
              <a:t>عندما ندرك ان  الموجات  الكهرومغناطيسية  لها خصائص </a:t>
            </a:r>
            <a:r>
              <a:rPr lang="ar-SA" sz="4000" b="1" dirty="0" err="1" smtClean="0">
                <a:solidFill>
                  <a:srgbClr val="0070C0"/>
                </a:solidFill>
              </a:rPr>
              <a:t>جسيمية</a:t>
            </a:r>
            <a:r>
              <a:rPr lang="ar-SA" sz="4000" b="1" dirty="0" smtClean="0">
                <a:solidFill>
                  <a:srgbClr val="0070C0"/>
                </a:solidFill>
              </a:rPr>
              <a:t>  </a:t>
            </a:r>
          </a:p>
          <a:p>
            <a:r>
              <a:rPr lang="ar-SA" sz="4000" b="1" dirty="0" smtClean="0">
                <a:solidFill>
                  <a:srgbClr val="0070C0"/>
                </a:solidFill>
              </a:rPr>
              <a:t>إضافة الى خصائصها </a:t>
            </a:r>
            <a:r>
              <a:rPr lang="ar-SA" sz="4000" b="1" dirty="0" err="1" smtClean="0">
                <a:solidFill>
                  <a:srgbClr val="0070C0"/>
                </a:solidFill>
              </a:rPr>
              <a:t>الموجية.</a:t>
            </a:r>
            <a:endParaRPr lang="ar-SA" sz="4000" b="1" dirty="0" smtClean="0">
              <a:solidFill>
                <a:srgbClr val="0070C0"/>
              </a:solidFill>
            </a:endParaRPr>
          </a:p>
          <a:p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683568" y="620688"/>
            <a:ext cx="8460432" cy="273630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000" b="1" dirty="0" smtClean="0">
                <a:solidFill>
                  <a:schemeClr val="tx2"/>
                </a:solidFill>
              </a:rPr>
              <a:t>هاتين الظاهرتين </a:t>
            </a:r>
          </a:p>
          <a:p>
            <a:r>
              <a:rPr lang="ar-SA" sz="4000" b="1" dirty="0" smtClean="0">
                <a:solidFill>
                  <a:schemeClr val="tx2"/>
                </a:solidFill>
              </a:rPr>
              <a:t>       متى يمكن </a:t>
            </a:r>
            <a:r>
              <a:rPr lang="ar-SA" sz="4000" b="1" dirty="0" err="1" smtClean="0">
                <a:solidFill>
                  <a:schemeClr val="tx2"/>
                </a:solidFill>
              </a:rPr>
              <a:t>تفسيرهما؟</a:t>
            </a:r>
            <a:endParaRPr lang="ar-SA" sz="40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</a:rPr>
              <a:t>اقتران الشغل لفلز </a:t>
            </a:r>
            <a:endParaRPr lang="ar-SA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 الطاقة اللازمة لتحرير الالكترون الأضعف ارتباطا من الفلز.</a:t>
            </a:r>
            <a:endParaRPr lang="ar-SA" dirty="0"/>
          </a:p>
        </p:txBody>
      </p:sp>
      <p:sp>
        <p:nvSpPr>
          <p:cNvPr id="5" name="شكل بيضاوي 4"/>
          <p:cNvSpPr/>
          <p:nvPr/>
        </p:nvSpPr>
        <p:spPr>
          <a:xfrm>
            <a:off x="1619672" y="3212976"/>
            <a:ext cx="5544616" cy="266429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4005064"/>
            <a:ext cx="2664296" cy="1012744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endParaRPr lang="ar-SA" dirty="0"/>
          </a:p>
          <a:p>
            <a:pPr>
              <a:buNone/>
            </a:pPr>
            <a:r>
              <a:rPr lang="ar-SA" dirty="0"/>
              <a:t> </a:t>
            </a:r>
            <a:r>
              <a:rPr lang="ar-SA" dirty="0" smtClean="0"/>
              <a:t>   </a:t>
            </a:r>
            <a:r>
              <a:rPr lang="ar-SA" sz="4400" b="1" dirty="0" smtClean="0">
                <a:solidFill>
                  <a:srgbClr val="FFFF00"/>
                </a:solidFill>
              </a:rPr>
              <a:t>الشمس </a:t>
            </a:r>
          </a:p>
          <a:p>
            <a:r>
              <a:rPr lang="ar-SA" sz="4400" b="1" dirty="0" smtClean="0">
                <a:solidFill>
                  <a:srgbClr val="FFFF00"/>
                </a:solidFill>
              </a:rPr>
              <a:t>المصباح الكهربائي المتوهج  </a:t>
            </a:r>
            <a:endParaRPr lang="ar-SA" sz="4400" b="1" dirty="0">
              <a:solidFill>
                <a:srgbClr val="FFFF0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619672" y="764704"/>
            <a:ext cx="61318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800" b="1" dirty="0" smtClean="0">
                <a:solidFill>
                  <a:srgbClr val="FF0000"/>
                </a:solidFill>
              </a:rPr>
              <a:t>الإشعاع من الأجسام المتوهجة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6156176" y="2204864"/>
            <a:ext cx="22220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b="1" dirty="0" smtClean="0"/>
              <a:t>من امثلتها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الإشعاع المنبعث منها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الأشعة تحت </a:t>
            </a:r>
            <a:r>
              <a:rPr lang="ar-SA" sz="3600" b="1" dirty="0" err="1" smtClean="0">
                <a:solidFill>
                  <a:srgbClr val="FF0000"/>
                </a:solidFill>
              </a:rPr>
              <a:t>الحمراء </a:t>
            </a:r>
            <a:r>
              <a:rPr lang="ar-SA" sz="3600" b="1" dirty="0" err="1" smtClean="0"/>
              <a:t>(</a:t>
            </a:r>
            <a:r>
              <a:rPr lang="ar-SA" sz="3600" b="1" dirty="0" smtClean="0"/>
              <a:t>( غير مرئي</a:t>
            </a:r>
            <a:r>
              <a:rPr lang="ar-SA" sz="3600" b="1" dirty="0" err="1" smtClean="0"/>
              <a:t>))</a:t>
            </a:r>
            <a:endParaRPr lang="ar-SA" sz="3600" b="1" dirty="0" smtClean="0"/>
          </a:p>
          <a:p>
            <a:endParaRPr lang="ar-SA" sz="3600" b="1" dirty="0"/>
          </a:p>
          <a:p>
            <a:r>
              <a:rPr lang="ar-SA" sz="3600" b="1" dirty="0" smtClean="0">
                <a:solidFill>
                  <a:srgbClr val="7030A0"/>
                </a:solidFill>
              </a:rPr>
              <a:t>الأشعة فوق </a:t>
            </a:r>
            <a:r>
              <a:rPr lang="ar-SA" sz="3600" b="1" dirty="0" err="1" smtClean="0">
                <a:solidFill>
                  <a:srgbClr val="7030A0"/>
                </a:solidFill>
              </a:rPr>
              <a:t>البنفسجية </a:t>
            </a:r>
            <a:r>
              <a:rPr lang="ar-SA" sz="3600" b="1" dirty="0" err="1" smtClean="0"/>
              <a:t>(</a:t>
            </a:r>
            <a:r>
              <a:rPr lang="ar-SA" sz="3600" b="1" dirty="0" smtClean="0"/>
              <a:t>( غير </a:t>
            </a:r>
            <a:r>
              <a:rPr lang="ar-SA" sz="3600" b="1" dirty="0" err="1" smtClean="0"/>
              <a:t>مرئي ))</a:t>
            </a:r>
            <a:endParaRPr lang="ar-SA" sz="3600" b="1" dirty="0" smtClean="0"/>
          </a:p>
          <a:p>
            <a:pPr>
              <a:buNone/>
            </a:pPr>
            <a:endParaRPr lang="ar-SA" sz="3600" b="1" dirty="0" smtClean="0"/>
          </a:p>
          <a:p>
            <a:r>
              <a:rPr lang="ar-SA" sz="3600" b="1" dirty="0" smtClean="0">
                <a:solidFill>
                  <a:srgbClr val="00B0F0"/>
                </a:solidFill>
              </a:rPr>
              <a:t>الضوء المرئي </a:t>
            </a:r>
            <a:endParaRPr lang="ar-SA" sz="36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1674</Words>
  <Application>Microsoft Office PowerPoint</Application>
  <PresentationFormat>عرض على الشاشة (3:4)‏</PresentationFormat>
  <Paragraphs>300</Paragraphs>
  <Slides>70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70</vt:i4>
      </vt:variant>
    </vt:vector>
  </HeadingPairs>
  <TitlesOfParts>
    <vt:vector size="71" baseType="lpstr">
      <vt:lpstr>سمة Office</vt:lpstr>
      <vt:lpstr>الشريحة 1</vt:lpstr>
      <vt:lpstr>بسم الله الرحمن الرحيم </vt:lpstr>
      <vt:lpstr>8-1</vt:lpstr>
      <vt:lpstr>الشريحة 4</vt:lpstr>
      <vt:lpstr>الشريحة 5</vt:lpstr>
      <vt:lpstr>من هذه المشكلات  </vt:lpstr>
      <vt:lpstr>الشريحة 7</vt:lpstr>
      <vt:lpstr>الشريحة 8</vt:lpstr>
      <vt:lpstr>الإشعاع المنبعث منها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تعليل</vt:lpstr>
      <vt:lpstr>أثر زيادة الجهد المطبق على المصباح المتوهج</vt:lpstr>
      <vt:lpstr>تعليل</vt:lpstr>
      <vt:lpstr>فائدة </vt:lpstr>
      <vt:lpstr>الشريحة 21</vt:lpstr>
      <vt:lpstr>ماهو محزوز الحيود؟</vt:lpstr>
      <vt:lpstr>طيف الانبعاث</vt:lpstr>
      <vt:lpstr>الشكل 8-1  ص  38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عللي</vt:lpstr>
      <vt:lpstr>الشريحة 33</vt:lpstr>
      <vt:lpstr>الشريحة 34</vt:lpstr>
      <vt:lpstr>الشريحة 35</vt:lpstr>
      <vt:lpstr>الشريحة 36</vt:lpstr>
      <vt:lpstr>تعليل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حسب نظرية آينشتاين الكهروضوئية </vt:lpstr>
      <vt:lpstr>الشريحة 54</vt:lpstr>
      <vt:lpstr>الشريحة 55</vt:lpstr>
      <vt:lpstr>الشريحة 56</vt:lpstr>
      <vt:lpstr>الشريحة 57</vt:lpstr>
      <vt:lpstr>كيف يمكن اختبار نظرية آينشتاين </vt:lpstr>
      <vt:lpstr>الشريحة 59</vt:lpstr>
      <vt:lpstr>الشريحة 60</vt:lpstr>
      <vt:lpstr>في حالة عكس  فرق الجهد  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ميل الخط  يمثل ثابت بلانك h</vt:lpstr>
      <vt:lpstr>اقتران الشغل لفلز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 </dc:title>
  <dc:creator>حلم المحي</dc:creator>
  <cp:lastModifiedBy>حلم المحي</cp:lastModifiedBy>
  <cp:revision>63</cp:revision>
  <dcterms:created xsi:type="dcterms:W3CDTF">2013-02-13T09:32:08Z</dcterms:created>
  <dcterms:modified xsi:type="dcterms:W3CDTF">2013-02-14T13:53:26Z</dcterms:modified>
</cp:coreProperties>
</file>