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9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91"/>
  </p:notesMasterIdLst>
  <p:sldIdLst>
    <p:sldId id="339" r:id="rId2"/>
    <p:sldId id="256" r:id="rId3"/>
    <p:sldId id="340" r:id="rId4"/>
    <p:sldId id="259" r:id="rId5"/>
    <p:sldId id="260" r:id="rId6"/>
    <p:sldId id="341" r:id="rId7"/>
    <p:sldId id="342" r:id="rId8"/>
    <p:sldId id="257" r:id="rId9"/>
    <p:sldId id="343" r:id="rId10"/>
    <p:sldId id="261" r:id="rId11"/>
    <p:sldId id="312" r:id="rId12"/>
    <p:sldId id="263" r:id="rId13"/>
    <p:sldId id="262" r:id="rId14"/>
    <p:sldId id="313" r:id="rId15"/>
    <p:sldId id="314" r:id="rId16"/>
    <p:sldId id="258" r:id="rId17"/>
    <p:sldId id="316" r:id="rId18"/>
    <p:sldId id="265" r:id="rId19"/>
    <p:sldId id="266" r:id="rId20"/>
    <p:sldId id="344" r:id="rId21"/>
    <p:sldId id="324" r:id="rId22"/>
    <p:sldId id="345" r:id="rId23"/>
    <p:sldId id="267" r:id="rId24"/>
    <p:sldId id="268" r:id="rId25"/>
    <p:sldId id="269" r:id="rId26"/>
    <p:sldId id="270" r:id="rId27"/>
    <p:sldId id="318" r:id="rId28"/>
    <p:sldId id="317" r:id="rId29"/>
    <p:sldId id="271" r:id="rId30"/>
    <p:sldId id="272" r:id="rId31"/>
    <p:sldId id="273" r:id="rId32"/>
    <p:sldId id="347" r:id="rId33"/>
    <p:sldId id="348" r:id="rId34"/>
    <p:sldId id="274" r:id="rId35"/>
    <p:sldId id="275" r:id="rId36"/>
    <p:sldId id="281" r:id="rId37"/>
    <p:sldId id="282" r:id="rId38"/>
    <p:sldId id="321" r:id="rId39"/>
    <p:sldId id="283" r:id="rId40"/>
    <p:sldId id="284" r:id="rId41"/>
    <p:sldId id="322" r:id="rId42"/>
    <p:sldId id="286" r:id="rId43"/>
    <p:sldId id="323" r:id="rId44"/>
    <p:sldId id="287" r:id="rId45"/>
    <p:sldId id="288" r:id="rId46"/>
    <p:sldId id="289" r:id="rId47"/>
    <p:sldId id="294" r:id="rId48"/>
    <p:sldId id="292" r:id="rId49"/>
    <p:sldId id="293" r:id="rId50"/>
    <p:sldId id="325" r:id="rId51"/>
    <p:sldId id="296" r:id="rId52"/>
    <p:sldId id="297" r:id="rId53"/>
    <p:sldId id="298" r:id="rId54"/>
    <p:sldId id="300" r:id="rId55"/>
    <p:sldId id="302" r:id="rId56"/>
    <p:sldId id="337" r:id="rId57"/>
    <p:sldId id="303" r:id="rId58"/>
    <p:sldId id="326" r:id="rId59"/>
    <p:sldId id="304" r:id="rId60"/>
    <p:sldId id="305" r:id="rId61"/>
    <p:sldId id="306" r:id="rId62"/>
    <p:sldId id="329" r:id="rId63"/>
    <p:sldId id="350" r:id="rId64"/>
    <p:sldId id="354" r:id="rId65"/>
    <p:sldId id="352" r:id="rId66"/>
    <p:sldId id="351" r:id="rId67"/>
    <p:sldId id="330" r:id="rId68"/>
    <p:sldId id="355" r:id="rId69"/>
    <p:sldId id="309" r:id="rId70"/>
    <p:sldId id="356" r:id="rId71"/>
    <p:sldId id="331" r:id="rId72"/>
    <p:sldId id="332" r:id="rId73"/>
    <p:sldId id="336" r:id="rId74"/>
    <p:sldId id="360" r:id="rId75"/>
    <p:sldId id="359" r:id="rId76"/>
    <p:sldId id="363" r:id="rId77"/>
    <p:sldId id="364" r:id="rId78"/>
    <p:sldId id="365" r:id="rId79"/>
    <p:sldId id="368" r:id="rId80"/>
    <p:sldId id="367" r:id="rId81"/>
    <p:sldId id="371" r:id="rId82"/>
    <p:sldId id="372" r:id="rId83"/>
    <p:sldId id="369" r:id="rId84"/>
    <p:sldId id="370" r:id="rId85"/>
    <p:sldId id="366" r:id="rId86"/>
    <p:sldId id="335" r:id="rId87"/>
    <p:sldId id="375" r:id="rId88"/>
    <p:sldId id="373" r:id="rId89"/>
    <p:sldId id="374" r:id="rId9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CA8D2E0-FC5F-4356-9B51-9CF4603A5EE1}" type="datetimeFigureOut">
              <a:rPr lang="ar-SA" smtClean="0"/>
              <a:pPr/>
              <a:t>02/04/34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F0C0134-307B-4B93-AC56-481698957E8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0134-307B-4B93-AC56-481698957E85}" type="slidenum">
              <a:rPr lang="ar-SA" smtClean="0"/>
              <a:pPr/>
              <a:t>37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0134-307B-4B93-AC56-481698957E85}" type="slidenum">
              <a:rPr lang="ar-SA" smtClean="0"/>
              <a:pPr/>
              <a:t>45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0134-307B-4B93-AC56-481698957E85}" type="slidenum">
              <a:rPr lang="ar-SA" smtClean="0"/>
              <a:pPr/>
              <a:t>51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0134-307B-4B93-AC56-481698957E85}" type="slidenum">
              <a:rPr lang="ar-SA" smtClean="0"/>
              <a:pPr/>
              <a:t>52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0134-307B-4B93-AC56-481698957E85}" type="slidenum">
              <a:rPr lang="ar-SA" smtClean="0"/>
              <a:pPr/>
              <a:t>58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0134-307B-4B93-AC56-481698957E85}" type="slidenum">
              <a:rPr lang="ar-SA" smtClean="0"/>
              <a:pPr/>
              <a:t>64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0134-307B-4B93-AC56-481698957E85}" type="slidenum">
              <a:rPr lang="ar-SA" smtClean="0"/>
              <a:pPr/>
              <a:t>76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CEAC-8992-4DC3-A918-933A3273A1AB}" type="datetimeFigureOut">
              <a:rPr lang="ar-SA" smtClean="0"/>
              <a:pPr/>
              <a:t>02/04/34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43B3-B92C-4095-9403-1269B92744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CEAC-8992-4DC3-A918-933A3273A1AB}" type="datetimeFigureOut">
              <a:rPr lang="ar-SA" smtClean="0"/>
              <a:pPr/>
              <a:t>02/04/34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43B3-B92C-4095-9403-1269B92744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CEAC-8992-4DC3-A918-933A3273A1AB}" type="datetimeFigureOut">
              <a:rPr lang="ar-SA" smtClean="0"/>
              <a:pPr/>
              <a:t>02/04/34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43B3-B92C-4095-9403-1269B92744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CEAC-8992-4DC3-A918-933A3273A1AB}" type="datetimeFigureOut">
              <a:rPr lang="ar-SA" smtClean="0"/>
              <a:pPr/>
              <a:t>02/04/34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43B3-B92C-4095-9403-1269B92744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CEAC-8992-4DC3-A918-933A3273A1AB}" type="datetimeFigureOut">
              <a:rPr lang="ar-SA" smtClean="0"/>
              <a:pPr/>
              <a:t>02/04/34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43B3-B92C-4095-9403-1269B92744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CEAC-8992-4DC3-A918-933A3273A1AB}" type="datetimeFigureOut">
              <a:rPr lang="ar-SA" smtClean="0"/>
              <a:pPr/>
              <a:t>02/04/34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43B3-B92C-4095-9403-1269B92744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CEAC-8992-4DC3-A918-933A3273A1AB}" type="datetimeFigureOut">
              <a:rPr lang="ar-SA" smtClean="0"/>
              <a:pPr/>
              <a:t>02/04/34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43B3-B92C-4095-9403-1269B92744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CEAC-8992-4DC3-A918-933A3273A1AB}" type="datetimeFigureOut">
              <a:rPr lang="ar-SA" smtClean="0"/>
              <a:pPr/>
              <a:t>02/04/34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43B3-B92C-4095-9403-1269B92744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CEAC-8992-4DC3-A918-933A3273A1AB}" type="datetimeFigureOut">
              <a:rPr lang="ar-SA" smtClean="0"/>
              <a:pPr/>
              <a:t>02/04/34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43B3-B92C-4095-9403-1269B92744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CEAC-8992-4DC3-A918-933A3273A1AB}" type="datetimeFigureOut">
              <a:rPr lang="ar-SA" smtClean="0"/>
              <a:pPr/>
              <a:t>02/04/34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43B3-B92C-4095-9403-1269B92744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CEAC-8992-4DC3-A918-933A3273A1AB}" type="datetimeFigureOut">
              <a:rPr lang="ar-SA" smtClean="0"/>
              <a:pPr/>
              <a:t>02/04/34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43B3-B92C-4095-9403-1269B92744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9CEAC-8992-4DC3-A918-933A3273A1AB}" type="datetimeFigureOut">
              <a:rPr lang="ar-SA" smtClean="0"/>
              <a:pPr/>
              <a:t>02/04/34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143B3-B92C-4095-9403-1269B927442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.sa/url?sa=i&amp;source=images&amp;cd=&amp;cad=rja&amp;docid=s6jmjv8me0_QTM&amp;tbnid=RdKHKsVN-3P9xM:&amp;ved=0CAgQjRwwAA&amp;url=http://www.waraqat.net/12494/&amp;ei=BVIVUbm9EcKWtQa4uIDIDA&amp;psig=AFQjCNFHJKsR2n5gJLB9r1SrBsoOAJMRqw&amp;ust=1360438149330280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%D8%B1%D8%A7%D8%AF%D9%8A%D9%88&amp;source=images&amp;cd=&amp;cad=rja&amp;docid=xFJO4_-yWxUvFM&amp;tbnid=mw5hKWrjFbaEcM:&amp;ved=0CAUQjRw&amp;url=http://images.aarabladies.com/picture/13299.html&amp;ei=wTgVUfHBMovktQaOsoC4BA&amp;psig=AFQjCNEt4acg3hLX29keR-4R3_Bq7-_k0g&amp;ust=1360431632359269" TargetMode="External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www.google.com.sa/url?sa=i&amp;rct=j&amp;q=%D8%A3%D8%AC%D9%87%D8%B2%D8%A9%20%D8%A7%D9%84%D8%AA%D8%AD%D9%83%D9%85%20%D8%B9%D9%86%20%D8%A8%D9%8F%D8%B9%D8%AF&amp;source=images&amp;cd=&amp;cad=rja&amp;docid=yLH4aB5SJO8LZM&amp;tbnid=GcTFuYgR_TyoUM:&amp;ved=0CAUQjRw&amp;url=http://www.an3m1.com/category-NEWS/entry-%D8%AA%D9%88%D9%81%D9%8A--%D9%85%D8%AE%D8%AA%D8%B1%D8%B9-%D8%AC%D9%87%D8%A7%D8%B2-%D8%A7%D9%84%D8%AA%D8%AD%D9%83%D9%85-%D8%B9%D9%86-%D8%A8%D8%B9%D8%AF-%D8%B1%D9%8A%D9%85%D9%88%D8%AA-%D9%83%D9%86%D8%AA%D8%B1%D9%88%D9%84.html&amp;ei=FjkVUZ7MJ4PuswbI0IEY&amp;psig=AFQjCNHLggGvxvF6HYQit2QKZY-9lKxnrg&amp;ust=1360431734412926" TargetMode="Externa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hyperlink" Target="http://www.google.com.sa/url?sa=i&amp;source=images&amp;cd=&amp;cad=rja&amp;docid=XpGBRVwsjnUMjM&amp;tbnid=G6m3d7HfWnJGcM:&amp;ved=0CAgQjRwwADiTAQ&amp;url=http://www.ronitbaras.com/emotional-intelligence/personal-development-c/self-esteem-mini-course-part-17/&amp;ei=9bgSUf3dBsTJtAbnyIGQBQ&amp;psig=AFQjCNFU6UBudEqczEkWePivTSPEMJ60EA&amp;ust=1360267893146444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com.sa/url?sa=i&amp;rct=j&amp;q=%D8%A7%D9%84%D8%A7%D8%B4%D8%B9%D8%A7%D8%B9%20%D8%A7%D9%84%D9%83%D9%87%D8%B1%D9%88%D9%85%D8%BA%D9%86%D8%A7%D8%B7%D9%8A%D8%B3%D9%8A&amp;source=images&amp;cd=&amp;docid=pcnZa8_oCQu7QM&amp;tbnid=Xi3WbjdnhJA6tM:&amp;ved=0CAUQjRw&amp;url=http://www.joheart.com/%D8%A7%D9%84%D9%84%D9%8A%D8%B2%D8%B1%D8%AF-%D8%B1%D8%B4%D8%A7-%D8%B1%D8%B4%D9%8A%D8%AF-%D8%A3%D8%AE%D8%B5%D8%A7%D8%A6%D9%8A%D8%A9-%D8%A7%D9%84%D8%A3%D9%85%D8%B1%D8%A7%D8%B6-%D8%A7%D9%84%D8%AC%D9%84%D8%AF%D9%8A%D8%A9--_ad-id!245.ks&amp;ei=MDIEUd25AYbTtAbL5oGIAw&amp;psig=AFQjCNHF_2BicoQ44t5ryY9HfY-jJjE4ew&amp;ust=1359315888466618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google.com.sa/url?sa=i&amp;source=images&amp;cd=&amp;cad=rja&amp;docid=aBOkGEsYx0lBWM&amp;tbnid=6y2w0_cxuPAVPM:&amp;ved=0CAgQjRwwAA&amp;url=http://alharah2.net/alharah/t37565.html&amp;ei=e00TUYHkMMrIsgaJv4HIDQ&amp;psig=AFQjCNFW3rKtEgf7LZZNLZmMYJOtF8XOmg&amp;ust=1360305915829155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com.sa/url?sa=i&amp;rct=j&amp;q=%D8%AE%D8%B7%D8%A3&amp;source=images&amp;cd=&amp;cad=rja&amp;docid=MXEX8TU9L3w9wM&amp;tbnid=C89RdfUtsGEe9M:&amp;ved=0CAUQjRw&amp;url=http%3A%2F%2Fwww.gosi.gov.sa%2Fportal%2Fweb%2Fguest%2Fgosi-online-registration%3Fp_p_id%3Dregistration_WAR_gosionlineplugins5231_INSTANCE_3CnG%26p_p_lifecycle%3D1%26p_p_state%3Dnormal%26p_p_mode%3Dview%26p_p_col_id%3Dcolumn-2%26p_p_col_pos%3D1%26p_p_col_count%3D2%26_registration_WAR_gosionlineplugins5231_INSTANCE_3CnG__spage%3D%25252Fplugin%25252Fstruts%25252Fregistration%25252Femployer%25252Fsave&amp;ei=JY8aUafXHsTLsgbupoGYAg&amp;psig=AFQjCNH8meieKVAVKH3Am3A5B2ayRTHyhA&amp;ust=1360781183005130" TargetMode="Externa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//upload.wikimedia.org/wikipedia/commons/8/89/Undeveloped_film.png" TargetMode="Externa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3" descr="1114765-1366x768-Run_to_the_hills_Wallpaper_1024x768_wallpaperhe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23528" y="4653136"/>
            <a:ext cx="8820472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800" b="1" dirty="0" smtClean="0">
                <a:solidFill>
                  <a:srgbClr val="FFFF00"/>
                </a:solidFill>
              </a:rPr>
              <a:t>بسم الله الرحمن الرحيم</a:t>
            </a:r>
            <a:endParaRPr lang="ar-SA" sz="8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79512" y="1628800"/>
            <a:ext cx="8711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6000" b="1" dirty="0" smtClean="0">
                <a:solidFill>
                  <a:schemeClr val="accent3">
                    <a:lumMod val="50000"/>
                  </a:schemeClr>
                </a:solidFill>
              </a:rPr>
              <a:t>اذن المجالات الكهربائية  </a:t>
            </a:r>
            <a:r>
              <a:rPr lang="ar-SA" sz="6000" b="1" dirty="0" err="1" smtClean="0">
                <a:solidFill>
                  <a:schemeClr val="accent3">
                    <a:lumMod val="50000"/>
                  </a:schemeClr>
                </a:solidFill>
              </a:rPr>
              <a:t>الحثية</a:t>
            </a:r>
            <a:r>
              <a:rPr lang="ar-SA" sz="6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endParaRPr lang="ar-SA" sz="6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ar-SA" sz="6000" b="1" dirty="0" smtClean="0">
                <a:solidFill>
                  <a:schemeClr val="accent3">
                    <a:lumMod val="50000"/>
                  </a:schemeClr>
                </a:solidFill>
              </a:rPr>
              <a:t>تتولد حتى لو لم يكن هناك أسلاك </a:t>
            </a:r>
          </a:p>
          <a:p>
            <a:endParaRPr lang="ar-SA" sz="60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5217443"/>
          </a:xfrm>
        </p:spPr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وينتج عن ذلك مجال كهربائي متغير  في الفضاء </a:t>
            </a:r>
          </a:p>
          <a:p>
            <a:endParaRPr lang="ar-SA" sz="3600" b="1" dirty="0" smtClean="0"/>
          </a:p>
          <a:p>
            <a:r>
              <a:rPr lang="ar-SA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يولد مجالا مغناطيسيا متغيرا عموديا علية </a:t>
            </a:r>
          </a:p>
          <a:p>
            <a:endParaRPr lang="ar-SA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صورة 3" descr="elec_mag_field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59632" y="2708920"/>
            <a:ext cx="7077025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4941168"/>
            <a:ext cx="8712968" cy="1645643"/>
          </a:xfrm>
        </p:spPr>
        <p:txBody>
          <a:bodyPr>
            <a:normAutofit/>
          </a:bodyPr>
          <a:lstStyle/>
          <a:p>
            <a:pPr lvl="0"/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ar-SA" b="1" dirty="0" smtClean="0"/>
              <a:t>المجال المغناطيسي المتغير يولد مجالاً كهربائياً متغيراً مماثلاً</a:t>
            </a:r>
          </a:p>
          <a:p>
            <a:pPr lvl="0"/>
            <a:endParaRPr lang="ar-SA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ar-SA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1895" t="29156" r="5644" b="16289"/>
          <a:stretch>
            <a:fillRect/>
          </a:stretch>
        </p:blipFill>
        <p:spPr bwMode="auto">
          <a:xfrm>
            <a:off x="0" y="0"/>
            <a:ext cx="9144000" cy="4063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359024" y="332656"/>
            <a:ext cx="8784976" cy="5616624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/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يسمى المجالان المغناطيسي والكهربائي المنتشران معاً في الفضاء </a:t>
            </a:r>
          </a:p>
          <a:p>
            <a:pPr lvl="0"/>
            <a:r>
              <a:rPr lang="ar-SA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الموجات الكهرومغناطيسية </a:t>
            </a:r>
          </a:p>
          <a:p>
            <a:endParaRPr lang="ar-SA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 txBox="1">
            <a:spLocks noGrp="1"/>
          </p:cNvSpPr>
          <p:nvPr>
            <p:ph idx="1"/>
          </p:nvPr>
        </p:nvSpPr>
        <p:spPr>
          <a:xfrm>
            <a:off x="457200" y="404664"/>
            <a:ext cx="8229600" cy="27022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b="1" dirty="0" smtClean="0">
                <a:solidFill>
                  <a:srgbClr val="FF0000"/>
                </a:solidFill>
              </a:rPr>
              <a:t>عللي </a:t>
            </a:r>
          </a:p>
          <a:p>
            <a:r>
              <a:rPr lang="ar-SA" sz="2800" b="1" dirty="0"/>
              <a:t> </a:t>
            </a:r>
            <a:r>
              <a:rPr lang="ar-SA" sz="4000" b="1" dirty="0" smtClean="0"/>
              <a:t>خطوط المجال الكهربائي  الحثي تشكل حلقات مغلقة خلافا للمجال  </a:t>
            </a:r>
            <a:r>
              <a:rPr lang="ar-SA" sz="4000" b="1" dirty="0" err="1" smtClean="0"/>
              <a:t>الكهروسكوني.</a:t>
            </a:r>
            <a:endParaRPr lang="ar-SA" sz="4000" b="1" dirty="0" smtClean="0"/>
          </a:p>
          <a:p>
            <a:endParaRPr lang="ar-SA" sz="2800" b="1" dirty="0"/>
          </a:p>
        </p:txBody>
      </p:sp>
      <p:sp>
        <p:nvSpPr>
          <p:cNvPr id="3" name="مستطيل 2"/>
          <p:cNvSpPr/>
          <p:nvPr/>
        </p:nvSpPr>
        <p:spPr>
          <a:xfrm>
            <a:off x="1043608" y="4005064"/>
            <a:ext cx="74888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لأنه  </a:t>
            </a:r>
            <a:r>
              <a:rPr lang="ar-SA" sz="4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لاتوجد</a:t>
            </a:r>
            <a:r>
              <a:rPr lang="ar-SA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شحنات عند النقاط  التي تبدأ منها  أو تنتهي فيها خطوط </a:t>
            </a:r>
            <a:r>
              <a:rPr lang="ar-SA" sz="4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المجال .</a:t>
            </a:r>
            <a:endParaRPr lang="ar-SA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  <a:solidFill>
            <a:schemeClr val="tx2">
              <a:lumMod val="50000"/>
            </a:schemeClr>
          </a:solidFill>
        </p:spPr>
        <p:txBody>
          <a:bodyPr/>
          <a:lstStyle/>
          <a:p>
            <a:r>
              <a:rPr lang="ar-SA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ماذا يقصد </a:t>
            </a:r>
          </a:p>
          <a:p>
            <a:r>
              <a:rPr lang="ar-SA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بالموجات </a:t>
            </a:r>
            <a:r>
              <a:rPr lang="ar-SA" sz="7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الكهرومغناطيسية ؟</a:t>
            </a:r>
            <a:endParaRPr lang="ar-SA" sz="7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2825552"/>
            <a:ext cx="8229600" cy="4032448"/>
          </a:xfrm>
        </p:spPr>
        <p:txBody>
          <a:bodyPr>
            <a:normAutofit fontScale="70000" lnSpcReduction="20000"/>
          </a:bodyPr>
          <a:lstStyle/>
          <a:p>
            <a:r>
              <a:rPr lang="ar-SA" dirty="0"/>
              <a:t/>
            </a:r>
            <a:br>
              <a:rPr lang="ar-SA" dirty="0"/>
            </a:br>
            <a:endParaRPr lang="ar-SA" sz="3600" b="1" dirty="0" smtClean="0"/>
          </a:p>
          <a:p>
            <a:r>
              <a:rPr lang="ar-SA" sz="4400" b="1" dirty="0" smtClean="0">
                <a:solidFill>
                  <a:srgbClr val="C00000"/>
                </a:solidFill>
              </a:rPr>
              <a:t>ويتصفان </a:t>
            </a:r>
            <a:r>
              <a:rPr lang="ar-SA" sz="4400" b="1" dirty="0">
                <a:solidFill>
                  <a:srgbClr val="C00000"/>
                </a:solidFill>
              </a:rPr>
              <a:t>بأنهما </a:t>
            </a:r>
            <a:endParaRPr lang="ar-SA" sz="4400" b="1" dirty="0" smtClean="0">
              <a:solidFill>
                <a:srgbClr val="C00000"/>
              </a:solidFill>
            </a:endParaRPr>
          </a:p>
          <a:p>
            <a:r>
              <a:rPr lang="ar-SA" sz="4400" b="1" dirty="0">
                <a:solidFill>
                  <a:srgbClr val="C00000"/>
                </a:solidFill>
              </a:rPr>
              <a:t/>
            </a:r>
            <a:br>
              <a:rPr lang="ar-SA" sz="4400" b="1" dirty="0">
                <a:solidFill>
                  <a:srgbClr val="C00000"/>
                </a:solidFill>
              </a:rPr>
            </a:br>
            <a:r>
              <a:rPr lang="ar-SA" sz="4400" b="1" dirty="0" err="1">
                <a:solidFill>
                  <a:srgbClr val="C00000"/>
                </a:solidFill>
              </a:rPr>
              <a:t>*متعامدان.</a:t>
            </a:r>
            <a:r>
              <a:rPr lang="ar-SA" sz="4400" b="1" dirty="0">
                <a:solidFill>
                  <a:srgbClr val="C00000"/>
                </a:solidFill>
              </a:rPr>
              <a:t> </a:t>
            </a:r>
            <a:br>
              <a:rPr lang="ar-SA" sz="4400" b="1" dirty="0">
                <a:solidFill>
                  <a:srgbClr val="C00000"/>
                </a:solidFill>
              </a:rPr>
            </a:br>
            <a:r>
              <a:rPr lang="ar-SA" sz="4400" b="1" dirty="0" err="1">
                <a:solidFill>
                  <a:srgbClr val="C00000"/>
                </a:solidFill>
              </a:rPr>
              <a:t>*متغيران.</a:t>
            </a:r>
            <a:r>
              <a:rPr lang="ar-SA" sz="4400" b="1" dirty="0">
                <a:solidFill>
                  <a:srgbClr val="C00000"/>
                </a:solidFill>
              </a:rPr>
              <a:t> </a:t>
            </a:r>
            <a:br>
              <a:rPr lang="ar-SA" sz="4400" b="1" dirty="0">
                <a:solidFill>
                  <a:srgbClr val="C00000"/>
                </a:solidFill>
              </a:rPr>
            </a:br>
            <a:r>
              <a:rPr lang="ar-SA" sz="4400" b="1" dirty="0">
                <a:solidFill>
                  <a:srgbClr val="C00000"/>
                </a:solidFill>
              </a:rPr>
              <a:t>*ينتشران على محور متعامد على </a:t>
            </a:r>
            <a:r>
              <a:rPr lang="ar-SA" sz="4400" b="1" dirty="0" err="1">
                <a:solidFill>
                  <a:srgbClr val="C00000"/>
                </a:solidFill>
              </a:rPr>
              <a:t>محوريها.</a:t>
            </a:r>
            <a:r>
              <a:rPr lang="ar-SA" sz="4400" b="1" dirty="0">
                <a:solidFill>
                  <a:srgbClr val="C00000"/>
                </a:solidFill>
              </a:rPr>
              <a:t/>
            </a:r>
            <a:br>
              <a:rPr lang="ar-SA" sz="4400" b="1" dirty="0">
                <a:solidFill>
                  <a:srgbClr val="C00000"/>
                </a:solidFill>
              </a:rPr>
            </a:br>
            <a:r>
              <a:rPr lang="ar-SA" sz="4400" b="1" dirty="0">
                <a:solidFill>
                  <a:srgbClr val="C00000"/>
                </a:solidFill>
              </a:rPr>
              <a:t>*يمثلهما منحيان </a:t>
            </a:r>
            <a:r>
              <a:rPr lang="ar-SA" sz="4400" b="1" dirty="0" err="1">
                <a:solidFill>
                  <a:srgbClr val="C00000"/>
                </a:solidFill>
              </a:rPr>
              <a:t>جيبيان</a:t>
            </a:r>
            <a:endParaRPr lang="ar-SA" sz="4400" b="1" dirty="0">
              <a:solidFill>
                <a:srgbClr val="C00000"/>
              </a:solidFill>
            </a:endParaRPr>
          </a:p>
          <a:p>
            <a:r>
              <a:rPr lang="ar-SA" sz="3600" b="1" dirty="0"/>
              <a:t/>
            </a:r>
            <a:br>
              <a:rPr lang="ar-SA" sz="3600" b="1" dirty="0"/>
            </a:br>
            <a:endParaRPr lang="ar-SA" sz="3600" b="1" dirty="0"/>
          </a:p>
        </p:txBody>
      </p:sp>
      <p:sp>
        <p:nvSpPr>
          <p:cNvPr id="4" name="مستطيل 3"/>
          <p:cNvSpPr/>
          <p:nvPr/>
        </p:nvSpPr>
        <p:spPr>
          <a:xfrm>
            <a:off x="395536" y="404664"/>
            <a:ext cx="80283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b="1" dirty="0" smtClean="0"/>
              <a:t>تتألف الموجات الكهرومغناطيسية </a:t>
            </a:r>
          </a:p>
          <a:p>
            <a:endParaRPr lang="ar-SA" sz="3600" b="1" dirty="0" smtClean="0"/>
          </a:p>
          <a:p>
            <a:r>
              <a:rPr lang="ar-SA" sz="3600" b="1" dirty="0" smtClean="0"/>
              <a:t>من مجالين أحدهما كهربي والآخر مغناطيسي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شكل بيضاوي 3"/>
          <p:cNvSpPr/>
          <p:nvPr/>
        </p:nvSpPr>
        <p:spPr>
          <a:xfrm>
            <a:off x="0" y="260648"/>
            <a:ext cx="8892480" cy="626469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6600" b="1" dirty="0" err="1" smtClean="0">
                <a:solidFill>
                  <a:schemeClr val="tx1"/>
                </a:solidFill>
              </a:rPr>
              <a:t>افترضات</a:t>
            </a:r>
            <a:r>
              <a:rPr lang="ar-SA" sz="6600" b="1" dirty="0" smtClean="0">
                <a:solidFill>
                  <a:schemeClr val="tx1"/>
                </a:solidFill>
              </a:rPr>
              <a:t> الفيزيائي الاسكتلندي </a:t>
            </a:r>
          </a:p>
          <a:p>
            <a:endParaRPr lang="ar-SA" sz="6600" b="1" dirty="0" smtClean="0">
              <a:solidFill>
                <a:schemeClr val="tx1"/>
              </a:solidFill>
            </a:endParaRPr>
          </a:p>
          <a:p>
            <a:r>
              <a:rPr lang="ar-SA" sz="6600" b="1" dirty="0" smtClean="0">
                <a:solidFill>
                  <a:srgbClr val="FF0000"/>
                </a:solidFill>
              </a:rPr>
              <a:t>جيمس ماكسويل</a:t>
            </a:r>
            <a:endParaRPr lang="ar-SA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0" y="548680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3600" b="1" dirty="0" smtClean="0"/>
              <a:t>التغير في المجال الكهربائي يولد مجالاً مغناطيسيا متغيراً</a:t>
            </a:r>
            <a:endParaRPr lang="ar-SA" sz="36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323528" y="3717032"/>
            <a:ext cx="8352928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>
                <a:solidFill>
                  <a:srgbClr val="FF0000"/>
                </a:solidFill>
              </a:rPr>
              <a:t>الشحنات </a:t>
            </a:r>
            <a:r>
              <a:rPr lang="ar-SA" sz="4000" b="1" dirty="0" err="1" smtClean="0">
                <a:solidFill>
                  <a:srgbClr val="FF0000"/>
                </a:solidFill>
              </a:rPr>
              <a:t>المتسارعة</a:t>
            </a:r>
            <a:r>
              <a:rPr lang="ar-SA" sz="4000" b="1" dirty="0" smtClean="0">
                <a:solidFill>
                  <a:srgbClr val="FF0000"/>
                </a:solidFill>
              </a:rPr>
              <a:t> والمجالات المغناطيسية المتغيرة تولد مجالات كهربائية ومغناطيسية تتحرك معا في الفضاء 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23528" y="1772816"/>
            <a:ext cx="849694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rgbClr val="7030A0"/>
                </a:solidFill>
              </a:rPr>
              <a:t>ان الشحنات الكهربائية ليست ضرورية </a:t>
            </a:r>
          </a:p>
          <a:p>
            <a:r>
              <a:rPr lang="ar-SA" sz="3600" b="1" dirty="0" smtClean="0">
                <a:solidFill>
                  <a:srgbClr val="7030A0"/>
                </a:solidFill>
              </a:rPr>
              <a:t> فالمجال الكهربائي المتغير وحده  يولد مجالا مغناطيسيا </a:t>
            </a:r>
            <a:endParaRPr lang="ar-SA" sz="3600" b="1" dirty="0">
              <a:solidFill>
                <a:srgbClr val="7030A0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2051720" y="6021288"/>
            <a:ext cx="669674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dirty="0" smtClean="0"/>
              <a:t>اثبت الفيزيائي </a:t>
            </a:r>
            <a:r>
              <a:rPr lang="ar-SA" sz="2800" b="1" dirty="0" err="1" smtClean="0"/>
              <a:t>هيرتز</a:t>
            </a:r>
            <a:r>
              <a:rPr lang="ar-SA" sz="2800" b="1" dirty="0" smtClean="0"/>
              <a:t> عمليا صحة نظرية ماكسويل 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ان المجالين المغناطيسي والكهربائي  المتغيرين مع الزمن والمتلازمين  يمكن ان ينتشران في الفضاء معا </a:t>
            </a:r>
          </a:p>
          <a:p>
            <a:r>
              <a:rPr lang="ar-SA" b="1" dirty="0" smtClean="0"/>
              <a:t>بشكل موجة تسمى </a:t>
            </a:r>
          </a:p>
          <a:p>
            <a:endParaRPr lang="ar-SA" b="1" dirty="0" smtClean="0"/>
          </a:p>
          <a:p>
            <a:endParaRPr lang="ar-SA" b="1" dirty="0" smtClean="0"/>
          </a:p>
          <a:p>
            <a:endParaRPr lang="ar-SA" b="1" dirty="0" smtClean="0"/>
          </a:p>
          <a:p>
            <a:r>
              <a:rPr lang="ar-SA" sz="5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sz="5400" b="1" dirty="0" smtClean="0">
                <a:solidFill>
                  <a:srgbClr val="00B0F0"/>
                </a:solidFill>
              </a:rPr>
              <a:t>الموجات الكهرومغناطيسية</a:t>
            </a:r>
            <a:endParaRPr lang="ar-SA" sz="5400" b="1" dirty="0">
              <a:solidFill>
                <a:srgbClr val="00B0F0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951684" y="404664"/>
            <a:ext cx="30299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b="1" dirty="0" smtClean="0">
                <a:solidFill>
                  <a:srgbClr val="FF0000"/>
                </a:solidFill>
              </a:rPr>
              <a:t>استنتج ماكسويل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87624" y="1268760"/>
            <a:ext cx="7772400" cy="1470025"/>
          </a:xfrm>
        </p:spPr>
        <p:txBody>
          <a:bodyPr>
            <a:noAutofit/>
          </a:bodyPr>
          <a:lstStyle/>
          <a:p>
            <a:r>
              <a:rPr lang="ar-S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المجالات الكهربائية والمغناطيسية في الفضاء</a:t>
            </a:r>
            <a:endParaRPr lang="ar-SA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835696" y="0"/>
            <a:ext cx="4608512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8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7-2</a:t>
            </a:r>
            <a:endParaRPr lang="ar-SA" sz="8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4509" t="48844" r="22247" b="25563"/>
          <a:stretch>
            <a:fillRect/>
          </a:stretch>
        </p:blipFill>
        <p:spPr bwMode="auto">
          <a:xfrm>
            <a:off x="1763688" y="3284984"/>
            <a:ext cx="6192688" cy="325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9600" b="1" dirty="0" smtClean="0">
                <a:solidFill>
                  <a:srgbClr val="FF0000"/>
                </a:solidFill>
              </a:rPr>
              <a:t>معلومات سابقة</a:t>
            </a:r>
            <a:endParaRPr lang="ar-SA" sz="9600" dirty="0"/>
          </a:p>
        </p:txBody>
      </p:sp>
      <p:pic>
        <p:nvPicPr>
          <p:cNvPr id="104450" name="Picture 2" descr="http://www.waraqat.net/2010/03/Question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068960"/>
            <a:ext cx="3577580" cy="3315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5257800"/>
          </a:xfrm>
        </p:spPr>
        <p:txBody>
          <a:bodyPr/>
          <a:lstStyle/>
          <a:p>
            <a:pPr>
              <a:buNone/>
            </a:pPr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اضطراب يحمل الطاقة خلال المادة أو الفراغ</a:t>
            </a:r>
          </a:p>
          <a:p>
            <a:pPr>
              <a:buNone/>
            </a:pPr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 </a:t>
            </a:r>
            <a:r>
              <a:rPr lang="ar-SA" b="1" dirty="0" err="1" smtClean="0"/>
              <a:t>الموجة</a:t>
            </a:r>
            <a:r>
              <a:rPr lang="ar-SA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)</a:t>
            </a:r>
            <a:endParaRPr lang="ar-SA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ar-SA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ar-SA" b="1" dirty="0" smtClean="0"/>
              <a:t>هي الموجة التي تتذبذب عموديا على اتجاه انتشار الموجة</a:t>
            </a:r>
          </a:p>
          <a:p>
            <a:pPr>
              <a:buNone/>
            </a:pPr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الموجة المستعرضة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يطلق على أقصر مسافة  بين أي نقطتين 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بحيث يتكرر نمط الموجة نفسه </a:t>
            </a:r>
          </a:p>
          <a:p>
            <a:r>
              <a:rPr lang="ar-SA" b="1" dirty="0" smtClean="0">
                <a:solidFill>
                  <a:srgbClr val="002060"/>
                </a:solidFill>
              </a:rPr>
              <a:t>الطول الموجي</a:t>
            </a:r>
            <a:endParaRPr lang="ar-SA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/>
          <a:lstStyle/>
          <a:p>
            <a:pPr>
              <a:buNone/>
            </a:pPr>
            <a:r>
              <a:rPr lang="ar-SA" b="1" dirty="0" smtClean="0"/>
              <a:t>هو الزمن الذي يحتاج إليه الجسم المهتز حتى يكمل دورة كاملة</a:t>
            </a:r>
          </a:p>
          <a:p>
            <a:pPr>
              <a:buNone/>
            </a:pPr>
            <a:endParaRPr lang="ar-SA" b="1" dirty="0" smtClean="0"/>
          </a:p>
          <a:p>
            <a:pPr>
              <a:buNone/>
            </a:pPr>
            <a:endParaRPr lang="ar-SA" b="1" dirty="0" smtClean="0"/>
          </a:p>
          <a:p>
            <a:pPr>
              <a:buNone/>
            </a:pPr>
            <a:r>
              <a:rPr lang="ar-SA" b="1" dirty="0" smtClean="0"/>
              <a:t>يعني عدد الاهتزازات في </a:t>
            </a:r>
            <a:r>
              <a:rPr lang="ar-SA" b="1" dirty="0" err="1" smtClean="0"/>
              <a:t>الثانية .</a:t>
            </a:r>
            <a:endParaRPr lang="ar-SA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  <a:solidFill>
            <a:schemeClr val="tx1"/>
          </a:solidFill>
        </p:spPr>
        <p:txBody>
          <a:bodyPr/>
          <a:lstStyle/>
          <a:p>
            <a:r>
              <a:rPr lang="ar-SA" sz="72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خصائص </a:t>
            </a:r>
            <a:r>
              <a:rPr lang="ar-SA" sz="72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الموجات</a:t>
            </a:r>
          </a:p>
          <a:p>
            <a:endParaRPr lang="ar-SA" sz="7200" b="1" dirty="0" smtClean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ar-SA" sz="72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sz="72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الكهرومغناطيسية</a:t>
            </a:r>
            <a:endParaRPr lang="ar-SA" sz="7200" b="1" cap="none" spc="0" dirty="0" smtClean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2924944"/>
            <a:ext cx="8686800" cy="3201219"/>
          </a:xfrm>
        </p:spPr>
        <p:txBody>
          <a:bodyPr>
            <a:normAutofit/>
          </a:bodyPr>
          <a:lstStyle/>
          <a:p>
            <a:pPr lvl="0"/>
            <a:r>
              <a:rPr lang="ar-SA" sz="4400" b="1" dirty="0" err="1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3x10</a:t>
            </a:r>
            <a:r>
              <a:rPr lang="en-US" sz="4400" b="1" baseline="30000" dirty="0">
                <a:solidFill>
                  <a:schemeClr val="accent2">
                    <a:lumMod val="75000"/>
                  </a:schemeClr>
                </a:solidFill>
              </a:rPr>
              <a:t>8</a:t>
            </a: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 m/s</a:t>
            </a:r>
            <a:r>
              <a:rPr lang="ar-SA" sz="4400" b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</a:rPr>
              <a:t>ويرمز </a:t>
            </a:r>
            <a:r>
              <a:rPr lang="ar-SA" sz="3600" b="1" dirty="0">
                <a:solidFill>
                  <a:schemeClr val="accent2">
                    <a:lumMod val="75000"/>
                  </a:schemeClr>
                </a:solidFill>
              </a:rPr>
              <a:t>لها </a:t>
            </a:r>
            <a:r>
              <a:rPr lang="ar-SA" sz="3600" b="1" dirty="0" err="1">
                <a:solidFill>
                  <a:schemeClr val="accent2">
                    <a:lumMod val="75000"/>
                  </a:schemeClr>
                </a:solidFill>
              </a:rPr>
              <a:t>بالرمز (</a:t>
            </a: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</a:rPr>
              <a:t>C</a:t>
            </a:r>
            <a:r>
              <a:rPr lang="ar-SA" sz="3600" b="1" dirty="0">
                <a:solidFill>
                  <a:schemeClr val="accent2">
                    <a:lumMod val="75000"/>
                  </a:schemeClr>
                </a:solidFill>
              </a:rPr>
              <a:t>) وهي سرعة الضوء</a:t>
            </a:r>
          </a:p>
          <a:p>
            <a:pPr lvl="0"/>
            <a:endParaRPr lang="ar-SA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</a:rPr>
              <a:t>وعندما </a:t>
            </a:r>
            <a:r>
              <a:rPr lang="ar-SA" sz="3600" b="1" dirty="0">
                <a:solidFill>
                  <a:schemeClr val="accent2">
                    <a:lumMod val="75000"/>
                  </a:schemeClr>
                </a:solidFill>
              </a:rPr>
              <a:t>يزداد الطول الموجي يقل التردد</a:t>
            </a:r>
          </a:p>
          <a:p>
            <a:endParaRPr lang="ar-SA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83568" y="908720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b="1" dirty="0" smtClean="0">
                <a:solidFill>
                  <a:srgbClr val="00B0F0"/>
                </a:solidFill>
              </a:rPr>
              <a:t>جميع الموجات الكهرومغناطيسية تنتشر بسرعة واحدة في الفراغ هي  سرعة الضوء والتي مقدارها</a:t>
            </a:r>
            <a:endParaRPr lang="ar-SA" sz="4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endParaRPr lang="ar-SA" dirty="0"/>
          </a:p>
          <a:p>
            <a:endParaRPr lang="ar-SA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060848"/>
            <a:ext cx="2085975" cy="2028825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486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475656" y="4437112"/>
            <a:ext cx="691276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الطول الموجي للموجة يساوي مقدار سرعتها مقسوما على ترددها</a:t>
            </a:r>
            <a:endParaRPr lang="ar-SA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tx1"/>
          </a:solidFill>
        </p:spPr>
        <p:txBody>
          <a:bodyPr/>
          <a:lstStyle/>
          <a:p>
            <a:pPr>
              <a:buNone/>
            </a:pPr>
            <a:endParaRPr lang="ar-SA" sz="8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r>
              <a:rPr lang="ar-SA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انتشار </a:t>
            </a:r>
            <a:r>
              <a:rPr lang="ar-SA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الموجات الكهرومغناطيسية خلال المادة</a:t>
            </a:r>
            <a:endParaRPr lang="ar-SA" sz="8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tx1"/>
          </a:solidFill>
        </p:spPr>
        <p:txBody>
          <a:bodyPr/>
          <a:lstStyle/>
          <a:p>
            <a:pPr>
              <a:buNone/>
            </a:pPr>
            <a:endParaRPr lang="ar-SA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ar-SA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ar-SA" sz="4800" b="1" dirty="0" smtClean="0">
                <a:solidFill>
                  <a:srgbClr val="FFC000"/>
                </a:solidFill>
              </a:rPr>
              <a:t>متى تكون سرعة الموجة الكهرومغناطيسية  أقل </a:t>
            </a:r>
          </a:p>
          <a:p>
            <a:pPr>
              <a:buNone/>
            </a:pPr>
            <a:r>
              <a:rPr lang="ar-SA" sz="4800" b="1" dirty="0" smtClean="0">
                <a:solidFill>
                  <a:srgbClr val="FFC000"/>
                </a:solidFill>
              </a:rPr>
              <a:t>خلال العازل ام  في </a:t>
            </a:r>
            <a:r>
              <a:rPr lang="ar-SA" sz="4800" b="1" dirty="0" err="1" smtClean="0">
                <a:solidFill>
                  <a:srgbClr val="FFC000"/>
                </a:solidFill>
              </a:rPr>
              <a:t>الفراغ ؟؟؟</a:t>
            </a:r>
            <a:endParaRPr lang="ar-SA" sz="4800" b="1" dirty="0" smtClean="0">
              <a:solidFill>
                <a:srgbClr val="FFC000"/>
              </a:solidFill>
            </a:endParaRPr>
          </a:p>
          <a:p>
            <a:endParaRPr lang="ar-SA" dirty="0"/>
          </a:p>
        </p:txBody>
      </p:sp>
      <p:pic>
        <p:nvPicPr>
          <p:cNvPr id="4" name="صورة 3" descr="canstock19856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14192"/>
            <a:ext cx="2843808" cy="2843808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4283968" y="4509120"/>
            <a:ext cx="4176464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6000" b="1" dirty="0" smtClean="0">
                <a:solidFill>
                  <a:srgbClr val="92D050"/>
                </a:solidFill>
              </a:rPr>
              <a:t>خلال العازل </a:t>
            </a:r>
            <a:endParaRPr lang="ar-SA" sz="60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  <a:solidFill>
            <a:schemeClr val="tx1"/>
          </a:solidFill>
        </p:spPr>
        <p:txBody>
          <a:bodyPr/>
          <a:lstStyle/>
          <a:p>
            <a:endParaRPr lang="ar-SA" sz="5400" b="1" dirty="0" smtClean="0">
              <a:solidFill>
                <a:srgbClr val="FF0000"/>
              </a:solidFill>
            </a:endParaRPr>
          </a:p>
          <a:p>
            <a:r>
              <a:rPr lang="ar-SA" sz="5400" b="1" dirty="0" smtClean="0">
                <a:solidFill>
                  <a:schemeClr val="bg1"/>
                </a:solidFill>
              </a:rPr>
              <a:t>مثال</a:t>
            </a:r>
          </a:p>
          <a:p>
            <a:endParaRPr lang="ar-SA" sz="5400" b="1" dirty="0" smtClean="0">
              <a:solidFill>
                <a:srgbClr val="FF0000"/>
              </a:solidFill>
            </a:endParaRPr>
          </a:p>
          <a:p>
            <a:r>
              <a:rPr lang="ar-SA" sz="5400" b="1" dirty="0" smtClean="0">
                <a:solidFill>
                  <a:srgbClr val="FF0000"/>
                </a:solidFill>
              </a:rPr>
              <a:t>خلال ثلاث مواد مختلفة</a:t>
            </a:r>
            <a:endParaRPr lang="ar-SA" sz="5400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971600" y="476672"/>
            <a:ext cx="781015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800" b="1" dirty="0"/>
              <a:t>سقوط أشعة الشمس على كأس </a:t>
            </a:r>
            <a:r>
              <a:rPr lang="ar-SA" sz="4800" b="1" dirty="0" smtClean="0"/>
              <a:t>زجاجي</a:t>
            </a:r>
          </a:p>
          <a:p>
            <a:r>
              <a:rPr lang="ar-SA" sz="4800" b="1" dirty="0" smtClean="0"/>
              <a:t> </a:t>
            </a:r>
            <a:r>
              <a:rPr lang="ar-SA" sz="4800" b="1" dirty="0" err="1"/>
              <a:t>به</a:t>
            </a:r>
            <a:r>
              <a:rPr lang="ar-SA" sz="4800" b="1" dirty="0"/>
              <a:t> ماء</a:t>
            </a:r>
            <a:endParaRPr lang="ar-SA" sz="4800" dirty="0"/>
          </a:p>
        </p:txBody>
      </p:sp>
      <p:sp>
        <p:nvSpPr>
          <p:cNvPr id="5" name="مستطيل 4"/>
          <p:cNvSpPr/>
          <p:nvPr/>
        </p:nvSpPr>
        <p:spPr>
          <a:xfrm>
            <a:off x="1331640" y="2780928"/>
            <a:ext cx="715452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ar-SA" sz="6000" b="1" dirty="0">
                <a:solidFill>
                  <a:srgbClr val="002060"/>
                </a:solidFill>
              </a:rPr>
              <a:t>( </a:t>
            </a:r>
            <a:r>
              <a:rPr lang="ar-SA" sz="6000" b="1" dirty="0" err="1">
                <a:solidFill>
                  <a:srgbClr val="002060"/>
                </a:solidFill>
              </a:rPr>
              <a:t>الهواء </a:t>
            </a:r>
            <a:r>
              <a:rPr lang="ar-SA" sz="6000" b="1" dirty="0">
                <a:solidFill>
                  <a:srgbClr val="002060"/>
                </a:solidFill>
              </a:rPr>
              <a:t>– </a:t>
            </a:r>
            <a:r>
              <a:rPr lang="ar-SA" sz="6000" b="1" dirty="0" err="1">
                <a:solidFill>
                  <a:srgbClr val="002060"/>
                </a:solidFill>
              </a:rPr>
              <a:t>الزجاج </a:t>
            </a:r>
            <a:r>
              <a:rPr lang="ar-SA" sz="6000" b="1" dirty="0">
                <a:solidFill>
                  <a:srgbClr val="002060"/>
                </a:solidFill>
              </a:rPr>
              <a:t>– </a:t>
            </a:r>
            <a:r>
              <a:rPr lang="ar-SA" sz="6000" b="1" dirty="0" err="1">
                <a:solidFill>
                  <a:srgbClr val="002060"/>
                </a:solidFill>
              </a:rPr>
              <a:t>الماء )</a:t>
            </a:r>
            <a:endParaRPr lang="ar-SA" sz="6000" b="1" dirty="0">
              <a:solidFill>
                <a:srgbClr val="002060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079623" y="4869160"/>
            <a:ext cx="676499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ar-SA" sz="4000" b="1" dirty="0">
                <a:solidFill>
                  <a:srgbClr val="FF0000"/>
                </a:solidFill>
              </a:rPr>
              <a:t>وهي مواد غير موصلة للكهرباء </a:t>
            </a:r>
            <a:r>
              <a:rPr lang="ar-SA" sz="4000" b="1" dirty="0" smtClean="0">
                <a:solidFill>
                  <a:srgbClr val="FF0000"/>
                </a:solidFill>
              </a:rPr>
              <a:t>وتسمى</a:t>
            </a:r>
          </a:p>
          <a:p>
            <a:pPr lvl="0" algn="ctr">
              <a:spcBef>
                <a:spcPct val="0"/>
              </a:spcBef>
              <a:defRPr/>
            </a:pPr>
            <a:r>
              <a:rPr lang="ar-SA" sz="4000" b="1" dirty="0" smtClean="0">
                <a:solidFill>
                  <a:srgbClr val="7030A0"/>
                </a:solidFill>
              </a:rPr>
              <a:t> </a:t>
            </a:r>
            <a:r>
              <a:rPr lang="ar-SA" sz="3600" b="1" dirty="0"/>
              <a:t>العوازل الكهربائية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الموجات الكهرومغناطيسية نعتمد عليها يومياً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5" descr="C:\Users\حلم المحي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556792"/>
            <a:ext cx="2880320" cy="2880320"/>
          </a:xfrm>
          <a:prstGeom prst="rect">
            <a:avLst/>
          </a:prstGeom>
          <a:noFill/>
        </p:spPr>
      </p:pic>
      <p:pic>
        <p:nvPicPr>
          <p:cNvPr id="5" name="Picture 2" descr="http://images.aarabladies.com/media/images/dolmen_fm_radio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246755"/>
            <a:ext cx="2299345" cy="2611245"/>
          </a:xfrm>
          <a:prstGeom prst="rect">
            <a:avLst/>
          </a:prstGeom>
          <a:noFill/>
        </p:spPr>
      </p:pic>
      <p:pic>
        <p:nvPicPr>
          <p:cNvPr id="6" name="Picture 4" descr="http://www.an3m1.com/public/entries_images/73e94c894a42e2ba8435a5ac024d5dad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1196752"/>
            <a:ext cx="3960440" cy="2861418"/>
          </a:xfrm>
          <a:prstGeom prst="rect">
            <a:avLst/>
          </a:prstGeom>
          <a:noFill/>
        </p:spPr>
      </p:pic>
      <p:pic>
        <p:nvPicPr>
          <p:cNvPr id="7" name="Picture 6" descr="C:\Users\حلم المحي\Desktop\mobile_phones_evolution_640_7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3734676"/>
            <a:ext cx="2555776" cy="3123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332656"/>
            <a:ext cx="8229600" cy="4525963"/>
          </a:xfrm>
        </p:spPr>
        <p:txBody>
          <a:bodyPr/>
          <a:lstStyle/>
          <a:p>
            <a:r>
              <a:rPr lang="ar-SA" sz="5400" dirty="0" smtClean="0"/>
              <a:t>حسابها من العلاقة </a:t>
            </a:r>
          </a:p>
          <a:p>
            <a:endParaRPr lang="ar-SA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2060848"/>
            <a:ext cx="2828925" cy="2247900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763688" y="4725144"/>
            <a:ext cx="59410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ar-SA" sz="4000" b="1" dirty="0" err="1">
                <a:solidFill>
                  <a:srgbClr val="7030A0"/>
                </a:solidFill>
              </a:rPr>
              <a:t>(</a:t>
            </a:r>
            <a:r>
              <a:rPr lang="en-US" sz="4000" b="1" dirty="0">
                <a:solidFill>
                  <a:srgbClr val="7030A0"/>
                </a:solidFill>
              </a:rPr>
              <a:t>k</a:t>
            </a:r>
            <a:r>
              <a:rPr lang="ar-SA" sz="4000" b="1" dirty="0" err="1">
                <a:solidFill>
                  <a:srgbClr val="7030A0"/>
                </a:solidFill>
              </a:rPr>
              <a:t>) </a:t>
            </a:r>
            <a:r>
              <a:rPr lang="ar-SA" sz="4000" b="1" dirty="0">
                <a:solidFill>
                  <a:srgbClr val="7030A0"/>
                </a:solidFill>
              </a:rPr>
              <a:t>: ثابت العزل الكهربائي النسبي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980844-1366x768-14617-1844x13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مستطيل 4"/>
          <p:cNvSpPr/>
          <p:nvPr/>
        </p:nvSpPr>
        <p:spPr>
          <a:xfrm>
            <a:off x="683568" y="476672"/>
            <a:ext cx="5085046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6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انتشار الموجات </a:t>
            </a:r>
          </a:p>
          <a:p>
            <a:pPr algn="ctr"/>
            <a:r>
              <a:rPr lang="ar-SA" sz="6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الكهرومغناطيسية </a:t>
            </a:r>
          </a:p>
          <a:p>
            <a:pPr algn="ctr"/>
            <a:r>
              <a:rPr lang="ar-SA" sz="6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في الفضاء</a:t>
            </a:r>
            <a:endParaRPr lang="ar-SA" sz="66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404664"/>
            <a:ext cx="8229600" cy="4525963"/>
          </a:xfrm>
        </p:spPr>
        <p:txBody>
          <a:bodyPr/>
          <a:lstStyle/>
          <a:p>
            <a:r>
              <a:rPr lang="ar-SA" b="1" dirty="0" smtClean="0"/>
              <a:t>يتكون الهوائي من </a:t>
            </a:r>
            <a:r>
              <a:rPr lang="ar-SA" b="1" dirty="0" err="1" smtClean="0"/>
              <a:t>سلكين</a:t>
            </a:r>
            <a:r>
              <a:rPr lang="ar-SA" b="1" dirty="0" smtClean="0"/>
              <a:t> معدنيين منفصلين يربطان الى </a:t>
            </a:r>
            <a:r>
              <a:rPr lang="ar-SA" b="1" dirty="0" smtClean="0">
                <a:solidFill>
                  <a:srgbClr val="FF0000"/>
                </a:solidFill>
              </a:rPr>
              <a:t>مصدر فرق جهد متناوب </a:t>
            </a:r>
          </a:p>
          <a:p>
            <a:r>
              <a:rPr lang="ar-SA" b="1" dirty="0" smtClean="0"/>
              <a:t>يشحن </a:t>
            </a:r>
            <a:r>
              <a:rPr lang="ar-SA" b="1" dirty="0" err="1" smtClean="0"/>
              <a:t>السلكان</a:t>
            </a:r>
            <a:r>
              <a:rPr lang="ar-SA" b="1" dirty="0" smtClean="0"/>
              <a:t> بشحنتين متساويتين بالمقدار ومختلفتين بالنوع</a:t>
            </a:r>
          </a:p>
          <a:p>
            <a:endParaRPr lang="ar-SA" b="1" dirty="0" smtClean="0"/>
          </a:p>
          <a:p>
            <a:r>
              <a:rPr lang="ar-SA" b="1" dirty="0" smtClean="0"/>
              <a:t>وتتبدد الطاقة المنبعثة من الهوائي </a:t>
            </a:r>
          </a:p>
          <a:p>
            <a:endParaRPr lang="ar-SA" b="1" dirty="0" smtClean="0"/>
          </a:p>
          <a:p>
            <a:r>
              <a:rPr lang="ar-SA" b="1" dirty="0" smtClean="0"/>
              <a:t>في الفضاء بشكل موجات كهرومغناطيسية</a:t>
            </a:r>
            <a:endParaRPr lang="ar-SA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1895" t="41953" r="77036" b="22610"/>
          <a:stretch>
            <a:fillRect/>
          </a:stretch>
        </p:blipFill>
        <p:spPr bwMode="auto">
          <a:xfrm>
            <a:off x="251520" y="2276872"/>
            <a:ext cx="2520280" cy="427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ربع نص 4"/>
          <p:cNvSpPr txBox="1"/>
          <p:nvPr/>
        </p:nvSpPr>
        <p:spPr>
          <a:xfrm>
            <a:off x="4067944" y="5229200"/>
            <a:ext cx="2016224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smtClean="0">
                <a:solidFill>
                  <a:srgbClr val="FF0000"/>
                </a:solidFill>
              </a:rPr>
              <a:t>الكتاب  19</a:t>
            </a:r>
            <a:endParaRPr lang="ar-SA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الهوائي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z="4400" b="1" dirty="0" smtClean="0">
                <a:solidFill>
                  <a:srgbClr val="7030A0"/>
                </a:solidFill>
              </a:rPr>
              <a:t>هو سلك يتصل بمصدر تيار متناوب </a:t>
            </a:r>
          </a:p>
          <a:p>
            <a:pPr lvl="0"/>
            <a:r>
              <a:rPr lang="ar-SA" sz="4400" b="1" dirty="0" smtClean="0">
                <a:solidFill>
                  <a:srgbClr val="7030A0"/>
                </a:solidFill>
              </a:rPr>
              <a:t>مصمم </a:t>
            </a:r>
            <a:r>
              <a:rPr lang="ar-SA" sz="4400" b="1" dirty="0" smtClean="0">
                <a:solidFill>
                  <a:srgbClr val="FF0000"/>
                </a:solidFill>
              </a:rPr>
              <a:t>لبث واستقبال </a:t>
            </a:r>
            <a:r>
              <a:rPr lang="ar-SA" sz="4400" b="1" dirty="0" smtClean="0">
                <a:solidFill>
                  <a:srgbClr val="7030A0"/>
                </a:solidFill>
              </a:rPr>
              <a:t>الموجات الكهرومغناطيسية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pPr lvl="0"/>
            <a:endParaRPr lang="ar-SA" sz="4000" b="1" dirty="0" smtClean="0">
              <a:solidFill>
                <a:srgbClr val="FFFF00"/>
              </a:solidFill>
            </a:endParaRPr>
          </a:p>
          <a:p>
            <a:pPr lvl="0"/>
            <a:r>
              <a:rPr lang="ar-SA" sz="4000" b="1" dirty="0" smtClean="0">
                <a:solidFill>
                  <a:schemeClr val="bg1"/>
                </a:solidFill>
              </a:rPr>
              <a:t>يولد المصدر المتناوب فرق جهد متغير في الهوائي  فيهتز بتردد مساوي لتردد مصدر التيار المتناوب</a:t>
            </a:r>
          </a:p>
          <a:p>
            <a:pPr lvl="0">
              <a:buNone/>
            </a:pPr>
            <a:endParaRPr lang="ar-SA" sz="4000" b="1" dirty="0" smtClean="0">
              <a:solidFill>
                <a:schemeClr val="bg1"/>
              </a:solidFill>
            </a:endParaRPr>
          </a:p>
          <a:p>
            <a:pPr lvl="0"/>
            <a:r>
              <a:rPr lang="ar-SA" sz="4000" b="1" dirty="0" smtClean="0">
                <a:solidFill>
                  <a:srgbClr val="FFFF00"/>
                </a:solidFill>
              </a:rPr>
              <a:t>ويولد مجالاً كهربائياً متغيراً مماثلاً </a:t>
            </a:r>
            <a:r>
              <a:rPr lang="ar-SA" sz="4000" b="1" dirty="0" smtClean="0">
                <a:solidFill>
                  <a:srgbClr val="FF0000"/>
                </a:solidFill>
              </a:rPr>
              <a:t>منتشراً</a:t>
            </a:r>
            <a:r>
              <a:rPr lang="ar-SA" sz="4000" b="1" dirty="0" smtClean="0">
                <a:solidFill>
                  <a:srgbClr val="FFFF00"/>
                </a:solidFill>
              </a:rPr>
              <a:t> ومبتعداً عن الهوائي</a:t>
            </a:r>
          </a:p>
          <a:p>
            <a:pPr lvl="0"/>
            <a:endParaRPr lang="ar-SA" sz="4000" b="1" dirty="0" smtClean="0">
              <a:solidFill>
                <a:srgbClr val="FFFF00"/>
              </a:solidFill>
            </a:endParaRPr>
          </a:p>
          <a:p>
            <a:pPr lvl="0"/>
            <a:endParaRPr lang="ar-SA" sz="4000" b="1" dirty="0" smtClean="0">
              <a:solidFill>
                <a:srgbClr val="FFFF00"/>
              </a:solidFill>
            </a:endParaRPr>
          </a:p>
          <a:p>
            <a:pPr lvl="0"/>
            <a:r>
              <a:rPr lang="ar-SA" sz="4000" b="1" dirty="0" smtClean="0">
                <a:solidFill>
                  <a:schemeClr val="bg1"/>
                </a:solidFill>
              </a:rPr>
              <a:t>والمجال الكهربائي المتغير يولد أيضاً مجالاً مغناطيسياً متغيراً متعامداً </a:t>
            </a:r>
          </a:p>
          <a:p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88640"/>
            <a:ext cx="8964488" cy="6480720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endParaRPr lang="ar-SA" dirty="0" smtClean="0"/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79512" y="332656"/>
            <a:ext cx="86044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ar-SA" sz="4000" b="1" dirty="0" smtClean="0"/>
              <a:t>يتذبذب المجال الكهربائي إلى أعلى وإلى أسفل </a:t>
            </a:r>
          </a:p>
          <a:p>
            <a:pPr lvl="0" algn="ctr">
              <a:spcBef>
                <a:spcPct val="0"/>
              </a:spcBef>
              <a:defRPr/>
            </a:pPr>
            <a:r>
              <a:rPr lang="ar-SA" sz="4000" b="1" dirty="0" smtClean="0"/>
              <a:t> بينما يتذبذب المجال المغناطيسي بزاوية قائمة مع المجال الكهربائي</a:t>
            </a:r>
            <a:endParaRPr lang="ar-SA" sz="4000" b="1" dirty="0"/>
          </a:p>
        </p:txBody>
      </p:sp>
      <p:sp>
        <p:nvSpPr>
          <p:cNvPr id="5" name="مستطيل 4"/>
          <p:cNvSpPr/>
          <p:nvPr/>
        </p:nvSpPr>
        <p:spPr>
          <a:xfrm>
            <a:off x="1115616" y="4941168"/>
            <a:ext cx="74671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ar-SA" sz="3600" b="1" dirty="0" smtClean="0">
                <a:solidFill>
                  <a:srgbClr val="C00000"/>
                </a:solidFill>
              </a:rPr>
              <a:t>وكلا المجالين متعامدين على اتجاه انتشار الموجة</a:t>
            </a:r>
            <a:endParaRPr lang="ar-SA" sz="3600" b="1" dirty="0">
              <a:solidFill>
                <a:srgbClr val="C0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067944" y="5661248"/>
            <a:ext cx="151216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b="1" dirty="0" err="1" smtClean="0"/>
              <a:t>محاكاه</a:t>
            </a:r>
            <a:endParaRPr lang="ar-SA" sz="40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12448" t="24235" r="34422" b="36391"/>
          <a:stretch>
            <a:fillRect/>
          </a:stretch>
        </p:blipFill>
        <p:spPr bwMode="auto">
          <a:xfrm>
            <a:off x="1547664" y="2420888"/>
            <a:ext cx="676875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winter_morning_in_the_mountains-wallpaper-3554x19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مستطيل 4"/>
          <p:cNvSpPr/>
          <p:nvPr/>
        </p:nvSpPr>
        <p:spPr>
          <a:xfrm>
            <a:off x="20130" y="1412776"/>
            <a:ext cx="895469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6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توليد الموجات الكهرومغناطيسية</a:t>
            </a:r>
            <a:endParaRPr lang="ar-SA" sz="66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(1) الموجات من مصدر متناوب</a:t>
            </a:r>
          </a:p>
          <a:p>
            <a:pPr lvl="0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(2) الموجات الناتجة عن ملف ومكثف كهربائي</a:t>
            </a:r>
          </a:p>
          <a:p>
            <a:pPr lvl="0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(3) الطاقة في دائرة المكثف والملف</a:t>
            </a:r>
          </a:p>
          <a:p>
            <a:pPr lvl="0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(4) الموجات الناتجة</a:t>
            </a:r>
          </a:p>
          <a:p>
            <a:pPr lvl="0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(5) الموجات الناتجة بوساطة الكهرباء </a:t>
            </a:r>
            <a:r>
              <a:rPr lang="ar-SA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الإجهادية</a:t>
            </a:r>
            <a:endParaRPr lang="ar-S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ar-SA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995936" y="260648"/>
            <a:ext cx="460851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400" b="1" dirty="0" smtClean="0">
                <a:solidFill>
                  <a:srgbClr val="7030A0"/>
                </a:solidFill>
              </a:rPr>
              <a:t>طرق توليد الموجات</a:t>
            </a:r>
            <a:endParaRPr lang="ar-SA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ar-SA" dirty="0" smtClean="0"/>
              <a:t> </a:t>
            </a:r>
            <a:r>
              <a:rPr lang="ar-SA" sz="4000" b="1" dirty="0" smtClean="0"/>
              <a:t>تيار كهربائي يعكس اتجاهه بشكل دوري ويتذبذب في مكانه ذهابا </a:t>
            </a:r>
            <a:endParaRPr lang="ar-SA" sz="4000" b="1" dirty="0"/>
          </a:p>
        </p:txBody>
      </p:sp>
      <p:pic>
        <p:nvPicPr>
          <p:cNvPr id="1026" name="Picture 2" descr="http://uploads.ronitbaras.com/2009/01/clip-image002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204864"/>
            <a:ext cx="2537445" cy="4013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9600" b="1" dirty="0" smtClean="0"/>
              <a:t>اولا</a:t>
            </a:r>
            <a:endParaRPr lang="ar-SA" sz="9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r>
              <a:rPr lang="ar-SA" sz="4800" b="1" dirty="0" smtClean="0">
                <a:ln w="11430"/>
                <a:solidFill>
                  <a:srgbClr val="7030A0"/>
                </a:solidFill>
              </a:rPr>
              <a:t>(1) الموجات من مصدر متناوب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57250" lvl="0" indent="-857250">
              <a:spcBef>
                <a:spcPct val="0"/>
              </a:spcBef>
              <a:buFont typeface="+mj-lt"/>
              <a:buAutoNum type="arabicParenR"/>
              <a:defRPr/>
            </a:pPr>
            <a:r>
              <a:rPr lang="ar-SA" sz="4000" b="1" dirty="0"/>
              <a:t>الإذاعة</a:t>
            </a:r>
          </a:p>
          <a:p>
            <a:pPr marL="857250" lvl="0" indent="-857250">
              <a:spcBef>
                <a:spcPct val="0"/>
              </a:spcBef>
              <a:buFont typeface="+mj-lt"/>
              <a:buAutoNum type="arabicParenR"/>
              <a:defRPr/>
            </a:pPr>
            <a:r>
              <a:rPr lang="ar-SA" sz="4000" b="1" dirty="0"/>
              <a:t>التلفاز</a:t>
            </a:r>
          </a:p>
          <a:p>
            <a:pPr marL="857250" lvl="0" indent="-857250">
              <a:spcBef>
                <a:spcPct val="0"/>
              </a:spcBef>
              <a:buFont typeface="+mj-lt"/>
              <a:buAutoNum type="arabicParenR"/>
              <a:defRPr/>
            </a:pPr>
            <a:r>
              <a:rPr lang="ar-SA" sz="4000" b="1" dirty="0"/>
              <a:t>الأقمار الاصطناعية</a:t>
            </a:r>
          </a:p>
          <a:p>
            <a:pPr marL="857250" lvl="0" indent="-857250">
              <a:spcBef>
                <a:spcPct val="0"/>
              </a:spcBef>
              <a:buFont typeface="+mj-lt"/>
              <a:buAutoNum type="arabicParenR"/>
              <a:defRPr/>
            </a:pPr>
            <a:r>
              <a:rPr lang="ar-SA" sz="4000" b="1" dirty="0"/>
              <a:t>المجرات البعيدة</a:t>
            </a:r>
          </a:p>
          <a:p>
            <a:pPr marL="857250" lvl="0" indent="-857250">
              <a:spcBef>
                <a:spcPct val="0"/>
              </a:spcBef>
              <a:buFont typeface="+mj-lt"/>
              <a:buAutoNum type="arabicParenR"/>
              <a:defRPr/>
            </a:pPr>
            <a:r>
              <a:rPr lang="ar-SA" sz="4000" b="1" dirty="0"/>
              <a:t>أفران الميكروويف</a:t>
            </a:r>
          </a:p>
          <a:p>
            <a:pPr marL="857250" lvl="0" indent="-857250">
              <a:spcBef>
                <a:spcPct val="0"/>
              </a:spcBef>
              <a:buFont typeface="+mj-lt"/>
              <a:buAutoNum type="arabicParenR"/>
              <a:defRPr/>
            </a:pPr>
            <a:r>
              <a:rPr lang="ar-SA" sz="4000" b="1" dirty="0"/>
              <a:t>أجهزة التحكم عن بُعد</a:t>
            </a:r>
          </a:p>
          <a:p>
            <a:pPr marL="857250" lvl="0" indent="-857250">
              <a:spcBef>
                <a:spcPct val="0"/>
              </a:spcBef>
              <a:buFont typeface="+mj-lt"/>
              <a:buAutoNum type="arabicParenR"/>
              <a:defRPr/>
            </a:pPr>
            <a:r>
              <a:rPr lang="ar-SA" sz="4000" b="1" dirty="0"/>
              <a:t>الهواتف الخلوية وغيرها</a:t>
            </a:r>
          </a:p>
          <a:p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lvl="0"/>
            <a:r>
              <a:rPr lang="ar-SA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يمكن </a:t>
            </a:r>
            <a:r>
              <a:rPr lang="ar-SA" sz="4400" b="1" dirty="0" smtClean="0">
                <a:solidFill>
                  <a:srgbClr val="C00000"/>
                </a:solidFill>
              </a:rPr>
              <a:t>لمصدر متناوب </a:t>
            </a:r>
            <a:r>
              <a:rPr lang="ar-SA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متصل بهوائي </a:t>
            </a:r>
          </a:p>
          <a:p>
            <a:pPr lvl="0"/>
            <a:r>
              <a:rPr lang="ar-SA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أن يرسل موجات كهرومغناطيسية</a:t>
            </a:r>
          </a:p>
          <a:p>
            <a:pPr lvl="0"/>
            <a:endParaRPr lang="ar-SA" sz="4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endParaRPr lang="ar-SA" sz="4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ar-SA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ويكون تردد الموجة مساوياً لتردد دوران مولد التيار </a:t>
            </a:r>
            <a:r>
              <a:rPr lang="ar-SA" sz="4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المتناوب (</a:t>
            </a:r>
            <a:r>
              <a:rPr 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</a:t>
            </a:r>
            <a:r>
              <a:rPr lang="ar-SA" sz="4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ar-SA" sz="4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ar-SA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619672" y="404664"/>
            <a:ext cx="5976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ar-SA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(الطيف الكهرومغناطيسي</a:t>
            </a:r>
            <a:r>
              <a:rPr lang="ar-SA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ar-SA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0" y="2492896"/>
            <a:ext cx="88924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ar-SA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مدى الترددات والأطوال </a:t>
            </a:r>
            <a:r>
              <a:rPr lang="ar-SA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الموجية</a:t>
            </a:r>
            <a:r>
              <a:rPr lang="ar-SA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التي تشكل جميع أشكال الإشعاع الكهرومغناطيسي</a:t>
            </a:r>
            <a:endParaRPr lang="ar-SA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476673"/>
            <a:ext cx="8964488" cy="1368151"/>
          </a:xfrm>
        </p:spPr>
        <p:txBody>
          <a:bodyPr/>
          <a:lstStyle/>
          <a:p>
            <a:pPr>
              <a:buNone/>
            </a:pPr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(2) الموجات الناتجة من ملف ومكثف كهربائي</a:t>
            </a:r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467544" y="3861048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ar-SA" sz="4800" b="1" dirty="0" smtClean="0">
                <a:solidFill>
                  <a:schemeClr val="tx2"/>
                </a:solidFill>
              </a:rPr>
              <a:t>لتوليد موجات كهرومغناطيسية ذات ترددات كبيرة</a:t>
            </a:r>
          </a:p>
          <a:p>
            <a:pPr lvl="0"/>
            <a:endParaRPr lang="ar-SA" sz="4800" b="1" dirty="0" smtClean="0">
              <a:solidFill>
                <a:schemeClr val="tx2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067944" y="1772816"/>
            <a:ext cx="4536504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400" b="1" dirty="0" err="1" smtClean="0"/>
              <a:t>ماهو</a:t>
            </a:r>
            <a:r>
              <a:rPr lang="ar-SA" sz="4400" b="1" dirty="0" smtClean="0"/>
              <a:t>  </a:t>
            </a:r>
            <a:r>
              <a:rPr lang="ar-SA" sz="4400" b="1" dirty="0" err="1" smtClean="0"/>
              <a:t>المكثف ؟</a:t>
            </a:r>
            <a:r>
              <a:rPr lang="ar-SA" sz="4400" b="1" dirty="0" smtClean="0"/>
              <a:t> </a:t>
            </a:r>
            <a:endParaRPr lang="ar-SA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/>
              <a:t>كيفية توليد المجال المغناطيسي من مجال كهربائي متغير</a:t>
            </a:r>
            <a:endParaRPr lang="ar-SA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431" t="11769" r="60734" b="21409"/>
          <a:stretch>
            <a:fillRect/>
          </a:stretch>
        </p:blipFill>
        <p:spPr bwMode="auto">
          <a:xfrm>
            <a:off x="0" y="1196752"/>
            <a:ext cx="4067944" cy="5695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3995936" y="198884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ar-SA" sz="4800" b="1" dirty="0" err="1" smtClean="0">
                <a:solidFill>
                  <a:schemeClr val="tx2"/>
                </a:solidFill>
              </a:rPr>
              <a:t>نستخدام</a:t>
            </a:r>
            <a:r>
              <a:rPr lang="ar-SA" sz="4800" b="1" dirty="0" smtClean="0">
                <a:solidFill>
                  <a:schemeClr val="tx2"/>
                </a:solidFill>
              </a:rPr>
              <a:t> </a:t>
            </a:r>
            <a:r>
              <a:rPr lang="ar-SA" sz="4800" b="1" dirty="0" err="1" smtClean="0">
                <a:solidFill>
                  <a:schemeClr val="tx2"/>
                </a:solidFill>
              </a:rPr>
              <a:t>ملف </a:t>
            </a:r>
            <a:r>
              <a:rPr lang="ar-SA" sz="4800" b="1" dirty="0" smtClean="0">
                <a:solidFill>
                  <a:schemeClr val="tx2"/>
                </a:solidFill>
              </a:rPr>
              <a:t>(</a:t>
            </a:r>
            <a:r>
              <a:rPr lang="ar-SA" sz="4800" b="1" dirty="0" err="1" smtClean="0">
                <a:solidFill>
                  <a:schemeClr val="tx2"/>
                </a:solidFill>
              </a:rPr>
              <a:t>محث</a:t>
            </a:r>
            <a:r>
              <a:rPr lang="ar-SA" sz="4800" b="1" dirty="0" smtClean="0">
                <a:solidFill>
                  <a:schemeClr val="tx2"/>
                </a:solidFill>
              </a:rPr>
              <a:t>) ومكثف كهربائي يتصلان معاً على التوالي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endParaRPr lang="ar-SA" dirty="0" smtClean="0"/>
          </a:p>
          <a:p>
            <a:endParaRPr lang="ar-SA" b="1" dirty="0" smtClean="0">
              <a:solidFill>
                <a:srgbClr val="FFC000"/>
              </a:solidFill>
            </a:endParaRPr>
          </a:p>
          <a:p>
            <a:r>
              <a:rPr lang="ar-SA" sz="4000" b="1" dirty="0" smtClean="0">
                <a:solidFill>
                  <a:schemeClr val="tx2">
                    <a:lumMod val="50000"/>
                  </a:schemeClr>
                </a:solidFill>
              </a:rPr>
              <a:t>فإذا شحن المكثف بوساطة بطارية فسوف  يخزن فيه شحنات كهربائية </a:t>
            </a:r>
          </a:p>
          <a:p>
            <a:r>
              <a:rPr lang="ar-SA" sz="4000" b="1" dirty="0" smtClean="0">
                <a:solidFill>
                  <a:schemeClr val="tx2">
                    <a:lumMod val="50000"/>
                  </a:schemeClr>
                </a:solidFill>
              </a:rPr>
              <a:t>وبذلك ينتج فرق الجهد الكهربائي بين لوحيه   مجالاً كهربائياً</a:t>
            </a:r>
          </a:p>
          <a:p>
            <a:endParaRPr lang="ar-SA" sz="4000" b="1" dirty="0" smtClean="0">
              <a:solidFill>
                <a:srgbClr val="FFC000"/>
              </a:solidFill>
            </a:endParaRPr>
          </a:p>
          <a:p>
            <a:r>
              <a:rPr lang="ar-SA" sz="4000" b="1" dirty="0" smtClean="0">
                <a:solidFill>
                  <a:srgbClr val="FF0000"/>
                </a:solidFill>
              </a:rPr>
              <a:t>وعند فصل البطارية يفقد المكثف شحنة </a:t>
            </a:r>
          </a:p>
          <a:p>
            <a:endParaRPr lang="ar-SA" sz="40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r>
              <a:rPr lang="ar-SA" sz="4000" b="1" dirty="0" smtClean="0"/>
              <a:t>عن طريق تدفق الإلكترونات المختزنة فيه خلال الملف مولدة  مجالاً مغناطيسياً</a:t>
            </a:r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txBody>
          <a:bodyPr/>
          <a:lstStyle/>
          <a:p>
            <a:endParaRPr lang="ar-SA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r>
              <a:rPr lang="ar-SA" b="1" dirty="0" smtClean="0"/>
              <a:t>وعندما يفقد المكثف </a:t>
            </a:r>
            <a:r>
              <a:rPr lang="ar-SA" b="1" dirty="0" err="1" smtClean="0"/>
              <a:t>شحنته </a:t>
            </a:r>
            <a:r>
              <a:rPr lang="ar-SA" b="1" dirty="0" smtClean="0"/>
              <a:t>( جميعها ذهبت </a:t>
            </a:r>
            <a:r>
              <a:rPr lang="ar-SA" b="1" dirty="0" err="1" smtClean="0"/>
              <a:t>للملف )</a:t>
            </a:r>
            <a:r>
              <a:rPr lang="ar-SA" b="1" dirty="0" smtClean="0"/>
              <a:t> </a:t>
            </a:r>
          </a:p>
          <a:p>
            <a:endParaRPr lang="ar-SA" b="1" dirty="0" smtClean="0"/>
          </a:p>
          <a:p>
            <a:r>
              <a:rPr lang="ar-SA" b="1" dirty="0" smtClean="0"/>
              <a:t>ينهار المجال المغناطيسي للملف </a:t>
            </a:r>
          </a:p>
          <a:p>
            <a:endParaRPr lang="ar-SA" b="1" dirty="0" smtClean="0"/>
          </a:p>
          <a:p>
            <a:r>
              <a:rPr lang="ar-SA" b="1" dirty="0" smtClean="0"/>
              <a:t>فتتولد قوة دافعة كهربائية </a:t>
            </a:r>
            <a:r>
              <a:rPr lang="ar-SA" b="1" dirty="0" err="1" smtClean="0"/>
              <a:t>حثية</a:t>
            </a:r>
            <a:r>
              <a:rPr lang="ar-SA" b="1" dirty="0" smtClean="0"/>
              <a:t> عكسية ويعاد شحن المكثف في اتجاه معاكس وتتكرر العملية.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467544" y="4509120"/>
            <a:ext cx="846043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ar-SA" sz="4400" b="1" dirty="0" smtClean="0">
                <a:solidFill>
                  <a:srgbClr val="FF0000"/>
                </a:solidFill>
              </a:rPr>
              <a:t>وعند توصيل هوائي بالمكثف تُثبت مجالات المكثف في الفضاء </a:t>
            </a:r>
          </a:p>
          <a:p>
            <a:pPr lvl="0" algn="ctr">
              <a:spcBef>
                <a:spcPct val="0"/>
              </a:spcBef>
              <a:defRPr/>
            </a:pPr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2800" b="1" dirty="0" smtClean="0">
                <a:solidFill>
                  <a:schemeClr val="accent2">
                    <a:lumMod val="50000"/>
                  </a:schemeClr>
                </a:solidFill>
              </a:rPr>
              <a:t>والشكل </a:t>
            </a:r>
            <a:r>
              <a:rPr lang="ar-SA" sz="2800" b="1" dirty="0" err="1" smtClean="0">
                <a:solidFill>
                  <a:schemeClr val="accent2">
                    <a:lumMod val="50000"/>
                  </a:schemeClr>
                </a:solidFill>
              </a:rPr>
              <a:t>ص21</a:t>
            </a:r>
            <a:endParaRPr lang="ar-SA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ar-SA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يمكن مقارنة العملية التي تحدث </a:t>
            </a:r>
          </a:p>
          <a:p>
            <a:pPr lvl="0"/>
            <a:endParaRPr lang="ar-SA" sz="4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ar-SA" sz="4400" b="1" dirty="0" smtClean="0">
                <a:solidFill>
                  <a:srgbClr val="FF0000"/>
                </a:solidFill>
              </a:rPr>
              <a:t>في دائرة الملف والمكثف</a:t>
            </a:r>
          </a:p>
          <a:p>
            <a:pPr lvl="0"/>
            <a:endParaRPr lang="ar-SA" sz="4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ar-SA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بالدورات الاهتزازية لبندول متأرجح</a:t>
            </a:r>
          </a:p>
          <a:p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ar-SA" sz="4400" b="1" dirty="0" smtClean="0">
                <a:solidFill>
                  <a:schemeClr val="tx2"/>
                </a:solidFill>
              </a:rPr>
              <a:t>تسمى الطاقة التي تحمل أو تشع على شكل موجات كهرومغناطيسية</a:t>
            </a:r>
          </a:p>
          <a:p>
            <a:pPr lvl="0" algn="ctr">
              <a:spcBef>
                <a:spcPct val="0"/>
              </a:spcBef>
              <a:defRPr/>
            </a:pPr>
            <a:r>
              <a:rPr lang="ar-SA" sz="4400" b="1" dirty="0" smtClean="0">
                <a:solidFill>
                  <a:schemeClr val="tx2"/>
                </a:solidFill>
              </a:rPr>
              <a:t> </a:t>
            </a:r>
            <a:endParaRPr lang="ar-SA" sz="4400" b="1" dirty="0">
              <a:solidFill>
                <a:schemeClr val="tx2"/>
              </a:solidFill>
            </a:endParaRPr>
          </a:p>
        </p:txBody>
      </p:sp>
      <p:pic>
        <p:nvPicPr>
          <p:cNvPr id="5122" name="Picture 2" descr="http://www.joheart.com/content/articles/2012/9/16/الليزرد.%20رشا%20رشيد%20أخصائية%20الأمراض%20الجلدية%20%20_800x6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4099602"/>
            <a:ext cx="4067944" cy="2213564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4427984" y="4005064"/>
            <a:ext cx="435568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b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ar-SA" sz="4000" b="1" dirty="0" smtClean="0">
                <a:solidFill>
                  <a:srgbClr val="00B050"/>
                </a:solidFill>
              </a:rPr>
              <a:t>الإشعاع الكهرومغناطيسي</a:t>
            </a:r>
            <a:endParaRPr lang="ar-SA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b="1" dirty="0" smtClean="0">
                <a:solidFill>
                  <a:schemeClr val="tx2"/>
                </a:solidFill>
              </a:rPr>
              <a:t>عللي</a:t>
            </a:r>
          </a:p>
          <a:p>
            <a:pPr lvl="0"/>
            <a:r>
              <a:rPr lang="ar-SA" b="1" dirty="0" smtClean="0">
                <a:solidFill>
                  <a:schemeClr val="tx2"/>
                </a:solidFill>
              </a:rPr>
              <a:t> </a:t>
            </a:r>
            <a:r>
              <a:rPr lang="ar-SA" sz="4400" b="1" dirty="0" smtClean="0">
                <a:solidFill>
                  <a:schemeClr val="tx2"/>
                </a:solidFill>
              </a:rPr>
              <a:t>الذبذبات الناتجة عن دائرة الملف والمكثف </a:t>
            </a:r>
            <a:r>
              <a:rPr lang="ar-SA" sz="4400" b="1" dirty="0" err="1" smtClean="0">
                <a:solidFill>
                  <a:schemeClr val="tx2"/>
                </a:solidFill>
              </a:rPr>
              <a:t>تتخامد</a:t>
            </a:r>
            <a:r>
              <a:rPr lang="ar-SA" sz="4400" b="1" dirty="0" smtClean="0">
                <a:solidFill>
                  <a:schemeClr val="tx2"/>
                </a:solidFill>
              </a:rPr>
              <a:t> بعد فترة </a:t>
            </a:r>
          </a:p>
          <a:p>
            <a:pPr lvl="0"/>
            <a:endParaRPr lang="ar-SA" sz="4400" b="1" dirty="0" smtClean="0">
              <a:solidFill>
                <a:schemeClr val="tx2"/>
              </a:solidFill>
            </a:endParaRPr>
          </a:p>
          <a:p>
            <a:pPr lvl="0"/>
            <a:r>
              <a:rPr lang="ar-SA" sz="4400" b="1" dirty="0" smtClean="0">
                <a:solidFill>
                  <a:srgbClr val="FF0000"/>
                </a:solidFill>
              </a:rPr>
              <a:t>بسبب مقاومة الدائرة</a:t>
            </a:r>
          </a:p>
          <a:p>
            <a:endParaRPr lang="ar-SA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ar-SA" sz="4400" b="1" dirty="0" smtClean="0">
                <a:solidFill>
                  <a:schemeClr val="tx2"/>
                </a:solidFill>
              </a:rPr>
              <a:t>كيف نحافظ على الاهتزازات في النظامين </a:t>
            </a:r>
          </a:p>
          <a:p>
            <a:pPr lvl="0"/>
            <a:endParaRPr lang="ar-SA" sz="4400" b="1" dirty="0" smtClean="0">
              <a:solidFill>
                <a:schemeClr val="tx2"/>
              </a:solidFill>
            </a:endParaRPr>
          </a:p>
          <a:p>
            <a:pPr lvl="0"/>
            <a:endParaRPr lang="ar-SA" sz="4400" b="1" dirty="0" smtClean="0">
              <a:solidFill>
                <a:schemeClr val="tx2"/>
              </a:solidFill>
            </a:endParaRPr>
          </a:p>
          <a:p>
            <a:pPr lvl="0"/>
            <a:r>
              <a:rPr lang="ar-SA" sz="4400" b="1" dirty="0" smtClean="0">
                <a:solidFill>
                  <a:schemeClr val="tx2"/>
                </a:solidFill>
              </a:rPr>
              <a:t>عن طريق إضافة مصدر طاقة</a:t>
            </a:r>
          </a:p>
          <a:p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420888"/>
            <a:ext cx="8075240" cy="3705275"/>
          </a:xfrm>
        </p:spPr>
        <p:txBody>
          <a:bodyPr/>
          <a:lstStyle/>
          <a:p>
            <a:pPr algn="ctr">
              <a:buNone/>
            </a:pPr>
            <a:r>
              <a:rPr lang="ar-SA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سلسة من الانجازات</a:t>
            </a:r>
            <a:endParaRPr lang="ar-SA" sz="8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r>
              <a:rPr lang="ar-SA" b="1" dirty="0" smtClean="0"/>
              <a:t>تستخدم لرفع او خفض الجهد الكهربائي المتناوب</a:t>
            </a:r>
          </a:p>
          <a:p>
            <a:endParaRPr lang="ar-SA" b="1" dirty="0" smtClean="0"/>
          </a:p>
          <a:p>
            <a:r>
              <a:rPr lang="ar-SA" b="1" dirty="0" smtClean="0"/>
              <a:t>عند وصل الملف  الابتدائي  </a:t>
            </a:r>
            <a:r>
              <a:rPr lang="ar-SA" b="1" dirty="0" err="1" smtClean="0"/>
              <a:t>بمصد</a:t>
            </a:r>
            <a:r>
              <a:rPr lang="ar-SA" b="1" dirty="0" smtClean="0"/>
              <a:t> جهد متناوب</a:t>
            </a:r>
          </a:p>
          <a:p>
            <a:endParaRPr lang="ar-SA" b="1" dirty="0" smtClean="0"/>
          </a:p>
          <a:p>
            <a:r>
              <a:rPr lang="ar-SA" b="1" dirty="0" smtClean="0">
                <a:solidFill>
                  <a:srgbClr val="FF0000"/>
                </a:solidFill>
              </a:rPr>
              <a:t>يولد تغير التيار مجال مغناطيسيا  متغيرا</a:t>
            </a:r>
          </a:p>
          <a:p>
            <a:endParaRPr lang="ar-SA" b="1" dirty="0" smtClean="0"/>
          </a:p>
          <a:p>
            <a:r>
              <a:rPr lang="ar-SA" b="1" dirty="0" smtClean="0"/>
              <a:t>وينقل هذا التغير عبر القلب الحديدي  الى الملف الثانوي </a:t>
            </a:r>
          </a:p>
          <a:p>
            <a:r>
              <a:rPr lang="ar-SA" b="1" dirty="0" smtClean="0"/>
              <a:t>حيث تتولد </a:t>
            </a:r>
            <a:r>
              <a:rPr lang="ar-SA" b="1" dirty="0" err="1" smtClean="0"/>
              <a:t>فية</a:t>
            </a:r>
            <a:r>
              <a:rPr lang="ar-SA" b="1" dirty="0" smtClean="0"/>
              <a:t>  قوة دافعة كهربائية </a:t>
            </a:r>
            <a:r>
              <a:rPr lang="ar-SA" b="1" dirty="0" err="1" smtClean="0"/>
              <a:t>حثية</a:t>
            </a:r>
            <a:r>
              <a:rPr lang="ar-SA" b="1" dirty="0" smtClean="0"/>
              <a:t> متغيرة بسبب تغير المجال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ar-SA" sz="3600" b="1" dirty="0" smtClean="0"/>
              <a:t>وبالمثل  اذا زودنا </a:t>
            </a:r>
            <a:r>
              <a:rPr lang="ar-SA" sz="3600" b="1" dirty="0" smtClean="0">
                <a:solidFill>
                  <a:srgbClr val="FF0000"/>
                </a:solidFill>
              </a:rPr>
              <a:t>دائرة الملف والمكثف </a:t>
            </a:r>
            <a:r>
              <a:rPr lang="ar-SA" sz="3600" b="1" dirty="0" smtClean="0"/>
              <a:t>بنبضات </a:t>
            </a:r>
          </a:p>
          <a:p>
            <a:r>
              <a:rPr lang="ar-SA" sz="3600" b="1" dirty="0" smtClean="0"/>
              <a:t>جهد  بترددات مناسبة </a:t>
            </a:r>
          </a:p>
          <a:p>
            <a:r>
              <a:rPr lang="ar-SA" sz="3600" b="1" dirty="0" err="1" smtClean="0">
                <a:solidFill>
                  <a:srgbClr val="0070C0"/>
                </a:solidFill>
              </a:rPr>
              <a:t>فانها</a:t>
            </a:r>
            <a:r>
              <a:rPr lang="ar-SA" sz="3600" b="1" dirty="0" smtClean="0">
                <a:solidFill>
                  <a:srgbClr val="0070C0"/>
                </a:solidFill>
              </a:rPr>
              <a:t> تحافظ على استمرار حدوث </a:t>
            </a:r>
            <a:r>
              <a:rPr lang="ar-SA" sz="3600" b="1" dirty="0" err="1" smtClean="0">
                <a:solidFill>
                  <a:srgbClr val="0070C0"/>
                </a:solidFill>
              </a:rPr>
              <a:t>الاهتزازت</a:t>
            </a:r>
            <a:r>
              <a:rPr lang="ar-SA" sz="3600" b="1" dirty="0" smtClean="0">
                <a:solidFill>
                  <a:srgbClr val="0070C0"/>
                </a:solidFill>
              </a:rPr>
              <a:t> في </a:t>
            </a:r>
            <a:r>
              <a:rPr lang="ar-SA" sz="3600" b="1" dirty="0" err="1" smtClean="0">
                <a:solidFill>
                  <a:srgbClr val="0070C0"/>
                </a:solidFill>
              </a:rPr>
              <a:t>الدائرة .</a:t>
            </a:r>
            <a:endParaRPr lang="ar-SA" sz="3600" b="1" dirty="0" smtClean="0">
              <a:solidFill>
                <a:srgbClr val="0070C0"/>
              </a:solidFill>
            </a:endParaRPr>
          </a:p>
          <a:p>
            <a:endParaRPr lang="ar-SA" sz="3600" b="1" dirty="0" smtClean="0"/>
          </a:p>
          <a:p>
            <a:r>
              <a:rPr lang="ar-SA" sz="3600" b="1" dirty="0" smtClean="0"/>
              <a:t>كيف نعمل </a:t>
            </a:r>
            <a:r>
              <a:rPr lang="ar-SA" sz="3600" b="1" dirty="0" err="1" smtClean="0"/>
              <a:t>ذلك؟</a:t>
            </a:r>
            <a:endParaRPr lang="ar-SA" sz="3600" b="1" dirty="0" smtClean="0"/>
          </a:p>
          <a:p>
            <a:r>
              <a:rPr lang="ar-SA" sz="3600" b="1" dirty="0" err="1" smtClean="0"/>
              <a:t>باضافة</a:t>
            </a:r>
            <a:r>
              <a:rPr lang="ar-SA" sz="3600" b="1" dirty="0" smtClean="0"/>
              <a:t> ملف آخر الى الدائرة  </a:t>
            </a:r>
            <a:r>
              <a:rPr lang="ar-SA" sz="3600" b="1" dirty="0" err="1" smtClean="0"/>
              <a:t>لتشكيل  ............</a:t>
            </a:r>
            <a:r>
              <a:rPr lang="ar-SA" b="1" dirty="0" err="1" smtClean="0"/>
              <a:t>..</a:t>
            </a:r>
            <a:endParaRPr lang="ar-SA" b="1" dirty="0" smtClean="0"/>
          </a:p>
          <a:p>
            <a:endParaRPr lang="ar-SA" dirty="0" smtClean="0"/>
          </a:p>
          <a:p>
            <a:r>
              <a:rPr lang="ar-SA" b="1" dirty="0" smtClean="0">
                <a:solidFill>
                  <a:srgbClr val="FF0000"/>
                </a:solidFill>
              </a:rPr>
              <a:t>محول كهربائي</a:t>
            </a:r>
            <a:endParaRPr lang="ar-S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0" y="548680"/>
            <a:ext cx="4042792" cy="2592288"/>
          </a:xfrm>
        </p:spPr>
        <p:txBody>
          <a:bodyPr>
            <a:normAutofit fontScale="92500"/>
          </a:bodyPr>
          <a:lstStyle/>
          <a:p>
            <a:r>
              <a:rPr lang="ar-SA" sz="3900" b="1" dirty="0" smtClean="0"/>
              <a:t>في المحول</a:t>
            </a:r>
          </a:p>
          <a:p>
            <a:r>
              <a:rPr lang="ar-SA" sz="3900" b="1" dirty="0" smtClean="0"/>
              <a:t> يزداد التيار المتناوب الحثي الناتج في الملف الثانوي </a:t>
            </a:r>
            <a:r>
              <a:rPr lang="ar-SA" sz="3900" b="1" dirty="0" smtClean="0">
                <a:solidFill>
                  <a:srgbClr val="FF0000"/>
                </a:solidFill>
              </a:rPr>
              <a:t>بواسطة مضخم </a:t>
            </a:r>
          </a:p>
          <a:p>
            <a:endParaRPr lang="ar-SA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 cstate="print"/>
          <a:srcRect l="65024" t="20297" r="9518" b="42297"/>
          <a:stretch>
            <a:fillRect/>
          </a:stretch>
        </p:blipFill>
        <p:spPr bwMode="auto">
          <a:xfrm>
            <a:off x="0" y="404664"/>
            <a:ext cx="471601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ربع نص 4"/>
          <p:cNvSpPr txBox="1"/>
          <p:nvPr/>
        </p:nvSpPr>
        <p:spPr>
          <a:xfrm>
            <a:off x="4283968" y="3717032"/>
            <a:ext cx="439248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/>
              <a:t>ثم يعاد الى الملف والمكثف </a:t>
            </a:r>
            <a:endParaRPr lang="ar-S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/>
              <a:t>كيف يمكن زيادة تردد الاهتزاز الناتج بواسطة دائرة الملف </a:t>
            </a:r>
            <a:r>
              <a:rPr lang="ar-SA" sz="3600" b="1" dirty="0" err="1" smtClean="0"/>
              <a:t>والكثف</a:t>
            </a:r>
            <a:r>
              <a:rPr lang="ar-SA" sz="3600" b="1" dirty="0" smtClean="0"/>
              <a:t> </a:t>
            </a:r>
            <a:r>
              <a:rPr lang="ar-SA" sz="3600" b="1" dirty="0" err="1" smtClean="0"/>
              <a:t>؟</a:t>
            </a:r>
            <a:endParaRPr lang="ar-SA" sz="3600" b="1" dirty="0" smtClean="0"/>
          </a:p>
          <a:p>
            <a:endParaRPr lang="ar-SA" sz="3600" b="1" dirty="0" smtClean="0"/>
          </a:p>
          <a:p>
            <a:endParaRPr lang="ar-SA" sz="3600" b="1" dirty="0" smtClean="0"/>
          </a:p>
          <a:p>
            <a:r>
              <a:rPr lang="ar-SA" sz="3600" b="1" dirty="0" smtClean="0"/>
              <a:t>عن طريق تقليل حجم كل  من الملف والمكثف المستخدمين</a:t>
            </a:r>
            <a:endParaRPr lang="ar-S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ar-SA" b="1" dirty="0" smtClean="0"/>
              <a:t>هو صندوق على شكل متوازي مستطيلات </a:t>
            </a:r>
            <a:r>
              <a:rPr lang="ar-SA" b="1" dirty="0" smtClean="0">
                <a:solidFill>
                  <a:srgbClr val="FF0000"/>
                </a:solidFill>
              </a:rPr>
              <a:t>يعتمد </a:t>
            </a:r>
            <a:r>
              <a:rPr lang="ar-SA" b="1" dirty="0" smtClean="0"/>
              <a:t>عمله على الملف والمكثف معاً</a:t>
            </a:r>
          </a:p>
          <a:p>
            <a:pPr lvl="0"/>
            <a:endParaRPr lang="ar-SA" b="1" dirty="0" smtClean="0"/>
          </a:p>
          <a:p>
            <a:pPr lvl="0"/>
            <a:r>
              <a:rPr lang="ar-SA" b="1" dirty="0" smtClean="0">
                <a:solidFill>
                  <a:srgbClr val="FF0000"/>
                </a:solidFill>
              </a:rPr>
              <a:t>وحجم الصندوق يحدد تردد الاهتزاز مثل </a:t>
            </a:r>
          </a:p>
          <a:p>
            <a:pPr lvl="0"/>
            <a:r>
              <a:rPr lang="ar-SA" b="1" dirty="0" smtClean="0">
                <a:solidFill>
                  <a:srgbClr val="FF0000"/>
                </a:solidFill>
              </a:rPr>
              <a:t>(أفران الميكروويف</a:t>
            </a:r>
            <a:r>
              <a:rPr lang="ar-SA" b="1" dirty="0" err="1" smtClean="0">
                <a:solidFill>
                  <a:srgbClr val="FF0000"/>
                </a:solidFill>
              </a:rPr>
              <a:t>)</a:t>
            </a:r>
            <a:endParaRPr lang="ar-SA" b="1" dirty="0" smtClean="0">
              <a:solidFill>
                <a:srgbClr val="FF0000"/>
              </a:solidFill>
            </a:endParaRPr>
          </a:p>
          <a:p>
            <a:endParaRPr lang="ar-SA" dirty="0" smtClean="0"/>
          </a:p>
          <a:p>
            <a:pPr lvl="0"/>
            <a:r>
              <a:rPr lang="ar-SA" b="1" dirty="0" smtClean="0"/>
              <a:t>ولتوليد أعلى تردد للموجات تحت الحمراء يجب تصغير حجم التجويف الرنان ليصبح بحجم </a:t>
            </a:r>
            <a:r>
              <a:rPr lang="ar-SA" b="1" dirty="0" err="1" smtClean="0"/>
              <a:t>الجزيء </a:t>
            </a:r>
            <a:r>
              <a:rPr lang="ar-SA" b="1" dirty="0" smtClean="0"/>
              <a:t>(الإلكترونات المهتزة</a:t>
            </a:r>
            <a:r>
              <a:rPr lang="ar-SA" b="1" dirty="0" err="1" smtClean="0"/>
              <a:t>)</a:t>
            </a:r>
            <a:endParaRPr lang="ar-SA" b="1" dirty="0" smtClean="0"/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2469495" y="620688"/>
            <a:ext cx="312938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400" b="1" dirty="0" smtClean="0">
                <a:solidFill>
                  <a:srgbClr val="FF0000"/>
                </a:solidFill>
              </a:rPr>
              <a:t>التجويف الرنان </a:t>
            </a:r>
            <a:endParaRPr lang="ar-SA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ar-S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5) الموجات الناتجة بوساطة الكهرباء </a:t>
            </a:r>
            <a:r>
              <a:rPr lang="ar-SA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الإجهادية</a:t>
            </a:r>
            <a:endParaRPr lang="ar-SA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endParaRPr lang="ar-SA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ar-SA" sz="3600" b="1" dirty="0" smtClean="0"/>
              <a:t>هي ظاهرة فيزيائية طبيعية تظهرها بعض المواد وبالأخص البلورات وبعض أنواع السيراميك </a:t>
            </a:r>
          </a:p>
          <a:p>
            <a:endParaRPr lang="ar-SA" sz="3600" b="1" dirty="0" smtClean="0"/>
          </a:p>
          <a:p>
            <a:r>
              <a:rPr lang="ar-SA" sz="3600" b="1" dirty="0" smtClean="0">
                <a:solidFill>
                  <a:srgbClr val="FF0000"/>
                </a:solidFill>
              </a:rPr>
              <a:t>حيث تمتلك هذه المواد قدرة على تغيرا في الحجم عندما يتعرض إلى حافز خارجى مثل الجهد الكهربى, والبعض الاخر </a:t>
            </a:r>
            <a:r>
              <a:rPr lang="ar-SA" sz="3600" b="1" dirty="0" err="1" smtClean="0">
                <a:solidFill>
                  <a:srgbClr val="FF0000"/>
                </a:solidFill>
              </a:rPr>
              <a:t>يتقلص </a:t>
            </a:r>
            <a:r>
              <a:rPr lang="ar-SA" sz="3600" b="1" dirty="0" smtClean="0">
                <a:solidFill>
                  <a:srgbClr val="FF0000"/>
                </a:solidFill>
              </a:rPr>
              <a:t>, او يتوسع يعني </a:t>
            </a:r>
            <a:r>
              <a:rPr lang="ar-SA" sz="3600" b="1" dirty="0" err="1" smtClean="0">
                <a:solidFill>
                  <a:srgbClr val="FF0000"/>
                </a:solidFill>
              </a:rPr>
              <a:t>يتشوة</a:t>
            </a:r>
            <a:r>
              <a:rPr lang="ar-SA" sz="3600" b="1" dirty="0" smtClean="0">
                <a:solidFill>
                  <a:srgbClr val="FF0000"/>
                </a:solidFill>
              </a:rPr>
              <a:t> </a:t>
            </a:r>
          </a:p>
          <a:p>
            <a:endParaRPr lang="ar-SA" sz="3600" b="1" dirty="0" smtClean="0">
              <a:solidFill>
                <a:srgbClr val="FF0000"/>
              </a:solidFill>
            </a:endParaRPr>
          </a:p>
          <a:p>
            <a:r>
              <a:rPr lang="ar-SA" sz="3600" b="1" dirty="0" smtClean="0"/>
              <a:t>هذه المواد لها القدرة على </a:t>
            </a:r>
            <a:r>
              <a:rPr lang="ar-SA" sz="3600" b="1" dirty="0" err="1" smtClean="0"/>
              <a:t>توليدفرق</a:t>
            </a:r>
            <a:r>
              <a:rPr lang="ar-SA" sz="3600" b="1" dirty="0" smtClean="0"/>
              <a:t> جهد كهربي عندما تتعرض لإجهاد ميكانيكي.</a:t>
            </a:r>
            <a:endParaRPr lang="ar-S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lvl="0"/>
            <a:endParaRPr lang="ar-SA" b="1" dirty="0" smtClean="0"/>
          </a:p>
          <a:p>
            <a:pPr lvl="0"/>
            <a:r>
              <a:rPr lang="ar-SA" b="1" dirty="0" smtClean="0"/>
              <a:t>خاصية للبلورة تسبب انحناءها  أو تشوهها فتولد تذبذبات  عند تطبيق فرق جهد كهربائي متناوب عليها </a:t>
            </a:r>
          </a:p>
          <a:p>
            <a:pPr lvl="0"/>
            <a:endParaRPr lang="ar-SA" b="1" dirty="0" smtClean="0"/>
          </a:p>
          <a:p>
            <a:pPr lvl="0"/>
            <a:r>
              <a:rPr lang="ar-SA" b="1" dirty="0" smtClean="0">
                <a:solidFill>
                  <a:srgbClr val="0070C0"/>
                </a:solidFill>
              </a:rPr>
              <a:t>عند تطبيق جهد متناوب على مقطع عرضي من بلورة </a:t>
            </a:r>
            <a:r>
              <a:rPr lang="ar-SA" b="1" dirty="0" err="1" smtClean="0">
                <a:solidFill>
                  <a:srgbClr val="0070C0"/>
                </a:solidFill>
              </a:rPr>
              <a:t>كوارتز</a:t>
            </a:r>
            <a:r>
              <a:rPr lang="ar-SA" b="1" dirty="0" smtClean="0">
                <a:solidFill>
                  <a:srgbClr val="0070C0"/>
                </a:solidFill>
              </a:rPr>
              <a:t>  </a:t>
            </a:r>
          </a:p>
          <a:p>
            <a:pPr lvl="0"/>
            <a:endParaRPr lang="ar-SA" b="1" dirty="0" smtClean="0">
              <a:solidFill>
                <a:srgbClr val="0070C0"/>
              </a:solidFill>
            </a:endParaRPr>
          </a:p>
          <a:p>
            <a:pPr lvl="0"/>
            <a:r>
              <a:rPr lang="ar-SA" b="1" dirty="0" smtClean="0">
                <a:solidFill>
                  <a:srgbClr val="0070C0"/>
                </a:solidFill>
              </a:rPr>
              <a:t>تنتج اهتزازات مستمرة  </a:t>
            </a:r>
          </a:p>
          <a:p>
            <a:endParaRPr lang="ar-SA" dirty="0"/>
          </a:p>
        </p:txBody>
      </p:sp>
      <p:pic>
        <p:nvPicPr>
          <p:cNvPr id="13314" name="Picture 2" descr="http://i57.photobucket.com/albums/g236/wahibasands/Unknown_Quartz_crystal_66mo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11140"/>
            <a:ext cx="3491880" cy="2346859"/>
          </a:xfrm>
          <a:prstGeom prst="rect">
            <a:avLst/>
          </a:prstGeom>
          <a:noFill/>
        </p:spPr>
      </p:pic>
      <p:sp>
        <p:nvSpPr>
          <p:cNvPr id="4" name="مربع نص 3"/>
          <p:cNvSpPr txBox="1"/>
          <p:nvPr/>
        </p:nvSpPr>
        <p:spPr>
          <a:xfrm>
            <a:off x="2123728" y="404664"/>
            <a:ext cx="54006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b="1" dirty="0" smtClean="0">
                <a:solidFill>
                  <a:srgbClr val="FF0000"/>
                </a:solidFill>
              </a:rPr>
              <a:t>تعريفها </a:t>
            </a:r>
            <a:endParaRPr lang="ar-SA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476672"/>
            <a:ext cx="8229600" cy="5976664"/>
          </a:xfrm>
        </p:spPr>
        <p:txBody>
          <a:bodyPr>
            <a:normAutofit/>
          </a:bodyPr>
          <a:lstStyle/>
          <a:p>
            <a:r>
              <a:rPr lang="ar-SA" b="1" dirty="0" smtClean="0"/>
              <a:t>حيث يمكن قطع بلورة الكوارتز  وتطبيق جهد معين عليها </a:t>
            </a:r>
          </a:p>
          <a:p>
            <a:endParaRPr lang="ar-SA" b="1" dirty="0" smtClean="0"/>
          </a:p>
          <a:p>
            <a:r>
              <a:rPr lang="ar-SA" b="1" dirty="0" err="1" smtClean="0">
                <a:solidFill>
                  <a:srgbClr val="FF0000"/>
                </a:solidFill>
              </a:rPr>
              <a:t>فتتشوة</a:t>
            </a:r>
            <a:r>
              <a:rPr lang="ar-SA" b="1" dirty="0" smtClean="0">
                <a:solidFill>
                  <a:srgbClr val="FF0000"/>
                </a:solidFill>
              </a:rPr>
              <a:t>  وتبدأ  في الاهتزاز بتردد ات محددة</a:t>
            </a:r>
          </a:p>
          <a:p>
            <a:pPr lvl="0"/>
            <a:endParaRPr lang="ar-SA" b="1" dirty="0" smtClean="0"/>
          </a:p>
          <a:p>
            <a:pPr lvl="0"/>
            <a:r>
              <a:rPr lang="ar-SA" b="1" dirty="0" smtClean="0">
                <a:solidFill>
                  <a:srgbClr val="0070C0"/>
                </a:solidFill>
              </a:rPr>
              <a:t>وتولد خاصية   الكهرباء </a:t>
            </a:r>
            <a:r>
              <a:rPr lang="ar-SA" b="1" dirty="0" err="1" smtClean="0">
                <a:solidFill>
                  <a:srgbClr val="0070C0"/>
                </a:solidFill>
              </a:rPr>
              <a:t>الإجهادية</a:t>
            </a:r>
            <a:r>
              <a:rPr lang="ar-SA" b="1" dirty="0" smtClean="0">
                <a:solidFill>
                  <a:srgbClr val="0070C0"/>
                </a:solidFill>
              </a:rPr>
              <a:t> قوة دافعة كهربائية </a:t>
            </a:r>
          </a:p>
          <a:p>
            <a:pPr lvl="0"/>
            <a:r>
              <a:rPr lang="ar-SA" b="1" dirty="0" smtClean="0"/>
              <a:t> </a:t>
            </a:r>
          </a:p>
          <a:p>
            <a:r>
              <a:rPr lang="ar-SA" b="1" dirty="0" smtClean="0"/>
              <a:t>عندما </a:t>
            </a:r>
            <a:r>
              <a:rPr lang="ar-SA" b="1" dirty="0" err="1" smtClean="0"/>
              <a:t>تتشوة</a:t>
            </a:r>
            <a:r>
              <a:rPr lang="ar-SA" b="1" dirty="0" smtClean="0"/>
              <a:t> البلورة </a:t>
            </a:r>
          </a:p>
          <a:p>
            <a:r>
              <a:rPr lang="ar-SA" b="1" dirty="0" smtClean="0"/>
              <a:t>يتم تضخيم القوة دافعة كهربائية  </a:t>
            </a:r>
            <a:r>
              <a:rPr lang="ar-SA" b="1" dirty="0" err="1" smtClean="0"/>
              <a:t>واعادتها</a:t>
            </a:r>
            <a:r>
              <a:rPr lang="ar-SA" b="1" dirty="0" smtClean="0"/>
              <a:t> </a:t>
            </a:r>
          </a:p>
          <a:p>
            <a:r>
              <a:rPr lang="ar-SA" b="1" dirty="0" smtClean="0"/>
              <a:t>الى البلورة للمحافظة  على  استمرار الاهتزاز 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lang="ar-SA" b="1" dirty="0" smtClean="0"/>
              <a:t>عللي</a:t>
            </a:r>
          </a:p>
          <a:p>
            <a:pPr lvl="0"/>
            <a:r>
              <a:rPr lang="ar-SA" sz="4400" b="1" dirty="0" smtClean="0"/>
              <a:t>تستخدم بلورات الكوارتز عادة في الساعات</a:t>
            </a:r>
          </a:p>
          <a:p>
            <a:pPr lvl="0"/>
            <a:r>
              <a:rPr lang="ar-SA" sz="4400" b="1" dirty="0" smtClean="0"/>
              <a:t> </a:t>
            </a:r>
          </a:p>
          <a:p>
            <a:pPr lvl="0"/>
            <a:r>
              <a:rPr lang="ar-SA" sz="4400" b="1" dirty="0" smtClean="0">
                <a:solidFill>
                  <a:srgbClr val="FF0000"/>
                </a:solidFill>
              </a:rPr>
              <a:t>لأن ترددات اهتزازاتها ثابتة تقريباً</a:t>
            </a:r>
          </a:p>
          <a:p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800" b="1" dirty="0" smtClean="0">
                <a:solidFill>
                  <a:srgbClr val="FF0000"/>
                </a:solidFill>
              </a:rPr>
              <a:t>من الذي اكتشف أن التيار الكهربائي يولد مجالا </a:t>
            </a:r>
            <a:r>
              <a:rPr lang="ar-SA" sz="4800" b="1" dirty="0" err="1" smtClean="0">
                <a:solidFill>
                  <a:srgbClr val="FF0000"/>
                </a:solidFill>
              </a:rPr>
              <a:t>مغناطيسيا ؟</a:t>
            </a:r>
            <a:endParaRPr lang="ar-SA" sz="4800" b="1" dirty="0" smtClean="0">
              <a:solidFill>
                <a:srgbClr val="FF0000"/>
              </a:solidFill>
            </a:endParaRPr>
          </a:p>
          <a:p>
            <a:endParaRPr lang="ar-SA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ar-SA" sz="8000" b="1" dirty="0" smtClean="0"/>
              <a:t>       </a:t>
            </a:r>
            <a:r>
              <a:rPr lang="ar-SA" sz="8000" b="1" dirty="0" err="1" smtClean="0">
                <a:solidFill>
                  <a:srgbClr val="0070C0"/>
                </a:solidFill>
              </a:rPr>
              <a:t>أورستد</a:t>
            </a:r>
            <a:endParaRPr lang="ar-SA" sz="8000" b="1" dirty="0" smtClean="0">
              <a:solidFill>
                <a:srgbClr val="0070C0"/>
              </a:solidFill>
            </a:endParaRPr>
          </a:p>
          <a:p>
            <a:endParaRPr lang="ar-SA" dirty="0" smtClean="0"/>
          </a:p>
          <a:p>
            <a:endParaRPr lang="ar-SA" dirty="0" smtClean="0"/>
          </a:p>
        </p:txBody>
      </p:sp>
      <p:sp>
        <p:nvSpPr>
          <p:cNvPr id="5" name="مستطيل 4"/>
          <p:cNvSpPr/>
          <p:nvPr/>
        </p:nvSpPr>
        <p:spPr>
          <a:xfrm>
            <a:off x="179512" y="4365104"/>
            <a:ext cx="87129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b="1" dirty="0" smtClean="0"/>
              <a:t>ان التيار المار في موصل يولد مجالا </a:t>
            </a:r>
            <a:r>
              <a:rPr lang="ar-SA" sz="4000" b="1" dirty="0" err="1" smtClean="0"/>
              <a:t>مغناطيسيا .</a:t>
            </a:r>
            <a:endParaRPr lang="ar-SA" sz="4000" b="1" dirty="0" smtClean="0"/>
          </a:p>
          <a:p>
            <a:r>
              <a:rPr lang="ar-SA" sz="4000" b="1" dirty="0" smtClean="0"/>
              <a:t>ان التيار المتغير  يولد مجالا مغناطيسيا </a:t>
            </a:r>
            <a:r>
              <a:rPr lang="ar-SA" sz="4000" b="1" dirty="0" err="1" smtClean="0"/>
              <a:t>متغيرا .</a:t>
            </a:r>
            <a:endParaRPr lang="ar-SA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abstract-sound-waves-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9143999" cy="6669360"/>
          </a:xfrm>
        </p:spPr>
      </p:pic>
      <p:sp>
        <p:nvSpPr>
          <p:cNvPr id="5" name="مستطيل 4"/>
          <p:cNvSpPr/>
          <p:nvPr/>
        </p:nvSpPr>
        <p:spPr>
          <a:xfrm>
            <a:off x="755576" y="5229200"/>
            <a:ext cx="792236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5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استقبال الموجات الكهرومغناطيسية</a:t>
            </a:r>
            <a:endParaRPr lang="ar-SA" sz="54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vert="horz" lIns="45720" rIns="45720" anchor="ctr">
            <a:noAutofit/>
          </a:bodyPr>
          <a:lstStyle/>
          <a:p>
            <a:pPr marL="0" marR="0" lvl="0" indent="0" defTabSz="914400" rtl="1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إن التقاط هذه الموجات يتطلب 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هوائي</a:t>
            </a:r>
          </a:p>
          <a:p>
            <a:pPr lvl="0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ar-SA" sz="2800" b="1" dirty="0" smtClean="0">
                <a:solidFill>
                  <a:srgbClr val="FFFF00"/>
                </a:solidFill>
              </a:rPr>
              <a:t>تسارع المجالات الكهربائية للموجة الإلكترونات في </a:t>
            </a:r>
            <a:r>
              <a:rPr lang="ar-SA" sz="2800" b="1" dirty="0" smtClean="0">
                <a:solidFill>
                  <a:srgbClr val="FF0000"/>
                </a:solidFill>
              </a:rPr>
              <a:t>المادة</a:t>
            </a:r>
            <a:r>
              <a:rPr lang="ar-SA" sz="2800" b="1" dirty="0" smtClean="0">
                <a:solidFill>
                  <a:srgbClr val="FFFF00"/>
                </a:solidFill>
              </a:rPr>
              <a:t> المكونة للهوائي</a:t>
            </a:r>
          </a:p>
          <a:p>
            <a:pPr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ar-SA" sz="2800" b="1" dirty="0" smtClean="0">
                <a:solidFill>
                  <a:srgbClr val="FFFF00"/>
                </a:solidFill>
              </a:rPr>
              <a:t>ويكون </a:t>
            </a:r>
            <a:r>
              <a:rPr lang="ar-SA" sz="2800" b="1" dirty="0" smtClean="0">
                <a:solidFill>
                  <a:srgbClr val="FF0000"/>
                </a:solidFill>
              </a:rPr>
              <a:t>التسارع</a:t>
            </a:r>
            <a:r>
              <a:rPr lang="ar-SA" sz="2800" b="1" dirty="0" smtClean="0">
                <a:solidFill>
                  <a:srgbClr val="FFFF00"/>
                </a:solidFill>
              </a:rPr>
              <a:t> أكبر ما يمكن عندما يوجه الهوائي في اتجاه استقطاب الموجة نفسها</a:t>
            </a:r>
            <a:endParaRPr lang="ar-SA" sz="2800" b="1" dirty="0" smtClean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1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ar-SA" sz="28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وهذا يحدث عندما يكون الهوائي </a:t>
            </a:r>
            <a:r>
              <a:rPr lang="ar-SA" sz="28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موازياً</a:t>
            </a:r>
            <a:r>
              <a:rPr lang="ar-SA" sz="28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لاتجاه المجالات الكهربائية للموجة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/>
              <a:t>وجد عمليا ان طول الهوائي عندما يساوي نصف طول الموجة المرسلة أو المستلمة </a:t>
            </a:r>
          </a:p>
          <a:p>
            <a:endParaRPr lang="ar-SA" sz="4000" b="1" dirty="0" smtClean="0"/>
          </a:p>
          <a:p>
            <a:r>
              <a:rPr lang="ar-SA" sz="4000" b="1" dirty="0" smtClean="0"/>
              <a:t>يحقق ارسالا  أو استقبالا  أكبر  </a:t>
            </a:r>
            <a:r>
              <a:rPr lang="ar-SA" sz="4000" b="1" dirty="0" err="1" smtClean="0"/>
              <a:t>للاشارة</a:t>
            </a:r>
            <a:r>
              <a:rPr lang="ar-SA" sz="4000" b="1" dirty="0" smtClean="0"/>
              <a:t> </a:t>
            </a:r>
            <a:endParaRPr lang="ar-S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433467"/>
          </a:xfrm>
        </p:spPr>
        <p:txBody>
          <a:bodyPr>
            <a:normAutofit fontScale="70000" lnSpcReduction="20000"/>
          </a:bodyPr>
          <a:lstStyle/>
          <a:p>
            <a:pPr marL="0" lvl="0" indent="0">
              <a:lnSpc>
                <a:spcPct val="200000"/>
              </a:lnSpc>
              <a:spcBef>
                <a:spcPct val="0"/>
              </a:spcBef>
              <a:buNone/>
              <a:defRPr/>
            </a:pPr>
            <a:r>
              <a:rPr lang="ar-SA" sz="4000" b="1" dirty="0" smtClean="0"/>
              <a:t>عللي </a:t>
            </a:r>
          </a:p>
          <a:p>
            <a:pPr marL="0" lvl="0" indent="0">
              <a:lnSpc>
                <a:spcPct val="200000"/>
              </a:lnSpc>
              <a:spcBef>
                <a:spcPct val="0"/>
              </a:spcBef>
              <a:buNone/>
              <a:defRPr/>
            </a:pPr>
            <a:r>
              <a:rPr lang="ar-SA" sz="4600" b="1" dirty="0" smtClean="0">
                <a:solidFill>
                  <a:srgbClr val="FF0000"/>
                </a:solidFill>
              </a:rPr>
              <a:t>يصمم طول الهوائي بحيث يساوي نصف الطول الموجي للموجة التي يفترض التقاطها</a:t>
            </a:r>
          </a:p>
          <a:p>
            <a:pPr marL="0" lvl="0" indent="0">
              <a:lnSpc>
                <a:spcPct val="200000"/>
              </a:lnSpc>
              <a:spcBef>
                <a:spcPct val="0"/>
              </a:spcBef>
              <a:buNone/>
              <a:defRPr/>
            </a:pPr>
            <a:endParaRPr lang="ar-SA" sz="4600" b="1" dirty="0" smtClean="0"/>
          </a:p>
          <a:p>
            <a:pPr marL="0" indent="0">
              <a:lnSpc>
                <a:spcPct val="200000"/>
              </a:lnSpc>
              <a:spcBef>
                <a:spcPct val="0"/>
              </a:spcBef>
              <a:buNone/>
              <a:defRPr/>
            </a:pPr>
            <a:r>
              <a:rPr lang="ar-SA" sz="4600" b="1" dirty="0" smtClean="0"/>
              <a:t>لان  الجهد يصبح له قيمه عظمى عندما يكون طول الهوائي مساوياً لنصف الطول الموجي للموجة التي نريد التقاطها</a:t>
            </a:r>
          </a:p>
          <a:p>
            <a:endParaRPr lang="ar-SA" sz="4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/>
              <a:t>فرق الجهد بين طرفي الهوائي يتذبذب بتردد الموجه الكهرومغناطيسية نفسه.</a:t>
            </a:r>
          </a:p>
          <a:p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عللي </a:t>
            </a:r>
          </a:p>
          <a:p>
            <a:r>
              <a:rPr lang="ar-SA" b="1" dirty="0" smtClean="0"/>
              <a:t>الهوائي المصمم لالتقاط موجات الراديو والتلفاز أطول كثيرا من الهوائي المصمم </a:t>
            </a:r>
            <a:r>
              <a:rPr lang="ar-SA" b="1" dirty="0" err="1" smtClean="0"/>
              <a:t>لإلتقاط</a:t>
            </a:r>
            <a:r>
              <a:rPr lang="ar-SA" b="1" dirty="0" smtClean="0"/>
              <a:t> موجات الميكروويف </a:t>
            </a:r>
          </a:p>
          <a:p>
            <a:endParaRPr lang="ar-SA" b="1" dirty="0" smtClean="0"/>
          </a:p>
          <a:p>
            <a:r>
              <a:rPr lang="ar-SA" b="1" dirty="0" smtClean="0">
                <a:solidFill>
                  <a:srgbClr val="0070C0"/>
                </a:solidFill>
              </a:rPr>
              <a:t>لأن طول موجات الراديو والتلفاز أكبر من موجات الميكروويف.</a:t>
            </a:r>
          </a:p>
          <a:p>
            <a:endParaRPr lang="ar-SA" b="1" dirty="0" smtClean="0"/>
          </a:p>
          <a:p>
            <a:r>
              <a:rPr lang="ar-SA" b="1" dirty="0" smtClean="0"/>
              <a:t>للكشف عن الموجات الكهرومغناطيسية نستخدم هوائي مكون من عدة أسلاك 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حتى يكون الهوائي أكثر فاعلية.</a:t>
            </a:r>
            <a:endParaRPr lang="ar-SA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sz="4000" b="1" dirty="0" smtClean="0">
                <a:solidFill>
                  <a:srgbClr val="FF0000"/>
                </a:solidFill>
              </a:rPr>
              <a:t>هوائي التلفاز</a:t>
            </a:r>
          </a:p>
          <a:p>
            <a:pPr>
              <a:buNone/>
            </a:pPr>
            <a:r>
              <a:rPr lang="ar-SA" sz="4000" b="1" dirty="0" smtClean="0">
                <a:solidFill>
                  <a:srgbClr val="FF0000"/>
                </a:solidFill>
              </a:rPr>
              <a:t> </a:t>
            </a:r>
            <a:r>
              <a:rPr lang="ar-SA" sz="4000" b="1" dirty="0" err="1" smtClean="0"/>
              <a:t>مكوناته:</a:t>
            </a:r>
            <a:r>
              <a:rPr lang="ar-SA" sz="4000" b="1" dirty="0" smtClean="0"/>
              <a:t> </a:t>
            </a:r>
          </a:p>
          <a:p>
            <a:r>
              <a:rPr lang="ar-SA" sz="4000" b="1" dirty="0" smtClean="0"/>
              <a:t>يتكون من </a:t>
            </a:r>
            <a:r>
              <a:rPr lang="ar-SA" sz="4000" b="1" dirty="0" err="1" smtClean="0"/>
              <a:t>سلكين</a:t>
            </a:r>
            <a:r>
              <a:rPr lang="ar-SA" sz="4000" b="1" dirty="0" smtClean="0"/>
              <a:t> أو أكثر المسافة بينهما تعادل ربع الطول الموجي للموجة.</a:t>
            </a:r>
          </a:p>
          <a:p>
            <a:endParaRPr lang="ar-SA" sz="4000" b="1" dirty="0" smtClean="0"/>
          </a:p>
          <a:p>
            <a:r>
              <a:rPr lang="ar-SA" sz="4000" b="1" dirty="0" smtClean="0"/>
              <a:t>المجالات الكهربائية الناتجة عن كل سلك تكون أنماط تداخل بناء تزيد من قوة الإشارة.</a:t>
            </a:r>
          </a:p>
          <a:p>
            <a:pPr>
              <a:buNone/>
            </a:pPr>
            <a:endParaRPr lang="ar-S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ar-SA" sz="3600" b="1" dirty="0" smtClean="0"/>
              <a:t>إن جميع الموجات الكهرومغناطيسية لها خصائص </a:t>
            </a:r>
            <a:r>
              <a:rPr lang="ar-SA" sz="3600" b="1" dirty="0" err="1" smtClean="0"/>
              <a:t>الإنعكاس</a:t>
            </a:r>
            <a:r>
              <a:rPr lang="ar-SA" sz="3600" b="1" dirty="0" smtClean="0"/>
              <a:t> </a:t>
            </a:r>
            <a:r>
              <a:rPr lang="ar-SA" sz="3600" b="1" dirty="0" err="1" smtClean="0"/>
              <a:t>والإنكسار</a:t>
            </a:r>
            <a:r>
              <a:rPr lang="ar-SA" sz="3600" b="1" dirty="0" smtClean="0"/>
              <a:t> </a:t>
            </a:r>
            <a:r>
              <a:rPr lang="ar-SA" sz="3600" b="1" dirty="0" err="1" smtClean="0"/>
              <a:t>والحيود</a:t>
            </a:r>
            <a:endParaRPr lang="ar-SA" sz="3600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971600" y="2276872"/>
            <a:ext cx="7776864" cy="3384376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000" dirty="0" smtClean="0"/>
              <a:t>الأطباق اللاقطة</a:t>
            </a:r>
            <a:endParaRPr lang="ar-SA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vert="horz" lIns="45720" rIns="45720" anchor="ctr">
            <a:noAutofit/>
          </a:bodyPr>
          <a:lstStyle/>
          <a:p>
            <a:pPr marL="0" marR="0" lvl="0" indent="0" defTabSz="914400" rtl="1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ar-SA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ويعمل</a:t>
            </a:r>
            <a:r>
              <a:rPr kumimoji="0" lang="ar-SA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الطبق اللاقط على عكس الموجات التي يستقبلها </a:t>
            </a:r>
            <a:r>
              <a:rPr kumimoji="0" lang="ar-SA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وتركيزها</a:t>
            </a:r>
            <a:r>
              <a:rPr kumimoji="0" lang="ar-SA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على قطعة أو جهاز يسمى اللاقط</a:t>
            </a:r>
          </a:p>
          <a:p>
            <a:pPr marL="0" marR="0" lvl="0" indent="0" defTabSz="914400" rtl="1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ar-SA" sz="2800" b="1" i="0" u="none" strike="noStrike" kern="1200" cap="none" spc="0" normalizeH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1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ar-SA" b="1" baseline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ويحتوي</a:t>
            </a:r>
            <a:r>
              <a:rPr lang="ar-SA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اللاقط على هوائي </a:t>
            </a:r>
            <a:r>
              <a:rPr lang="ar-SA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قصير</a:t>
            </a:r>
            <a:r>
              <a:rPr lang="ar-SA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ثنائي القطب</a:t>
            </a:r>
            <a:r>
              <a:rPr kumimoji="0" lang="ar-SA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يعمل على ارسال اشارات إلى المستقبل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شكل بيضاوي 3"/>
          <p:cNvSpPr/>
          <p:nvPr/>
        </p:nvSpPr>
        <p:spPr>
          <a:xfrm>
            <a:off x="0" y="1556792"/>
            <a:ext cx="8820472" cy="3312368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4400" b="1" dirty="0" smtClean="0">
                <a:solidFill>
                  <a:schemeClr val="bg1"/>
                </a:solidFill>
              </a:rPr>
              <a:t>من الذي توصل الى ان العكس يجب ان يكون صحيحا </a:t>
            </a:r>
            <a:r>
              <a:rPr lang="ar-SA" sz="4400" b="1" dirty="0" err="1" smtClean="0">
                <a:solidFill>
                  <a:schemeClr val="bg1"/>
                </a:solidFill>
              </a:rPr>
              <a:t>أيضا؟</a:t>
            </a:r>
            <a:endParaRPr lang="ar-SA" sz="44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المستقبل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b="1" dirty="0" smtClean="0"/>
              <a:t>وهو جهاز يتكون من جهاز هوائي ودائرة ملف ومكثف وكاشف لفك شفرة الإشارة وتحليلها بالإضافة إلى مضخم</a:t>
            </a:r>
          </a:p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70278" t="22266" r="7857" b="44266"/>
          <a:stretch>
            <a:fillRect/>
          </a:stretch>
        </p:blipFill>
        <p:spPr bwMode="auto">
          <a:xfrm>
            <a:off x="899592" y="3068960"/>
            <a:ext cx="3852936" cy="331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كيف نختار الموجات 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b="1" dirty="0" smtClean="0"/>
              <a:t>إذا أردنا أن </a:t>
            </a:r>
            <a:r>
              <a:rPr lang="ar-SA" b="1" dirty="0" smtClean="0">
                <a:solidFill>
                  <a:srgbClr val="FF0000"/>
                </a:solidFill>
              </a:rPr>
              <a:t>نستقبل</a:t>
            </a:r>
            <a:r>
              <a:rPr lang="ar-SA" b="1" dirty="0" smtClean="0"/>
              <a:t> المعلومات التي تبث من محطة ما فإنه يجب اختيار الموجات الخاصة بهذه المحطة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2996952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ar-SA" sz="5400" b="1" dirty="0" smtClean="0"/>
              <a:t>ولاختيار موجات ذات تردد </a:t>
            </a:r>
            <a:r>
              <a:rPr lang="ar-SA" sz="5400" b="1" dirty="0" err="1" smtClean="0"/>
              <a:t>معين </a:t>
            </a:r>
            <a:br>
              <a:rPr lang="ar-SA" sz="5400" b="1" dirty="0" err="1" smtClean="0"/>
            </a:br>
            <a:r>
              <a:rPr lang="ar-SA" sz="5400" b="1" dirty="0" smtClean="0"/>
              <a:t>(ورفض باقي الموجات) </a:t>
            </a:r>
            <a:br>
              <a:rPr lang="ar-SA" sz="5400" b="1" dirty="0" smtClean="0"/>
            </a:br>
            <a:r>
              <a:rPr lang="ar-SA" sz="5400" b="1" dirty="0" smtClean="0"/>
              <a:t>يستخدم </a:t>
            </a:r>
            <a:r>
              <a:rPr lang="ar-SA" sz="5400" b="1" dirty="0" err="1" smtClean="0">
                <a:solidFill>
                  <a:srgbClr val="FF0000"/>
                </a:solidFill>
              </a:rPr>
              <a:t>الموالف</a:t>
            </a:r>
            <a:r>
              <a:rPr lang="ar-SA" sz="5400" b="1" dirty="0" smtClean="0">
                <a:solidFill>
                  <a:srgbClr val="FF0000"/>
                </a:solidFill>
              </a:rPr>
              <a:t/>
            </a:r>
            <a:br>
              <a:rPr lang="ar-SA" sz="5400" b="1" dirty="0" smtClean="0">
                <a:solidFill>
                  <a:srgbClr val="FF0000"/>
                </a:solidFill>
              </a:rPr>
            </a:br>
            <a:endParaRPr lang="ar-SA" sz="5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3140968"/>
            <a:ext cx="8229600" cy="2985195"/>
          </a:xfrm>
        </p:spPr>
        <p:txBody>
          <a:bodyPr/>
          <a:lstStyle/>
          <a:p>
            <a:pPr marL="0" lvl="0" indent="0" algn="ctr">
              <a:spcBef>
                <a:spcPct val="0"/>
              </a:spcBef>
              <a:buNone/>
              <a:defRPr/>
            </a:pPr>
            <a:endParaRPr lang="ar-SA" b="1" dirty="0" smtClean="0"/>
          </a:p>
          <a:p>
            <a:pPr marL="0" lvl="0" indent="0" algn="ctr">
              <a:spcBef>
                <a:spcPct val="0"/>
              </a:spcBef>
              <a:buNone/>
              <a:defRPr/>
            </a:pPr>
            <a:endParaRPr lang="ar-SA" b="1" dirty="0" smtClean="0"/>
          </a:p>
          <a:p>
            <a:pPr marL="0" lvl="0" indent="0" algn="ctr">
              <a:spcBef>
                <a:spcPct val="0"/>
              </a:spcBef>
              <a:buNone/>
              <a:defRPr/>
            </a:pPr>
            <a:endParaRPr lang="ar-SA" b="1" dirty="0" smtClean="0"/>
          </a:p>
          <a:p>
            <a:pPr marL="0" lvl="0" indent="0" algn="ctr">
              <a:spcBef>
                <a:spcPct val="0"/>
              </a:spcBef>
              <a:buNone/>
              <a:defRPr/>
            </a:pPr>
            <a:endParaRPr lang="ar-SA" b="1" dirty="0" smtClean="0"/>
          </a:p>
          <a:p>
            <a:pPr marL="0" lvl="0" indent="0" algn="ctr">
              <a:spcBef>
                <a:spcPct val="0"/>
              </a:spcBef>
              <a:buNone/>
              <a:defRPr/>
            </a:pP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ar-SA" sz="5400" b="1" dirty="0" err="1" smtClean="0">
                <a:solidFill>
                  <a:srgbClr val="7030A0"/>
                </a:solidFill>
              </a:rPr>
              <a:t>الموالف</a:t>
            </a:r>
            <a:r>
              <a:rPr lang="ar-SA" sz="5400" b="1" dirty="0" smtClean="0">
                <a:solidFill>
                  <a:srgbClr val="7030A0"/>
                </a:solidFill>
              </a:rPr>
              <a:t> </a:t>
            </a:r>
          </a:p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ar-SA" sz="4000" b="1" dirty="0" smtClean="0"/>
              <a:t>هو عبارة عن دائرة مكثف وملف متصل بالهوائي</a:t>
            </a:r>
          </a:p>
          <a:p>
            <a:pPr marL="0" lvl="0" indent="0" algn="ctr">
              <a:spcBef>
                <a:spcPct val="0"/>
              </a:spcBef>
              <a:buNone/>
              <a:defRPr/>
            </a:pPr>
            <a:endParaRPr lang="ar-SA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كيف تعمل دائرة استقبال الهوائي  على التقاط موجه كهرومغناطيسية  بتردد محدد  ورفض سائر الموجات </a:t>
            </a:r>
            <a:r>
              <a:rPr lang="ar-SA" b="1" dirty="0" err="1" smtClean="0">
                <a:solidFill>
                  <a:srgbClr val="FF0000"/>
                </a:solidFill>
              </a:rPr>
              <a:t>الاخرى ؟</a:t>
            </a:r>
            <a:r>
              <a:rPr lang="ar-SA" b="1" dirty="0" smtClean="0">
                <a:solidFill>
                  <a:srgbClr val="FF0000"/>
                </a:solidFill>
              </a:rPr>
              <a:t/>
            </a:r>
            <a:br>
              <a:rPr lang="ar-SA" b="1" dirty="0" smtClean="0">
                <a:solidFill>
                  <a:srgbClr val="FF0000"/>
                </a:solidFill>
              </a:rPr>
            </a:br>
            <a:endParaRPr lang="ar-SA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sz="4800" b="1" dirty="0" err="1" smtClean="0"/>
              <a:t>فاذا</a:t>
            </a:r>
            <a:r>
              <a:rPr lang="ar-SA" sz="4800" b="1" dirty="0" smtClean="0"/>
              <a:t> اردنا الاستماع الى اذاعة محطة معينة </a:t>
            </a:r>
            <a:endParaRPr lang="ar-SA" sz="4800" b="1" dirty="0" smtClean="0"/>
          </a:p>
          <a:p>
            <a:pPr>
              <a:buNone/>
            </a:pPr>
            <a:r>
              <a:rPr lang="ar-SA" sz="4800" b="1" dirty="0" smtClean="0"/>
              <a:t>تعدل السعة الكهربائية للمكثف حتى يصبح تردد اهتزازات الدائرة مساويا لتردد الموجة المطلوبة </a:t>
            </a:r>
          </a:p>
          <a:p>
            <a:pPr>
              <a:buNone/>
            </a:pPr>
            <a:r>
              <a:rPr lang="ar-SA" sz="4800" b="1" dirty="0" smtClean="0"/>
              <a:t>وعندما يحدث ذلك تعمل الموجات ذات التردد المطلوب </a:t>
            </a:r>
            <a:r>
              <a:rPr lang="ar-SA" sz="4800" b="1" dirty="0" err="1" smtClean="0"/>
              <a:t>اهتزازت</a:t>
            </a:r>
            <a:r>
              <a:rPr lang="ar-SA" sz="4800" b="1" dirty="0" smtClean="0"/>
              <a:t> محددة للالكترونات  في الدائرة </a:t>
            </a:r>
            <a:endParaRPr lang="ar-SA" sz="4800" dirty="0" smtClean="0"/>
          </a:p>
          <a:p>
            <a:endParaRPr lang="ar-SA" sz="4800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كلمة </a:t>
            </a:r>
            <a:r>
              <a:rPr lang="ar-SA" dirty="0" err="1" smtClean="0"/>
              <a:t>مايكرويف</a:t>
            </a:r>
            <a:r>
              <a:rPr lang="ar-SA" dirty="0" smtClean="0"/>
              <a:t> </a:t>
            </a:r>
            <a:r>
              <a:rPr lang="en-US" dirty="0" smtClean="0"/>
              <a:t>MICROWAVE </a:t>
            </a:r>
            <a:r>
              <a:rPr lang="ar-SA" dirty="0" smtClean="0"/>
              <a:t>تفسر نفسها بنفسها </a:t>
            </a:r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 </a:t>
            </a:r>
            <a:r>
              <a:rPr lang="ar-SA" dirty="0" smtClean="0"/>
              <a:t>فهي تعني الموجات القصيرة </a:t>
            </a:r>
            <a:r>
              <a:rPr lang="ar-SA" dirty="0" err="1" smtClean="0"/>
              <a:t>جدا.</a:t>
            </a:r>
            <a:r>
              <a:rPr lang="ar-SA" dirty="0" smtClean="0"/>
              <a:t> </a:t>
            </a:r>
          </a:p>
          <a:p>
            <a:endParaRPr lang="ar-SA" dirty="0" smtClean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3140968"/>
            <a:ext cx="8229600" cy="4525963"/>
          </a:xfrm>
        </p:spPr>
        <p:txBody>
          <a:bodyPr>
            <a:normAutofit/>
          </a:bodyPr>
          <a:lstStyle/>
          <a:p>
            <a:r>
              <a:rPr lang="ar-SA" sz="4400" b="1" dirty="0" smtClean="0"/>
              <a:t>اشعة </a:t>
            </a:r>
            <a:r>
              <a:rPr lang="ar-SA" sz="4400" b="1" dirty="0" smtClean="0"/>
              <a:t>المايكروويف هي جزء من الاشعة الكهرومغناطيسية </a:t>
            </a:r>
            <a:endParaRPr lang="ar-SA" sz="4400" b="1" dirty="0" smtClean="0"/>
          </a:p>
          <a:p>
            <a:endParaRPr lang="ar-SA" sz="4400" b="1" dirty="0" smtClean="0"/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619672" y="908720"/>
            <a:ext cx="59650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5400" b="1" dirty="0" smtClean="0">
                <a:solidFill>
                  <a:srgbClr val="7030A0"/>
                </a:solidFill>
              </a:rPr>
              <a:t>ما هي أشعة الميكروويف؟</a:t>
            </a:r>
            <a:endParaRPr lang="en-US" sz="54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323528" y="404664"/>
            <a:ext cx="8352928" cy="59766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4400" b="1" dirty="0" smtClean="0">
                <a:solidFill>
                  <a:schemeClr val="tx1"/>
                </a:solidFill>
              </a:rPr>
              <a:t>وهي تشبه موجات التلفزيون والراديو </a:t>
            </a:r>
            <a:r>
              <a:rPr lang="ar-SA" sz="4400" b="1" dirty="0" err="1" smtClean="0">
                <a:solidFill>
                  <a:schemeClr val="tx1"/>
                </a:solidFill>
              </a:rPr>
              <a:t>والجوال.</a:t>
            </a:r>
            <a:r>
              <a:rPr lang="ar-SA" sz="44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ar-SA" sz="4400" b="1" dirty="0" smtClean="0">
                <a:solidFill>
                  <a:srgbClr val="0070C0"/>
                </a:solidFill>
              </a:rPr>
              <a:t>كما تستخدم في الاتصالات ونقل المعلومات </a:t>
            </a:r>
            <a:r>
              <a:rPr lang="ar-SA" sz="4400" b="1" dirty="0" err="1" smtClean="0">
                <a:solidFill>
                  <a:srgbClr val="0070C0"/>
                </a:solidFill>
              </a:rPr>
              <a:t>واجهزة</a:t>
            </a:r>
            <a:r>
              <a:rPr lang="ar-SA" sz="4400" b="1" dirty="0" smtClean="0">
                <a:solidFill>
                  <a:srgbClr val="0070C0"/>
                </a:solidFill>
              </a:rPr>
              <a:t> الاستشعار عن بعد </a:t>
            </a:r>
            <a:endParaRPr lang="ar-SA" sz="4400" b="1" dirty="0" smtClean="0">
              <a:solidFill>
                <a:srgbClr val="0070C0"/>
              </a:solidFill>
            </a:endParaRPr>
          </a:p>
          <a:p>
            <a:endParaRPr lang="ar-SA" sz="4400" b="1" dirty="0" smtClean="0">
              <a:solidFill>
                <a:schemeClr val="tx1"/>
              </a:solidFill>
            </a:endParaRPr>
          </a:p>
          <a:p>
            <a:r>
              <a:rPr lang="ar-SA" sz="4400" b="1" dirty="0" smtClean="0">
                <a:solidFill>
                  <a:schemeClr val="tx1"/>
                </a:solidFill>
              </a:rPr>
              <a:t>وإن استخدامها في الطهي هو جزء بسيط من تطبيقاتها العملية </a:t>
            </a:r>
            <a:r>
              <a:rPr lang="ar-SA" sz="4400" b="1" dirty="0" err="1" smtClean="0">
                <a:solidFill>
                  <a:schemeClr val="tx1"/>
                </a:solidFill>
              </a:rPr>
              <a:t>العديدة .</a:t>
            </a:r>
            <a:endParaRPr lang="en-US" sz="44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400" b="1" dirty="0" smtClean="0">
                <a:solidFill>
                  <a:srgbClr val="0070C0"/>
                </a:solidFill>
              </a:rPr>
              <a:t>كيف يقوم فرن المايكروويف بالطهي </a:t>
            </a:r>
            <a:endParaRPr lang="en-US" sz="4400" b="1" dirty="0" smtClean="0">
              <a:solidFill>
                <a:srgbClr val="0070C0"/>
              </a:solidFill>
            </a:endParaRPr>
          </a:p>
          <a:p>
            <a:endParaRPr lang="ar-SA" sz="4400" b="1" dirty="0">
              <a:solidFill>
                <a:srgbClr val="0070C0"/>
              </a:solidFill>
            </a:endParaRPr>
          </a:p>
        </p:txBody>
      </p:sp>
      <p:pic>
        <p:nvPicPr>
          <p:cNvPr id="4" name="صورة 3" descr="http://www.hazemsakeek.com/QandA/microwave_oven/cooktrky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924944"/>
            <a:ext cx="4043139" cy="3167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19256" cy="5577483"/>
          </a:xfrm>
        </p:spPr>
        <p:txBody>
          <a:bodyPr>
            <a:normAutofit/>
          </a:bodyPr>
          <a:lstStyle/>
          <a:p>
            <a:endParaRPr lang="ar-SA" dirty="0"/>
          </a:p>
          <a:p>
            <a:pPr lvl="0"/>
            <a:r>
              <a:rPr lang="ar-SA" sz="3600" b="1" dirty="0" smtClean="0">
                <a:solidFill>
                  <a:srgbClr val="FF0000"/>
                </a:solidFill>
              </a:rPr>
              <a:t>كل </a:t>
            </a:r>
            <a:r>
              <a:rPr lang="ar-SA" sz="3600" b="1" dirty="0">
                <a:solidFill>
                  <a:srgbClr val="FF0000"/>
                </a:solidFill>
              </a:rPr>
              <a:t>من العالمين مايكل </a:t>
            </a:r>
            <a:r>
              <a:rPr lang="ar-SA" sz="3600" b="1" dirty="0" err="1">
                <a:solidFill>
                  <a:srgbClr val="FF0000"/>
                </a:solidFill>
              </a:rPr>
              <a:t>فارادي</a:t>
            </a:r>
            <a:r>
              <a:rPr lang="ar-SA" sz="3600" b="1" dirty="0">
                <a:solidFill>
                  <a:srgbClr val="FF0000"/>
                </a:solidFill>
              </a:rPr>
              <a:t> </a:t>
            </a:r>
            <a:endParaRPr lang="ar-SA" sz="3600" b="1" dirty="0" smtClean="0">
              <a:solidFill>
                <a:srgbClr val="FF0000"/>
              </a:solidFill>
            </a:endParaRPr>
          </a:p>
          <a:p>
            <a:pPr lvl="0"/>
            <a:r>
              <a:rPr lang="ar-SA" sz="3600" b="1" dirty="0" smtClean="0">
                <a:solidFill>
                  <a:srgbClr val="FF0000"/>
                </a:solidFill>
              </a:rPr>
              <a:t>وجوزيف هنري</a:t>
            </a:r>
            <a:endParaRPr lang="ar-SA" sz="36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sz="3600" b="1" dirty="0" smtClean="0"/>
              <a:t>وجد انه يمكن توليد تيار كهربائي عن طريق تحريك سلك داخل مجال مغناطيسي </a:t>
            </a:r>
          </a:p>
          <a:p>
            <a:pPr>
              <a:buNone/>
            </a:pPr>
            <a:endParaRPr lang="ar-SA" sz="3600" b="1" dirty="0" smtClean="0"/>
          </a:p>
          <a:p>
            <a:pPr>
              <a:buNone/>
            </a:pPr>
            <a:r>
              <a:rPr lang="ar-SA" sz="3600" b="1" dirty="0" smtClean="0"/>
              <a:t>أن تغير المجال المغناطيسي يمكن أن يولد تيار كهربائيا </a:t>
            </a:r>
          </a:p>
          <a:p>
            <a:endParaRPr lang="ar-SA" sz="3600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r>
              <a:rPr lang="ar-SA" sz="4000" b="1" dirty="0" smtClean="0"/>
              <a:t>أن أشعة المايكروويف </a:t>
            </a:r>
            <a:r>
              <a:rPr lang="ar-SA" sz="4000" b="1" dirty="0" smtClean="0">
                <a:solidFill>
                  <a:srgbClr val="FF0000"/>
                </a:solidFill>
              </a:rPr>
              <a:t>تمتص بواسطة </a:t>
            </a:r>
            <a:r>
              <a:rPr lang="ar-SA" sz="4000" b="1" dirty="0" smtClean="0">
                <a:solidFill>
                  <a:srgbClr val="FF0000"/>
                </a:solidFill>
              </a:rPr>
              <a:t>جزئيات </a:t>
            </a:r>
            <a:r>
              <a:rPr lang="ar-SA" sz="4000" b="1" dirty="0" smtClean="0"/>
              <a:t>الماء </a:t>
            </a:r>
            <a:r>
              <a:rPr lang="ar-SA" sz="4000" b="1" dirty="0" smtClean="0"/>
              <a:t>والمواد </a:t>
            </a:r>
            <a:r>
              <a:rPr lang="ar-SA" sz="4000" b="1" dirty="0" err="1" smtClean="0"/>
              <a:t>الدهنية</a:t>
            </a:r>
            <a:r>
              <a:rPr lang="ar-SA" sz="4000" b="1" dirty="0" smtClean="0"/>
              <a:t> والمواد </a:t>
            </a:r>
            <a:r>
              <a:rPr lang="ar-SA" sz="4000" b="1" dirty="0" smtClean="0"/>
              <a:t>السكرية</a:t>
            </a:r>
          </a:p>
          <a:p>
            <a:endParaRPr lang="ar-SA" sz="4000" b="1" dirty="0" smtClean="0"/>
          </a:p>
          <a:p>
            <a:endParaRPr lang="ar-SA" sz="4000" b="1" dirty="0" smtClean="0"/>
          </a:p>
          <a:p>
            <a:r>
              <a:rPr lang="ar-SA" sz="4000" b="1" dirty="0" smtClean="0"/>
              <a:t>وهذا </a:t>
            </a:r>
            <a:r>
              <a:rPr lang="ar-SA" sz="4000" b="1" dirty="0" smtClean="0"/>
              <a:t>يعني أن </a:t>
            </a:r>
            <a:r>
              <a:rPr lang="ar-SA" sz="4000" b="1" dirty="0" smtClean="0">
                <a:solidFill>
                  <a:srgbClr val="FF0000"/>
                </a:solidFill>
              </a:rPr>
              <a:t>جزيئات</a:t>
            </a:r>
            <a:r>
              <a:rPr lang="ar-SA" sz="4000" b="1" dirty="0" smtClean="0"/>
              <a:t> تلك المواد </a:t>
            </a:r>
            <a:r>
              <a:rPr lang="ar-SA" sz="4000" b="1" dirty="0" smtClean="0"/>
              <a:t>تمتص هذه </a:t>
            </a:r>
            <a:r>
              <a:rPr lang="ar-SA" sz="4000" b="1" dirty="0" smtClean="0"/>
              <a:t>الأشعة من خلال </a:t>
            </a:r>
            <a:r>
              <a:rPr lang="ar-SA" sz="4000" b="1" dirty="0" err="1" smtClean="0"/>
              <a:t>ذرات</a:t>
            </a:r>
            <a:r>
              <a:rPr lang="ar-SA" sz="4000" b="1" dirty="0" smtClean="0"/>
              <a:t> وجزيئات تلك المواد </a:t>
            </a:r>
            <a:endParaRPr lang="ar-SA" sz="4000" b="1" dirty="0" smtClean="0"/>
          </a:p>
          <a:p>
            <a:endParaRPr lang="ar-S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r>
              <a:rPr lang="ar-SA" sz="4400" b="1" dirty="0" smtClean="0"/>
              <a:t>وامتصاص هذه الأشعة  يعمل على </a:t>
            </a:r>
            <a:r>
              <a:rPr lang="ar-SA" sz="4400" b="1" dirty="0" smtClean="0">
                <a:solidFill>
                  <a:srgbClr val="FF0000"/>
                </a:solidFill>
              </a:rPr>
              <a:t>مسارعة الالكترونات </a:t>
            </a:r>
            <a:r>
              <a:rPr lang="ar-SA" sz="4400" b="1" dirty="0" smtClean="0"/>
              <a:t>في الجزيئات </a:t>
            </a:r>
            <a:endParaRPr lang="ar-SA" sz="4400" b="1" dirty="0" smtClean="0"/>
          </a:p>
          <a:p>
            <a:endParaRPr lang="ar-SA" sz="4400" b="1" dirty="0" smtClean="0"/>
          </a:p>
          <a:p>
            <a:r>
              <a:rPr lang="ar-SA" sz="4400" b="1" dirty="0" smtClean="0"/>
              <a:t>فتكسبها طاقة تجعلها تتذبذب بدرجة كبيرة </a:t>
            </a:r>
            <a:endParaRPr lang="ar-SA" sz="4400" b="1" dirty="0" smtClean="0"/>
          </a:p>
          <a:p>
            <a:endParaRPr lang="ar-SA" sz="4400" b="1" dirty="0" smtClean="0"/>
          </a:p>
          <a:p>
            <a:r>
              <a:rPr lang="ar-SA" sz="4400" b="1" dirty="0" smtClean="0"/>
              <a:t>مما </a:t>
            </a:r>
            <a:r>
              <a:rPr lang="ar-SA" sz="4400" b="1" dirty="0" smtClean="0"/>
              <a:t>تتصادم مع بعضها البعض وتنتج حرارة التسخين اللازمة لطهيها.</a:t>
            </a:r>
          </a:p>
          <a:p>
            <a:endParaRPr lang="ar-SA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ar-SA" sz="4800" b="1" dirty="0" smtClean="0">
                <a:solidFill>
                  <a:srgbClr val="00B050"/>
                </a:solidFill>
              </a:rPr>
              <a:t>تتحول </a:t>
            </a:r>
            <a:r>
              <a:rPr lang="ar-SA" sz="4800" b="1" dirty="0" smtClean="0">
                <a:solidFill>
                  <a:srgbClr val="00B050"/>
                </a:solidFill>
              </a:rPr>
              <a:t>طاقة الموجات  </a:t>
            </a:r>
            <a:endParaRPr lang="ar-SA" sz="4800" b="1" dirty="0" smtClean="0">
              <a:solidFill>
                <a:srgbClr val="00B050"/>
              </a:solidFill>
            </a:endParaRPr>
          </a:p>
          <a:p>
            <a:pPr lvl="0"/>
            <a:endParaRPr lang="ar-SA" sz="4800" b="1" dirty="0" smtClean="0">
              <a:solidFill>
                <a:srgbClr val="00B050"/>
              </a:solidFill>
            </a:endParaRPr>
          </a:p>
          <a:p>
            <a:pPr lvl="0"/>
            <a:r>
              <a:rPr lang="ar-SA" sz="4800" b="1" dirty="0" smtClean="0">
                <a:solidFill>
                  <a:srgbClr val="00B050"/>
                </a:solidFill>
              </a:rPr>
              <a:t>إلى </a:t>
            </a:r>
            <a:r>
              <a:rPr lang="ar-SA" sz="4800" b="1" dirty="0" smtClean="0">
                <a:solidFill>
                  <a:srgbClr val="FF0000"/>
                </a:solidFill>
              </a:rPr>
              <a:t>طاقة حرارية </a:t>
            </a:r>
            <a:r>
              <a:rPr lang="ar-SA" sz="4800" b="1" dirty="0" smtClean="0">
                <a:solidFill>
                  <a:srgbClr val="00B050"/>
                </a:solidFill>
              </a:rPr>
              <a:t>في الجزيئات لذلك يسخن الطعام.</a:t>
            </a:r>
          </a:p>
          <a:p>
            <a:endParaRPr lang="ar-SA" sz="4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r>
              <a:rPr lang="ar-SA" sz="4000" b="1" dirty="0" smtClean="0"/>
              <a:t>أن المواد البلاستيكية بجميع أنواعها والمواد الزجاجية </a:t>
            </a:r>
            <a:r>
              <a:rPr lang="ar-SA" sz="4000" b="1" dirty="0" err="1" smtClean="0"/>
              <a:t>والسراميك</a:t>
            </a:r>
            <a:r>
              <a:rPr lang="ar-SA" sz="4000" b="1" dirty="0" smtClean="0"/>
              <a:t> والفخار </a:t>
            </a:r>
            <a:endParaRPr lang="ar-SA" sz="4000" b="1" dirty="0" smtClean="0"/>
          </a:p>
          <a:p>
            <a:r>
              <a:rPr lang="ar-SA" sz="4000" b="1" dirty="0" smtClean="0">
                <a:solidFill>
                  <a:srgbClr val="FF0000"/>
                </a:solidFill>
              </a:rPr>
              <a:t>لا </a:t>
            </a:r>
            <a:r>
              <a:rPr lang="ar-SA" sz="4000" b="1" dirty="0" smtClean="0">
                <a:solidFill>
                  <a:srgbClr val="FF0000"/>
                </a:solidFill>
              </a:rPr>
              <a:t>تمتص أشعة المايكروويف</a:t>
            </a:r>
            <a:r>
              <a:rPr lang="ar-SA" sz="4000" b="1" dirty="0" smtClean="0"/>
              <a:t> ولا تتأثر </a:t>
            </a:r>
            <a:r>
              <a:rPr lang="ar-SA" sz="4000" b="1" dirty="0" err="1" smtClean="0"/>
              <a:t>بها</a:t>
            </a:r>
            <a:r>
              <a:rPr lang="ar-SA" sz="4000" b="1" dirty="0" smtClean="0"/>
              <a:t> </a:t>
            </a:r>
            <a:endParaRPr lang="ar-SA" sz="4000" b="1" dirty="0" smtClean="0"/>
          </a:p>
          <a:p>
            <a:endParaRPr lang="ar-SA" sz="4000" b="1" dirty="0" smtClean="0"/>
          </a:p>
          <a:p>
            <a:r>
              <a:rPr lang="ar-SA" sz="4000" b="1" dirty="0" smtClean="0"/>
              <a:t>وهذا </a:t>
            </a:r>
            <a:r>
              <a:rPr lang="ar-SA" sz="4000" b="1" dirty="0" smtClean="0"/>
              <a:t>يعني أنها لن ترتفع درجة </a:t>
            </a:r>
            <a:r>
              <a:rPr lang="ar-SA" sz="4000" b="1" dirty="0" smtClean="0"/>
              <a:t>حرارتها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400" b="1" dirty="0" smtClean="0">
                <a:solidFill>
                  <a:srgbClr val="0070C0"/>
                </a:solidFill>
              </a:rPr>
              <a:t>أما المواد المعدنية اللامعة مثل </a:t>
            </a:r>
            <a:r>
              <a:rPr lang="ar-SA" sz="4400" b="1" dirty="0" err="1" smtClean="0">
                <a:solidFill>
                  <a:srgbClr val="0070C0"/>
                </a:solidFill>
              </a:rPr>
              <a:t>الألومنيوم</a:t>
            </a:r>
            <a:r>
              <a:rPr lang="ar-SA" sz="4400" b="1" dirty="0" smtClean="0">
                <a:solidFill>
                  <a:srgbClr val="0070C0"/>
                </a:solidFill>
              </a:rPr>
              <a:t> فيعكس تلك الأشعة والتي يحظر استخدامها في المايكروويف.</a:t>
            </a:r>
          </a:p>
          <a:p>
            <a:endParaRPr lang="ar-SA" sz="4400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http://www.gosi.gov.sa/blockpage_files/image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411886"/>
            <a:ext cx="2808312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76664"/>
          </a:xfrm>
        </p:spPr>
        <p:txBody>
          <a:bodyPr>
            <a:normAutofit lnSpcReduction="10000"/>
          </a:bodyPr>
          <a:lstStyle/>
          <a:p>
            <a:r>
              <a:rPr lang="ar-SA" sz="4000" b="1" dirty="0" smtClean="0">
                <a:solidFill>
                  <a:srgbClr val="0070C0"/>
                </a:solidFill>
              </a:rPr>
              <a:t>ومن </a:t>
            </a:r>
            <a:r>
              <a:rPr lang="ar-SA" sz="4000" b="1" dirty="0" smtClean="0">
                <a:solidFill>
                  <a:srgbClr val="0070C0"/>
                </a:solidFill>
              </a:rPr>
              <a:t>هنا نستنتج من توضيح </a:t>
            </a:r>
            <a:endParaRPr lang="ar-SA" sz="4000" b="1" dirty="0" smtClean="0">
              <a:solidFill>
                <a:srgbClr val="0070C0"/>
              </a:solidFill>
            </a:endParaRPr>
          </a:p>
          <a:p>
            <a:r>
              <a:rPr lang="ar-SA" sz="4000" b="1" dirty="0" smtClean="0">
                <a:solidFill>
                  <a:srgbClr val="0070C0"/>
                </a:solidFill>
              </a:rPr>
              <a:t>فكرة </a:t>
            </a:r>
            <a:r>
              <a:rPr lang="ar-SA" sz="4000" b="1" dirty="0" smtClean="0">
                <a:solidFill>
                  <a:srgbClr val="0070C0"/>
                </a:solidFill>
              </a:rPr>
              <a:t>عمل فرن المايكروويف </a:t>
            </a:r>
            <a:endParaRPr lang="ar-SA" sz="4000" b="1" dirty="0" smtClean="0">
              <a:solidFill>
                <a:srgbClr val="0070C0"/>
              </a:solidFill>
            </a:endParaRPr>
          </a:p>
          <a:p>
            <a:r>
              <a:rPr lang="ar-SA" sz="4000" b="1" dirty="0" smtClean="0">
                <a:solidFill>
                  <a:srgbClr val="FF0000"/>
                </a:solidFill>
              </a:rPr>
              <a:t>أن </a:t>
            </a:r>
            <a:r>
              <a:rPr lang="ar-SA" sz="4000" b="1" dirty="0" smtClean="0">
                <a:solidFill>
                  <a:srgbClr val="FF0000"/>
                </a:solidFill>
              </a:rPr>
              <a:t>لا خطر من </a:t>
            </a:r>
            <a:r>
              <a:rPr lang="ar-SA" sz="4000" b="1" dirty="0" smtClean="0">
                <a:solidFill>
                  <a:srgbClr val="FF0000"/>
                </a:solidFill>
              </a:rPr>
              <a:t>استخدامه</a:t>
            </a:r>
          </a:p>
          <a:p>
            <a:endParaRPr lang="ar-SA" sz="4000" b="1" dirty="0" smtClean="0">
              <a:solidFill>
                <a:srgbClr val="FF0000"/>
              </a:solidFill>
            </a:endParaRPr>
          </a:p>
          <a:p>
            <a:r>
              <a:rPr lang="ar-SA" sz="4000" b="1" dirty="0" smtClean="0">
                <a:solidFill>
                  <a:srgbClr val="0070C0"/>
                </a:solidFill>
              </a:rPr>
              <a:t> </a:t>
            </a:r>
            <a:r>
              <a:rPr lang="ar-SA" sz="4000" b="1" dirty="0" smtClean="0">
                <a:solidFill>
                  <a:srgbClr val="0070C0"/>
                </a:solidFill>
              </a:rPr>
              <a:t>حيث </a:t>
            </a:r>
            <a:r>
              <a:rPr lang="ar-SA" sz="4000" b="1" dirty="0" smtClean="0">
                <a:solidFill>
                  <a:srgbClr val="0070C0"/>
                </a:solidFill>
              </a:rPr>
              <a:t>أن الاشعة </a:t>
            </a:r>
            <a:r>
              <a:rPr lang="ar-SA" sz="4000" b="1" dirty="0" smtClean="0">
                <a:solidFill>
                  <a:srgbClr val="0070C0"/>
                </a:solidFill>
              </a:rPr>
              <a:t>المنبعثة من الفرن لا تخرج إلى خارجه </a:t>
            </a:r>
            <a:endParaRPr lang="ar-SA" sz="4000" b="1" dirty="0" smtClean="0">
              <a:solidFill>
                <a:srgbClr val="0070C0"/>
              </a:solidFill>
            </a:endParaRPr>
          </a:p>
          <a:p>
            <a:r>
              <a:rPr lang="ar-SA" sz="4000" b="1" dirty="0" smtClean="0">
                <a:solidFill>
                  <a:srgbClr val="0070C0"/>
                </a:solidFill>
              </a:rPr>
              <a:t>لأن </a:t>
            </a:r>
            <a:r>
              <a:rPr lang="ar-SA" sz="4000" b="1" dirty="0" smtClean="0">
                <a:solidFill>
                  <a:srgbClr val="0070C0"/>
                </a:solidFill>
              </a:rPr>
              <a:t>نظام الحماية يوقف هذه الاشعة بمجرد فتح باب الفرن.</a:t>
            </a:r>
            <a:endParaRPr lang="en-US" sz="4000" b="1" dirty="0" smtClean="0">
              <a:solidFill>
                <a:srgbClr val="0070C0"/>
              </a:solidFill>
            </a:endParaRPr>
          </a:p>
          <a:p>
            <a:r>
              <a:rPr lang="en-US" sz="4000" b="1" dirty="0" smtClean="0">
                <a:solidFill>
                  <a:srgbClr val="0070C0"/>
                </a:solidFill>
              </a:rPr>
              <a:t> 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lvl="0" algn="ctr"/>
            <a:r>
              <a:rPr lang="ar-SA" sz="4400" b="1" dirty="0" smtClean="0"/>
              <a:t>الأفلام </a:t>
            </a:r>
            <a:r>
              <a:rPr lang="ar-SA" sz="4400" b="1" dirty="0" err="1" smtClean="0"/>
              <a:t>الفوتوجرافية</a:t>
            </a:r>
            <a:r>
              <a:rPr lang="ar-SA" sz="4400" b="1" dirty="0" smtClean="0"/>
              <a:t> </a:t>
            </a:r>
            <a:endParaRPr lang="ar-SA" sz="4400" b="1" dirty="0" smtClean="0"/>
          </a:p>
          <a:p>
            <a:endParaRPr lang="ar-SA" dirty="0"/>
          </a:p>
        </p:txBody>
      </p:sp>
      <p:pic>
        <p:nvPicPr>
          <p:cNvPr id="11266" name="Picture 2" descr="ملف:Undeveloped film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149080"/>
            <a:ext cx="6217518" cy="2278078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539552" y="620688"/>
            <a:ext cx="81628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SA" sz="3600" b="1" dirty="0" smtClean="0">
                <a:solidFill>
                  <a:srgbClr val="FF0000"/>
                </a:solidFill>
              </a:rPr>
              <a:t>يمكن لموجات الضوء أيضاً نقل الطاقة إلى الإلكترونات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ar-SA" sz="3600" b="1" dirty="0" smtClean="0"/>
              <a:t>بعد ادخال الفيلم للكاميرا وتثبيته في المكان المخصص لذلك </a:t>
            </a:r>
            <a:endParaRPr lang="ar-SA" sz="3600" b="1" dirty="0" smtClean="0"/>
          </a:p>
          <a:p>
            <a:endParaRPr lang="ar-SA" sz="3600" b="1" dirty="0" smtClean="0"/>
          </a:p>
          <a:p>
            <a:r>
              <a:rPr lang="ar-SA" sz="3600" b="1" dirty="0" smtClean="0"/>
              <a:t> </a:t>
            </a:r>
            <a:r>
              <a:rPr lang="ar-SA" sz="3600" b="1" dirty="0" smtClean="0">
                <a:solidFill>
                  <a:srgbClr val="FF0000"/>
                </a:solidFill>
              </a:rPr>
              <a:t>نضبط </a:t>
            </a:r>
            <a:r>
              <a:rPr lang="ar-SA" sz="3600" b="1" dirty="0" smtClean="0">
                <a:solidFill>
                  <a:srgbClr val="FF0000"/>
                </a:solidFill>
              </a:rPr>
              <a:t>الكاميرا لالتقاط الصورة من خلال ضبط عدسة الكاميرا في احسن موضع لالتقاط </a:t>
            </a:r>
            <a:r>
              <a:rPr lang="ar-SA" sz="3600" b="1" dirty="0" smtClean="0">
                <a:solidFill>
                  <a:srgbClr val="FF0000"/>
                </a:solidFill>
              </a:rPr>
              <a:t>الصورة</a:t>
            </a:r>
          </a:p>
          <a:p>
            <a:pPr>
              <a:buNone/>
            </a:pPr>
            <a:endParaRPr lang="ar-SA" sz="3600" b="1" dirty="0" smtClean="0">
              <a:solidFill>
                <a:srgbClr val="FF0000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11560" y="4581128"/>
            <a:ext cx="80283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dirty="0" smtClean="0"/>
              <a:t>وظيفة </a:t>
            </a:r>
            <a:r>
              <a:rPr lang="ar-SA" sz="3200" b="1" dirty="0" smtClean="0"/>
              <a:t>عدسة الكاميرا هو تركيز الضوء المنعكس عن الجسم على الفيلم ويتم التحكم بشدة الضوء من خلال فتحة العدسة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lvl="0"/>
            <a:r>
              <a:rPr lang="ar-SA" sz="4000" b="1" dirty="0" smtClean="0"/>
              <a:t>تعمل </a:t>
            </a:r>
            <a:r>
              <a:rPr lang="ar-SA" sz="4000" b="1" dirty="0" smtClean="0">
                <a:solidFill>
                  <a:srgbClr val="0070C0"/>
                </a:solidFill>
              </a:rPr>
              <a:t>الطاقة في موجات الضوء </a:t>
            </a:r>
            <a:endParaRPr lang="ar-SA" sz="4000" b="1" dirty="0" smtClean="0">
              <a:solidFill>
                <a:srgbClr val="0070C0"/>
              </a:solidFill>
            </a:endParaRPr>
          </a:p>
          <a:p>
            <a:pPr lvl="0"/>
            <a:endParaRPr lang="ar-SA" sz="4000" b="1" dirty="0" smtClean="0"/>
          </a:p>
          <a:p>
            <a:pPr lvl="0"/>
            <a:r>
              <a:rPr lang="ar-SA" sz="4000" b="1" dirty="0" smtClean="0"/>
              <a:t>على </a:t>
            </a:r>
            <a:r>
              <a:rPr lang="ar-SA" sz="4000" b="1" dirty="0" smtClean="0"/>
              <a:t>احداث تفاعلات كيميائية داخل الفيلم </a:t>
            </a:r>
            <a:endParaRPr lang="ar-SA" sz="4000" b="1" dirty="0" smtClean="0"/>
          </a:p>
          <a:p>
            <a:pPr lvl="0"/>
            <a:r>
              <a:rPr lang="ar-SA" sz="4000" b="1" dirty="0" smtClean="0"/>
              <a:t>فتكون </a:t>
            </a:r>
            <a:r>
              <a:rPr lang="ar-SA" sz="4000" b="1" dirty="0" smtClean="0"/>
              <a:t>النتيجة تسجيلاً </a:t>
            </a:r>
            <a:endParaRPr lang="ar-SA" sz="4000" b="1" dirty="0" smtClean="0"/>
          </a:p>
          <a:p>
            <a:pPr lvl="0"/>
            <a:r>
              <a:rPr lang="ar-SA" sz="4000" b="1" dirty="0" smtClean="0"/>
              <a:t>دائماً </a:t>
            </a:r>
            <a:r>
              <a:rPr lang="ar-SA" sz="4000" b="1" dirty="0" smtClean="0"/>
              <a:t>للضوء القادم من الجسم </a:t>
            </a:r>
            <a:endParaRPr lang="ar-SA" sz="4000" b="1" dirty="0" smtClean="0"/>
          </a:p>
          <a:p>
            <a:pPr lvl="0"/>
            <a:r>
              <a:rPr lang="ar-SA" sz="4000" b="1" dirty="0" smtClean="0"/>
              <a:t>والساقط </a:t>
            </a:r>
            <a:r>
              <a:rPr lang="ar-SA" sz="4000" b="1" dirty="0" smtClean="0"/>
              <a:t>على الفيلم</a:t>
            </a:r>
          </a:p>
          <a:p>
            <a:pPr lvl="0"/>
            <a:endParaRPr lang="ar-SA" b="1" dirty="0" smtClean="0"/>
          </a:p>
          <a:p>
            <a:endParaRPr lang="ar-SA" dirty="0"/>
          </a:p>
        </p:txBody>
      </p:sp>
      <p:pic>
        <p:nvPicPr>
          <p:cNvPr id="111618" name="Picture 2" descr="http://www.hazemsakeek.com/QandA/Film/film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30553"/>
            <a:ext cx="3131840" cy="3027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6600" b="1" dirty="0" smtClean="0">
                <a:solidFill>
                  <a:srgbClr val="7030A0"/>
                </a:solidFill>
              </a:rPr>
              <a:t>الاشعة فوق البنفسجية</a:t>
            </a:r>
            <a:endParaRPr lang="ar-SA" sz="6600" b="1" dirty="0">
              <a:solidFill>
                <a:srgbClr val="7030A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4000" b="1" dirty="0" smtClean="0"/>
              <a:t>أشعة ذات </a:t>
            </a:r>
            <a:r>
              <a:rPr lang="ar-SA" sz="4000" b="1" dirty="0" smtClean="0">
                <a:solidFill>
                  <a:srgbClr val="FF0000"/>
                </a:solidFill>
              </a:rPr>
              <a:t>تردد ات عالية</a:t>
            </a:r>
          </a:p>
          <a:p>
            <a:pPr>
              <a:buNone/>
            </a:pPr>
            <a:r>
              <a:rPr lang="ar-SA" sz="4000" b="1" dirty="0" smtClean="0">
                <a:solidFill>
                  <a:srgbClr val="FF0000"/>
                </a:solidFill>
              </a:rPr>
              <a:t>  </a:t>
            </a:r>
          </a:p>
          <a:p>
            <a:pPr>
              <a:buNone/>
            </a:pPr>
            <a:r>
              <a:rPr lang="ar-SA" sz="4000" b="1" dirty="0" smtClean="0"/>
              <a:t>تحدث تفاعلات كيميائية في الخلايا الحية  مسببة </a:t>
            </a:r>
            <a:r>
              <a:rPr lang="ar-SA" sz="4000" b="1" dirty="0" err="1" smtClean="0"/>
              <a:t>الحرورق</a:t>
            </a:r>
            <a:r>
              <a:rPr lang="ar-SA" sz="4000" b="1" dirty="0" smtClean="0"/>
              <a:t>  وسمرة الجلد </a:t>
            </a:r>
            <a:r>
              <a:rPr lang="ar-SA" sz="4000" b="1" dirty="0" err="1" smtClean="0"/>
              <a:t>واحيانا</a:t>
            </a:r>
            <a:r>
              <a:rPr lang="ar-SA" sz="4000" b="1" dirty="0" smtClean="0"/>
              <a:t> أمراض خطيرة</a:t>
            </a:r>
            <a:endParaRPr lang="ar-S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</p:spPr>
        <p:txBody>
          <a:bodyPr/>
          <a:lstStyle/>
          <a:p>
            <a:endParaRPr lang="ar-SA" dirty="0" smtClean="0"/>
          </a:p>
          <a:p>
            <a:r>
              <a:rPr lang="ar-SA" sz="4400" b="1" dirty="0" smtClean="0"/>
              <a:t>انتاج مجال كهربائي متغير بسبب مجال مغناطيسي متغير</a:t>
            </a:r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907704" y="1628800"/>
            <a:ext cx="602440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6000" b="1" dirty="0" smtClean="0">
                <a:solidFill>
                  <a:schemeClr val="accent4">
                    <a:lumMod val="75000"/>
                  </a:schemeClr>
                </a:solidFill>
              </a:rPr>
              <a:t>الحث الكهرومغناطيسي </a:t>
            </a:r>
            <a:endParaRPr lang="ar-SA" sz="6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2274</TotalTime>
  <Words>1702</Words>
  <Application>Microsoft Office PowerPoint</Application>
  <PresentationFormat>عرض على الشاشة (3:4)‏</PresentationFormat>
  <Paragraphs>341</Paragraphs>
  <Slides>89</Slides>
  <Notes>7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89</vt:i4>
      </vt:variant>
    </vt:vector>
  </HeadingPairs>
  <TitlesOfParts>
    <vt:vector size="90" baseType="lpstr">
      <vt:lpstr>سمة Office</vt:lpstr>
      <vt:lpstr>الشريحة 1</vt:lpstr>
      <vt:lpstr>المجالات الكهربائية والمغناطيسية في الفضاء</vt:lpstr>
      <vt:lpstr>الموجات الكهرومغناطيسية نعتمد عليها يومياً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الهوائي</vt:lpstr>
      <vt:lpstr>الشريحة 34</vt:lpstr>
      <vt:lpstr>الشريحة 35</vt:lpstr>
      <vt:lpstr>الشريحة 36</vt:lpstr>
      <vt:lpstr>الشريحة 37</vt:lpstr>
      <vt:lpstr>الشريحة 38</vt:lpstr>
      <vt:lpstr>اولا</vt:lpstr>
      <vt:lpstr>الشريحة 40</vt:lpstr>
      <vt:lpstr>الشريحة 41</vt:lpstr>
      <vt:lpstr>الشريحة 42</vt:lpstr>
      <vt:lpstr>كيفية توليد المجال المغناطيسي من مجال كهربائي متغير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  <vt:lpstr>الشريحة 60</vt:lpstr>
      <vt:lpstr>الشريحة 61</vt:lpstr>
      <vt:lpstr>الشريحة 62</vt:lpstr>
      <vt:lpstr>الشريحة 63</vt:lpstr>
      <vt:lpstr>الشريحة 64</vt:lpstr>
      <vt:lpstr>الشريحة 65</vt:lpstr>
      <vt:lpstr>الشريحة 66</vt:lpstr>
      <vt:lpstr>الشريحة 67</vt:lpstr>
      <vt:lpstr>الشريحة 68</vt:lpstr>
      <vt:lpstr>الشريحة 69</vt:lpstr>
      <vt:lpstr>المستقبل </vt:lpstr>
      <vt:lpstr>كيف نختار الموجات </vt:lpstr>
      <vt:lpstr>ولاختيار موجات ذات تردد معين  (ورفض باقي الموجات)  يستخدم الموالف </vt:lpstr>
      <vt:lpstr>الشريحة 73</vt:lpstr>
      <vt:lpstr>الشريحة 74</vt:lpstr>
      <vt:lpstr>الشريحة 75</vt:lpstr>
      <vt:lpstr>الشريحة 76</vt:lpstr>
      <vt:lpstr>الشريحة 77</vt:lpstr>
      <vt:lpstr>الشريحة 78</vt:lpstr>
      <vt:lpstr>الشريحة 79</vt:lpstr>
      <vt:lpstr>الشريحة 80</vt:lpstr>
      <vt:lpstr>الشريحة 81</vt:lpstr>
      <vt:lpstr>الشريحة 82</vt:lpstr>
      <vt:lpstr>الشريحة 83</vt:lpstr>
      <vt:lpstr>الشريحة 84</vt:lpstr>
      <vt:lpstr>الشريحة 85</vt:lpstr>
      <vt:lpstr>الشريحة 86</vt:lpstr>
      <vt:lpstr>الشريحة 87</vt:lpstr>
      <vt:lpstr>الشريحة 88</vt:lpstr>
      <vt:lpstr>الاشعة فوق البنفسجية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المجالات الكهربائية والمغناطيسية في الفضاء</dc:title>
  <dc:creator>حلم المحي</dc:creator>
  <cp:lastModifiedBy>حلم المحي</cp:lastModifiedBy>
  <cp:revision>110</cp:revision>
  <dcterms:created xsi:type="dcterms:W3CDTF">2013-01-24T07:47:11Z</dcterms:created>
  <dcterms:modified xsi:type="dcterms:W3CDTF">2013-02-12T19:27:23Z</dcterms:modified>
</cp:coreProperties>
</file>