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257" r:id="rId2"/>
    <p:sldId id="283" r:id="rId3"/>
    <p:sldId id="284" r:id="rId4"/>
    <p:sldId id="285" r:id="rId5"/>
  </p:sldIdLst>
  <p:sldSz cx="9144000" cy="6858000" type="screen4x3"/>
  <p:notesSz cx="6858000" cy="9144000"/>
  <p:custShowLst>
    <p:custShow name="عرض مخصص 1" id="0">
      <p:sldLst/>
    </p:custShow>
  </p:custShowLst>
  <p:defaultTextStyle>
    <a:defPPr>
      <a:defRPr lang="ar-SA"/>
    </a:defPPr>
    <a:lvl1pPr algn="r" rtl="1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1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1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1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1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FF99"/>
    <a:srgbClr val="008080"/>
    <a:srgbClr val="CC99FF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38" autoAdjust="0"/>
    <p:restoredTop sz="94617" autoAdjust="0"/>
  </p:normalViewPr>
  <p:slideViewPr>
    <p:cSldViewPr>
      <p:cViewPr>
        <p:scale>
          <a:sx n="98" d="100"/>
          <a:sy n="98" d="100"/>
        </p:scale>
        <p:origin x="-55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cs typeface="Times New Roman" pitchFamily="18" charset="0"/>
              </a:defRPr>
            </a:lvl1pPr>
          </a:lstStyle>
          <a:p>
            <a:r>
              <a:rPr lang="ar-SA"/>
              <a:t>الغازات في التفاعلات الكيميائية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>
                <a:cs typeface="Times New Roman" pitchFamily="18" charset="0"/>
              </a:defRPr>
            </a:lvl1pPr>
          </a:lstStyle>
          <a:p>
            <a:fld id="{722A87C4-058D-4684-94E2-0C779CB8390D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cs typeface="Times New Roman" pitchFamily="18" charset="0"/>
              </a:defRPr>
            </a:lvl1pPr>
          </a:lstStyle>
          <a:p>
            <a:r>
              <a:rPr lang="ar-SA"/>
              <a:t>الغازات في التفاعلات الكيميائية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>
                <a:cs typeface="Times New Roman" pitchFamily="18" charset="0"/>
              </a:defRPr>
            </a:lvl1pPr>
          </a:lstStyle>
          <a:p>
            <a:fld id="{CBE586AB-AAA7-47A3-BA4F-0FD8DAB19A15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026"/>
          <p:cNvGrpSpPr>
            <a:grpSpLocks/>
          </p:cNvGrpSpPr>
          <p:nvPr/>
        </p:nvGrpSpPr>
        <p:grpSpPr bwMode="auto">
          <a:xfrm>
            <a:off x="-7758113" y="1463675"/>
            <a:ext cx="16902113" cy="10795000"/>
            <a:chOff x="-4887" y="922"/>
            <a:chExt cx="10647" cy="6800"/>
          </a:xfrm>
        </p:grpSpPr>
        <p:sp>
          <p:nvSpPr>
            <p:cNvPr id="7171" name="Freeform 1027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/>
              <a:ahLst/>
              <a:cxnLst>
                <a:cxn ang="0">
                  <a:pos x="1523" y="2611"/>
                </a:cxn>
                <a:cxn ang="0">
                  <a:pos x="3698" y="2612"/>
                </a:cxn>
                <a:cxn ang="0">
                  <a:pos x="3698" y="2228"/>
                </a:cxn>
                <a:cxn ang="0">
                  <a:pos x="0" y="0"/>
                </a:cxn>
                <a:cxn ang="0">
                  <a:pos x="160" y="118"/>
                </a:cxn>
                <a:cxn ang="0">
                  <a:pos x="292" y="219"/>
                </a:cxn>
                <a:cxn ang="0">
                  <a:pos x="441" y="347"/>
                </a:cxn>
                <a:cxn ang="0">
                  <a:pos x="585" y="482"/>
                </a:cxn>
                <a:cxn ang="0">
                  <a:pos x="796" y="711"/>
                </a:cxn>
                <a:cxn ang="0">
                  <a:pos x="983" y="955"/>
                </a:cxn>
                <a:cxn ang="0">
                  <a:pos x="1119" y="1168"/>
                </a:cxn>
                <a:cxn ang="0">
                  <a:pos x="1238" y="1388"/>
                </a:cxn>
                <a:cxn ang="0">
                  <a:pos x="1331" y="1608"/>
                </a:cxn>
                <a:cxn ang="0">
                  <a:pos x="1400" y="1809"/>
                </a:cxn>
                <a:cxn ang="0">
                  <a:pos x="1447" y="1979"/>
                </a:cxn>
                <a:cxn ang="0">
                  <a:pos x="1490" y="2190"/>
                </a:cxn>
                <a:cxn ang="0">
                  <a:pos x="1511" y="2374"/>
                </a:cxn>
                <a:cxn ang="0">
                  <a:pos x="1523" y="2611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72" name="Arc 1028"/>
            <p:cNvSpPr>
              <a:spLocks/>
            </p:cNvSpPr>
            <p:nvPr/>
          </p:nvSpPr>
          <p:spPr bwMode="auto">
            <a:xfrm>
              <a:off x="-4887" y="922"/>
              <a:ext cx="8474" cy="680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4979 w 43200"/>
                <a:gd name="T3" fmla="*/ 266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22731" y="-1"/>
                    <a:pt x="23861" y="88"/>
                    <a:pt x="24979" y="265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173" name="Rectangle 1029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7174" name="Rectangle 103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429000" y="2085975"/>
            <a:ext cx="5638800" cy="1038225"/>
          </a:xfrm>
        </p:spPr>
        <p:txBody>
          <a:bodyPr lIns="92075" rIns="92075"/>
          <a:lstStyle>
            <a:lvl1pPr marL="0" indent="0">
              <a:lnSpc>
                <a:spcPct val="70000"/>
              </a:lnSpc>
              <a:buFont typeface="Wingdings" pitchFamily="2" charset="2"/>
              <a:buNone/>
              <a:defRPr/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7175" name="Rectangle 103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176" name="Rectangle 1032"/>
          <p:cNvSpPr>
            <a:spLocks noGrp="1" noChangeArrowheads="1"/>
          </p:cNvSpPr>
          <p:nvPr>
            <p:ph type="ftr" sz="quarter" idx="3"/>
          </p:nvPr>
        </p:nvSpPr>
        <p:spPr>
          <a:xfrm>
            <a:off x="1295400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177" name="Rectangle 103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2pPr lvl="1">
              <a:defRPr>
                <a:latin typeface="+mn-lt"/>
                <a:cs typeface="+mn-cs"/>
              </a:defRPr>
            </a:lvl2pPr>
          </a:lstStyle>
          <a:p>
            <a:pPr lvl="1"/>
            <a:fld id="{3F6400CD-381A-4D36-8AEB-48648052C53B}" type="slidenum">
              <a:rPr lang="ar-SA"/>
              <a:pPr lvl="1"/>
              <a:t>‹#›</a:t>
            </a:fld>
            <a:endParaRPr lang="en-US"/>
          </a:p>
        </p:txBody>
      </p:sp>
    </p:spTree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1A6C280B-A231-4F7A-807A-62655025AECF}" type="slidenum">
              <a:rPr lang="ar-SA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20193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82625" y="609600"/>
            <a:ext cx="5908675" cy="54864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18B22D81-40DC-49DC-805C-E3A0B95A24DD}" type="slidenum">
              <a:rPr lang="ar-SA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9163EF7D-AB36-4DBE-9A73-AF8F58A0B2D3}" type="slidenum">
              <a:rPr lang="ar-SA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AA8A51C5-DFD7-4590-8025-32DB7664DAE1}" type="slidenum">
              <a:rPr lang="ar-SA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826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BFF7ABD9-58F3-4DEC-AF0E-9FAF05733471}" type="slidenum">
              <a:rPr lang="ar-SA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64AF9B6D-D731-4527-AB12-8A21760607A2}" type="slidenum">
              <a:rPr lang="ar-SA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2BCEA2A0-3EBA-4006-B08F-011C26581A57}" type="slidenum">
              <a:rPr lang="ar-SA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FD0ED391-D0D6-43DE-9135-5B26EE8BBDBF}" type="slidenum">
              <a:rPr lang="ar-SA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CC643EFB-98DC-45CC-B0A9-2F3F99C30A78}" type="slidenum">
              <a:rPr lang="ar-SA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2pPr lvl="1">
              <a:defRPr/>
            </a:lvl2pPr>
          </a:lstStyle>
          <a:p>
            <a:pPr lvl="1"/>
            <a:fld id="{175A0EBB-A2FE-4E68-966B-2CE64FEC3175}" type="slidenum">
              <a:rPr lang="ar-SA"/>
              <a:pPr lvl="1"/>
              <a:t>‹#›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-8405813" y="4763"/>
            <a:ext cx="17538701" cy="13690600"/>
            <a:chOff x="-5295" y="3"/>
            <a:chExt cx="11048" cy="8624"/>
          </a:xfrm>
        </p:grpSpPr>
        <p:sp>
          <p:nvSpPr>
            <p:cNvPr id="6147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/>
              <a:ahLst/>
              <a:cxnLst>
                <a:cxn ang="0">
                  <a:pos x="1905" y="3312"/>
                </a:cxn>
                <a:cxn ang="0">
                  <a:pos x="2358" y="3313"/>
                </a:cxn>
                <a:cxn ang="0">
                  <a:pos x="2358" y="1437"/>
                </a:cxn>
                <a:cxn ang="0">
                  <a:pos x="0" y="0"/>
                </a:cxn>
                <a:cxn ang="0">
                  <a:pos x="201" y="150"/>
                </a:cxn>
                <a:cxn ang="0">
                  <a:pos x="366" y="279"/>
                </a:cxn>
                <a:cxn ang="0">
                  <a:pos x="552" y="441"/>
                </a:cxn>
                <a:cxn ang="0">
                  <a:pos x="732" y="612"/>
                </a:cxn>
                <a:cxn ang="0">
                  <a:pos x="996" y="903"/>
                </a:cxn>
                <a:cxn ang="0">
                  <a:pos x="1230" y="1212"/>
                </a:cxn>
                <a:cxn ang="0">
                  <a:pos x="1400" y="1482"/>
                </a:cxn>
                <a:cxn ang="0">
                  <a:pos x="1548" y="1761"/>
                </a:cxn>
                <a:cxn ang="0">
                  <a:pos x="1665" y="2040"/>
                </a:cxn>
                <a:cxn ang="0">
                  <a:pos x="1751" y="2295"/>
                </a:cxn>
                <a:cxn ang="0">
                  <a:pos x="1809" y="2511"/>
                </a:cxn>
                <a:cxn ang="0">
                  <a:pos x="1863" y="2778"/>
                </a:cxn>
                <a:cxn ang="0">
                  <a:pos x="1890" y="3012"/>
                </a:cxn>
                <a:cxn ang="0">
                  <a:pos x="1905" y="3312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48" name="Arc 4"/>
            <p:cNvSpPr>
              <a:spLocks/>
            </p:cNvSpPr>
            <p:nvPr/>
          </p:nvSpPr>
          <p:spPr bwMode="auto">
            <a:xfrm>
              <a:off x="-5295" y="3"/>
              <a:ext cx="10596" cy="862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43200 w 43200"/>
                <a:gd name="T1" fmla="*/ 21600 h 43200"/>
                <a:gd name="T2" fmla="*/ 21600 w 43200"/>
                <a:gd name="T3" fmla="*/ 0 h 43200"/>
                <a:gd name="T4" fmla="*/ 21600 w 43200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200" fill="none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43200" h="43200" stroke="0" extrusionOk="0">
                  <a:moveTo>
                    <a:pt x="43200" y="21600"/>
                  </a:move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 cap="sq">
              <a:solidFill>
                <a:schemeClr val="folHlink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2625" y="609600"/>
            <a:ext cx="8080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2625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2562" tIns="46038" rIns="1825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15188" y="6442075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rtl="0">
              <a:defRPr kumimoji="0" sz="1400"/>
            </a:lvl1pPr>
          </a:lstStyle>
          <a:p>
            <a:endParaRPr lang="en-US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2625" y="6365875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>
              <a:defRPr kumimoji="0" sz="1400"/>
            </a:lvl1pPr>
          </a:lstStyle>
          <a:p>
            <a:endParaRPr lang="en-US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99313" y="6148388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0" rIns="92075" bIns="0" numCol="1" anchor="b" anchorCtr="0" compatLnSpc="1">
            <a:prstTxWarp prst="textNoShape">
              <a:avLst/>
            </a:prstTxWarp>
          </a:bodyPr>
          <a:lstStyle>
            <a:lvl2pPr lvl="1" rtl="0">
              <a:defRPr kumimoji="0" sz="1400">
                <a:latin typeface="+mj-lt"/>
                <a:cs typeface="+mj-cs"/>
              </a:defRPr>
            </a:lvl2pPr>
          </a:lstStyle>
          <a:p>
            <a:pPr lvl="1"/>
            <a:fld id="{1D34CA47-70A8-4FF6-AA3A-73761F936A7D}" type="slidenum">
              <a:rPr lang="ar-SA"/>
              <a:pPr lvl="1"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slow">
    <p:random/>
  </p:transition>
  <p:txStyles>
    <p:titleStyle>
      <a:lvl1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r" rtl="1" fontAlgn="base">
        <a:lnSpc>
          <a:spcPct val="90000"/>
        </a:lnSpc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lr>
          <a:srgbClr val="00CCFF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Oval 4"/>
          <p:cNvSpPr>
            <a:spLocks noChangeArrowheads="1"/>
          </p:cNvSpPr>
          <p:nvPr/>
        </p:nvSpPr>
        <p:spPr bwMode="auto">
          <a:xfrm>
            <a:off x="3649663" y="260350"/>
            <a:ext cx="2290762" cy="679450"/>
          </a:xfrm>
          <a:prstGeom prst="ellipse">
            <a:avLst/>
          </a:prstGeom>
          <a:solidFill>
            <a:schemeClr val="tx2"/>
          </a:solidFill>
          <a:ln w="76200" cmpd="tri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0" lang="ar-SA" b="1" u="sng" dirty="0" smtClean="0">
                <a:solidFill>
                  <a:schemeClr val="bg2"/>
                </a:solidFill>
                <a:cs typeface="Times New Roman" pitchFamily="18" charset="0"/>
              </a:rPr>
              <a:t>قصة مادتين </a:t>
            </a:r>
            <a:endParaRPr kumimoji="0" lang="en-US" dirty="0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 rot="-2279437">
            <a:off x="473075" y="479425"/>
            <a:ext cx="1219200" cy="457200"/>
          </a:xfrm>
          <a:prstGeom prst="rect">
            <a:avLst/>
          </a:prstGeom>
          <a:solidFill>
            <a:schemeClr val="folHlink"/>
          </a:solidFill>
          <a:ln w="76200" cmpd="tri">
            <a:solidFill>
              <a:schemeClr val="tx2"/>
            </a:solidFill>
            <a:prstDash val="lgDash"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ar-SA" sz="1800" b="1">
                <a:solidFill>
                  <a:schemeClr val="bg2"/>
                </a:solidFill>
              </a:rPr>
              <a:t>الفصل</a:t>
            </a:r>
            <a:r>
              <a:rPr lang="ar-SA" sz="1800" b="1">
                <a:solidFill>
                  <a:schemeClr val="bg2"/>
                </a:solidFill>
                <a:cs typeface="Times New Roman" pitchFamily="18" charset="0"/>
              </a:rPr>
              <a:t> الاول</a:t>
            </a:r>
            <a:endParaRPr lang="en-US" sz="1800" b="1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 rot="1702462">
            <a:off x="7600950" y="523875"/>
            <a:ext cx="1219200" cy="457200"/>
          </a:xfrm>
          <a:prstGeom prst="rect">
            <a:avLst/>
          </a:prstGeom>
          <a:solidFill>
            <a:schemeClr val="folHlink"/>
          </a:solidFill>
          <a:ln w="76200" cmpd="tri">
            <a:solidFill>
              <a:schemeClr val="tx2"/>
            </a:solidFill>
            <a:prstDash val="lgDash"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r>
              <a:rPr lang="ar-SA" sz="1800" b="1">
                <a:solidFill>
                  <a:schemeClr val="bg2"/>
                </a:solidFill>
              </a:rPr>
              <a:t>الدرس</a:t>
            </a:r>
            <a:r>
              <a:rPr lang="en-US" sz="1800" b="1">
                <a:solidFill>
                  <a:schemeClr val="bg2"/>
                </a:solidFill>
              </a:rPr>
              <a:t>1</a:t>
            </a:r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457757" y="1268413"/>
            <a:ext cx="1223412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ar-SA" sz="1600" b="1" u="sng" dirty="0" smtClean="0">
                <a:cs typeface="Times New Roman" pitchFamily="18" charset="0"/>
              </a:rPr>
              <a:t>1433/10/22</a:t>
            </a:r>
            <a:endParaRPr lang="en-US" sz="1600" b="1" u="sng" dirty="0">
              <a:cs typeface="Times New Roman" pitchFamily="18" charset="0"/>
            </a:endParaRPr>
          </a:p>
        </p:txBody>
      </p:sp>
      <p:sp>
        <p:nvSpPr>
          <p:cNvPr id="25" name="Rectangle 49"/>
          <p:cNvSpPr>
            <a:spLocks noChangeArrowheads="1"/>
          </p:cNvSpPr>
          <p:nvPr/>
        </p:nvSpPr>
        <p:spPr bwMode="auto">
          <a:xfrm>
            <a:off x="2285984" y="2285992"/>
            <a:ext cx="6624787" cy="431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sz="300" dirty="0" smtClean="0"/>
          </a:p>
          <a:p>
            <a:r>
              <a:rPr lang="ar-SA" sz="1600" b="1" dirty="0" smtClean="0"/>
              <a:t>-  عندما تحرك أو تنقل  أثاث المنزل من مكانه إلى مكان  أخرى  في حدوث مشكلة  مثل  : </a:t>
            </a:r>
            <a:endParaRPr lang="en-US" sz="1600" dirty="0"/>
          </a:p>
        </p:txBody>
      </p:sp>
      <p:sp>
        <p:nvSpPr>
          <p:cNvPr id="15" name="Rectangle 49"/>
          <p:cNvSpPr>
            <a:spLocks noChangeArrowheads="1"/>
          </p:cNvSpPr>
          <p:nvPr/>
        </p:nvSpPr>
        <p:spPr bwMode="auto">
          <a:xfrm>
            <a:off x="6643702" y="2786058"/>
            <a:ext cx="1695565" cy="357190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/>
            <a:endParaRPr lang="en-US" sz="300" dirty="0" smtClean="0">
              <a:solidFill>
                <a:srgbClr val="FF0000"/>
              </a:solidFill>
            </a:endParaRPr>
          </a:p>
          <a:p>
            <a:pPr algn="ctr"/>
            <a:r>
              <a:rPr lang="ar-SA" sz="1600" b="1" dirty="0" smtClean="0">
                <a:solidFill>
                  <a:srgbClr val="FF0000"/>
                </a:solidFill>
              </a:rPr>
              <a:t> عدم إمكان فتح باب 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7" name="Rectangle 49"/>
          <p:cNvSpPr>
            <a:spLocks noChangeArrowheads="1"/>
          </p:cNvSpPr>
          <p:nvPr/>
        </p:nvSpPr>
        <p:spPr bwMode="auto">
          <a:xfrm>
            <a:off x="1714480" y="2786058"/>
            <a:ext cx="3267201" cy="357190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sz="300" dirty="0" smtClean="0">
              <a:solidFill>
                <a:srgbClr val="FF0000"/>
              </a:solidFill>
            </a:endParaRPr>
          </a:p>
          <a:p>
            <a:r>
              <a:rPr lang="ar-SA" sz="1600" b="1" dirty="0" smtClean="0">
                <a:solidFill>
                  <a:srgbClr val="FF0000"/>
                </a:solidFill>
              </a:rPr>
              <a:t>عدم  إمكان  إيصال  سلك كهربائي  الى  القابس 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6" name="AutoShape 2"/>
          <p:cNvSpPr>
            <a:spLocks noChangeArrowheads="1"/>
          </p:cNvSpPr>
          <p:nvPr/>
        </p:nvSpPr>
        <p:spPr bwMode="auto">
          <a:xfrm>
            <a:off x="8059165" y="1477830"/>
            <a:ext cx="864096" cy="449262"/>
          </a:xfrm>
          <a:prstGeom prst="cloudCallout">
            <a:avLst>
              <a:gd name="adj1" fmla="val -255278"/>
              <a:gd name="adj2" fmla="val 122880"/>
            </a:avLst>
          </a:prstGeom>
          <a:solidFill>
            <a:schemeClr val="tx2"/>
          </a:solidFill>
          <a:ln w="31750">
            <a:solidFill>
              <a:srgbClr val="8064A2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سؤال </a:t>
            </a:r>
            <a:endParaRPr kumimoji="0" lang="ar-SA" sz="14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AutoShape 3"/>
          <p:cNvSpPr>
            <a:spLocks noChangeArrowheads="1"/>
          </p:cNvSpPr>
          <p:nvPr/>
        </p:nvSpPr>
        <p:spPr bwMode="auto">
          <a:xfrm>
            <a:off x="2143108" y="1643050"/>
            <a:ext cx="5846898" cy="576064"/>
          </a:xfrm>
          <a:prstGeom prst="flowChartPunchedTap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sz="1600" b="1" dirty="0" smtClean="0"/>
              <a:t>أعطي مثال على  انه قد في يوم تحل مشكلة ما فيؤدي ذالك إلى حدوث مشكلة أخرى    ؟</a:t>
            </a:r>
            <a:endParaRPr lang="en-US" sz="1600" dirty="0"/>
          </a:p>
        </p:txBody>
      </p:sp>
      <p:sp>
        <p:nvSpPr>
          <p:cNvPr id="14" name="Rectangle 49"/>
          <p:cNvSpPr>
            <a:spLocks noChangeArrowheads="1"/>
          </p:cNvSpPr>
          <p:nvPr/>
        </p:nvSpPr>
        <p:spPr bwMode="auto">
          <a:xfrm>
            <a:off x="2357422" y="4140208"/>
            <a:ext cx="6624787" cy="431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sz="800" dirty="0" smtClean="0"/>
          </a:p>
          <a:p>
            <a:r>
              <a:rPr lang="ar-SA" sz="1600" b="1" dirty="0" smtClean="0"/>
              <a:t>-آن كل المواد  في هذا الكون تتكون من وحدات بنائية وهذه الوحدات يسميها العلماء المادة  .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22" name="AutoShape 2"/>
          <p:cNvSpPr>
            <a:spLocks noChangeArrowheads="1"/>
          </p:cNvSpPr>
          <p:nvPr/>
        </p:nvSpPr>
        <p:spPr bwMode="auto">
          <a:xfrm>
            <a:off x="8143900" y="3357562"/>
            <a:ext cx="864096" cy="500066"/>
          </a:xfrm>
          <a:prstGeom prst="cloudCallout">
            <a:avLst>
              <a:gd name="adj1" fmla="val -255278"/>
              <a:gd name="adj2" fmla="val 122880"/>
            </a:avLst>
          </a:prstGeom>
          <a:solidFill>
            <a:schemeClr val="tx2"/>
          </a:solidFill>
          <a:ln w="31750">
            <a:solidFill>
              <a:srgbClr val="8064A2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سؤال </a:t>
            </a:r>
            <a:endParaRPr kumimoji="0" lang="ar-SA" sz="14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AutoShape 3"/>
          <p:cNvSpPr>
            <a:spLocks noChangeArrowheads="1"/>
          </p:cNvSpPr>
          <p:nvPr/>
        </p:nvSpPr>
        <p:spPr bwMode="auto">
          <a:xfrm>
            <a:off x="2000232" y="3571876"/>
            <a:ext cx="6061212" cy="576064"/>
          </a:xfrm>
          <a:prstGeom prst="flowChartPunchedTap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sz="1600" b="1" dirty="0" smtClean="0"/>
              <a:t>عندما تتأمل الأشياء من حولك ؟ هل سئلت نفس سؤال من أين جاءت  كل هذه  المواد  ؟  </a:t>
            </a:r>
            <a:endParaRPr lang="en-US" sz="1600" dirty="0"/>
          </a:p>
        </p:txBody>
      </p:sp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6929454" y="4786322"/>
            <a:ext cx="1948331" cy="415939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none" anchor="ctr"/>
          <a:lstStyle/>
          <a:p>
            <a:pPr algn="ctr"/>
            <a:r>
              <a:rPr lang="ar-SA" sz="1800" b="1" dirty="0" smtClean="0">
                <a:solidFill>
                  <a:schemeClr val="bg1"/>
                </a:solidFill>
              </a:rPr>
              <a:t>لماذا ندرس  الكيمياء 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6" name="AutoShape 2"/>
          <p:cNvSpPr>
            <a:spLocks noChangeArrowheads="1"/>
          </p:cNvSpPr>
          <p:nvPr/>
        </p:nvSpPr>
        <p:spPr bwMode="auto">
          <a:xfrm>
            <a:off x="8286776" y="5286388"/>
            <a:ext cx="857224" cy="500066"/>
          </a:xfrm>
          <a:prstGeom prst="cloudCallout">
            <a:avLst>
              <a:gd name="adj1" fmla="val -255278"/>
              <a:gd name="adj2" fmla="val 122880"/>
            </a:avLst>
          </a:prstGeom>
          <a:solidFill>
            <a:schemeClr val="tx2"/>
          </a:solidFill>
          <a:ln w="31750">
            <a:solidFill>
              <a:srgbClr val="8064A2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سؤال </a:t>
            </a:r>
            <a:endParaRPr kumimoji="0" lang="ar-SA" sz="14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AutoShape 3"/>
          <p:cNvSpPr>
            <a:spLocks noChangeArrowheads="1"/>
          </p:cNvSpPr>
          <p:nvPr/>
        </p:nvSpPr>
        <p:spPr bwMode="auto">
          <a:xfrm>
            <a:off x="5429256" y="5572140"/>
            <a:ext cx="2775064" cy="576064"/>
          </a:xfrm>
          <a:prstGeom prst="flowChartPunchedTap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sz="1600" b="1" dirty="0" smtClean="0"/>
              <a:t>ما هي أهمية  الكيمياء   ؟</a:t>
            </a:r>
            <a:endParaRPr lang="en-US" sz="1600" dirty="0"/>
          </a:p>
        </p:txBody>
      </p:sp>
      <p:sp>
        <p:nvSpPr>
          <p:cNvPr id="29" name="Rectangle 49"/>
          <p:cNvSpPr>
            <a:spLocks noChangeArrowheads="1"/>
          </p:cNvSpPr>
          <p:nvPr/>
        </p:nvSpPr>
        <p:spPr bwMode="auto">
          <a:xfrm>
            <a:off x="5072066" y="6211910"/>
            <a:ext cx="3981581" cy="431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sz="800" dirty="0" smtClean="0"/>
          </a:p>
          <a:p>
            <a:r>
              <a:rPr lang="ar-SA" sz="1600" b="1" dirty="0" smtClean="0"/>
              <a:t>للكيمياء أهمية  وهي  دراسة  المادة  وتغيراتها  </a:t>
            </a:r>
            <a:endParaRPr lang="en-US" sz="16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24" grpId="0" animBg="1"/>
      <p:bldP spid="9225" grpId="0" animBg="1"/>
      <p:bldP spid="9226" grpId="0"/>
      <p:bldP spid="25" grpId="0"/>
      <p:bldP spid="15" grpId="0" animBg="1"/>
      <p:bldP spid="17" grpId="0" animBg="1"/>
      <p:bldP spid="16" grpId="0" animBg="1"/>
      <p:bldP spid="18" grpId="0" animBg="1"/>
      <p:bldP spid="14" grpId="0"/>
      <p:bldP spid="22" grpId="0" animBg="1"/>
      <p:bldP spid="23" grpId="0" animBg="1"/>
      <p:bldP spid="24" grpId="0" animBg="1"/>
      <p:bldP spid="26" grpId="0" animBg="1"/>
      <p:bldP spid="27" grpId="0" animBg="1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6"/>
          <p:cNvSpPr>
            <a:spLocks noChangeArrowheads="1"/>
          </p:cNvSpPr>
          <p:nvPr/>
        </p:nvSpPr>
        <p:spPr bwMode="auto">
          <a:xfrm>
            <a:off x="4786314" y="357166"/>
            <a:ext cx="4119161" cy="503808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ar-SA" sz="1800" b="1" dirty="0" smtClean="0"/>
              <a:t>- وهذا يؤدي الى استعمالها في حياتنا اليومية مثل :</a:t>
            </a:r>
            <a:endParaRPr lang="en-US" sz="1800" dirty="0"/>
          </a:p>
        </p:txBody>
      </p:sp>
      <p:sp>
        <p:nvSpPr>
          <p:cNvPr id="13" name="AutoShape 2"/>
          <p:cNvSpPr>
            <a:spLocks/>
          </p:cNvSpPr>
          <p:nvPr/>
        </p:nvSpPr>
        <p:spPr bwMode="auto">
          <a:xfrm rot="5400000">
            <a:off x="4693225" y="-1662331"/>
            <a:ext cx="288925" cy="5765800"/>
          </a:xfrm>
          <a:prstGeom prst="leftBracket">
            <a:avLst>
              <a:gd name="adj" fmla="val 166300"/>
            </a:avLst>
          </a:prstGeom>
          <a:ln>
            <a:headEnd/>
            <a:tailEnd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cxnSp>
        <p:nvCxnSpPr>
          <p:cNvPr id="14" name="AutoShape 3"/>
          <p:cNvCxnSpPr>
            <a:cxnSpLocks noChangeShapeType="1"/>
          </p:cNvCxnSpPr>
          <p:nvPr/>
        </p:nvCxnSpPr>
        <p:spPr bwMode="auto">
          <a:xfrm>
            <a:off x="4888488" y="1076106"/>
            <a:ext cx="0" cy="236538"/>
          </a:xfrm>
          <a:prstGeom prst="straightConnector1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AutoShape 4"/>
          <p:cNvSpPr>
            <a:spLocks noChangeArrowheads="1"/>
          </p:cNvSpPr>
          <p:nvPr/>
        </p:nvSpPr>
        <p:spPr bwMode="auto">
          <a:xfrm>
            <a:off x="6429388" y="1365030"/>
            <a:ext cx="2286016" cy="563772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12700">
            <a:solidFill>
              <a:srgbClr val="C2D69B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kumimoji="0" lang="ar-SA" sz="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ar-SA" sz="1400" b="1" dirty="0" smtClean="0">
                <a:solidFill>
                  <a:schemeClr val="bg1"/>
                </a:solidFill>
              </a:rPr>
              <a:t>استعمالها  في التبريد كما الثلاجات في حفظ الأطعمة  من التلف .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3746852" y="1365031"/>
            <a:ext cx="2325346" cy="563772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12700">
            <a:solidFill>
              <a:srgbClr val="C2D69B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sz="1400" b="1" dirty="0" smtClean="0">
                <a:solidFill>
                  <a:schemeClr val="bg1"/>
                </a:solidFill>
              </a:rPr>
              <a:t>استعمالها في المكيفات لتبريد المنازل </a:t>
            </a:r>
            <a:r>
              <a:rPr lang="ar-SA" sz="1400" b="1" dirty="0" err="1" smtClean="0">
                <a:solidFill>
                  <a:schemeClr val="bg1"/>
                </a:solidFill>
              </a:rPr>
              <a:t>و</a:t>
            </a:r>
            <a:r>
              <a:rPr lang="ar-SA" sz="1400" b="1" dirty="0" smtClean="0">
                <a:solidFill>
                  <a:schemeClr val="bg1"/>
                </a:solidFill>
              </a:rPr>
              <a:t> المدارس  .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7" name="AutoShape 6"/>
          <p:cNvSpPr>
            <a:spLocks noChangeArrowheads="1"/>
          </p:cNvSpPr>
          <p:nvPr/>
        </p:nvSpPr>
        <p:spPr bwMode="auto">
          <a:xfrm>
            <a:off x="928662" y="1419006"/>
            <a:ext cx="2214578" cy="509796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12700">
            <a:solidFill>
              <a:srgbClr val="C2D69B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 sz="600" b="1" dirty="0" smtClean="0"/>
          </a:p>
          <a:p>
            <a:r>
              <a:rPr lang="ar-SA" sz="1400" b="1" dirty="0" smtClean="0">
                <a:solidFill>
                  <a:schemeClr val="bg1"/>
                </a:solidFill>
              </a:rPr>
              <a:t>في مجالات الصناعة بصفه عام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7286644" y="2201865"/>
            <a:ext cx="1500198" cy="512755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ar-SA" sz="1800" b="1" dirty="0" smtClean="0">
                <a:latin typeface="+mj-lt"/>
              </a:rPr>
              <a:t>طبقة الأوزون</a:t>
            </a:r>
            <a:endParaRPr lang="en-US" sz="1800" dirty="0">
              <a:latin typeface="+mj-lt"/>
            </a:endParaRPr>
          </a:p>
        </p:txBody>
      </p:sp>
      <p:sp>
        <p:nvSpPr>
          <p:cNvPr id="21" name="AutoShape 2"/>
          <p:cNvSpPr>
            <a:spLocks noChangeArrowheads="1"/>
          </p:cNvSpPr>
          <p:nvPr/>
        </p:nvSpPr>
        <p:spPr bwMode="auto">
          <a:xfrm>
            <a:off x="8072462" y="2857496"/>
            <a:ext cx="864096" cy="500066"/>
          </a:xfrm>
          <a:prstGeom prst="cloudCallout">
            <a:avLst>
              <a:gd name="adj1" fmla="val -255278"/>
              <a:gd name="adj2" fmla="val 122880"/>
            </a:avLst>
          </a:prstGeom>
          <a:solidFill>
            <a:schemeClr val="tx2"/>
          </a:solidFill>
          <a:ln w="31750">
            <a:solidFill>
              <a:srgbClr val="8064A2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سؤال </a:t>
            </a:r>
            <a:endParaRPr kumimoji="0" lang="ar-SA" sz="14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AutoShape 3"/>
          <p:cNvSpPr>
            <a:spLocks noChangeArrowheads="1"/>
          </p:cNvSpPr>
          <p:nvPr/>
        </p:nvSpPr>
        <p:spPr bwMode="auto">
          <a:xfrm>
            <a:off x="2500298" y="3071810"/>
            <a:ext cx="5489708" cy="576064"/>
          </a:xfrm>
          <a:prstGeom prst="flowChartPunchedTap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sz="1600" b="1" dirty="0" smtClean="0">
                <a:solidFill>
                  <a:schemeClr val="bg1"/>
                </a:solidFill>
              </a:rPr>
              <a:t>  ما هي أضرار  التعرض الزائد للأشعة فوق البنفسجية ( </a:t>
            </a:r>
            <a:r>
              <a:rPr lang="en-US" sz="1600" b="1" dirty="0" smtClean="0">
                <a:solidFill>
                  <a:schemeClr val="bg1"/>
                </a:solidFill>
              </a:rPr>
              <a:t>UV</a:t>
            </a:r>
            <a:r>
              <a:rPr lang="ar-SA" sz="1600" b="1" dirty="0" smtClean="0">
                <a:solidFill>
                  <a:schemeClr val="bg1"/>
                </a:solidFill>
              </a:rPr>
              <a:t> ) او ( </a:t>
            </a:r>
            <a:r>
              <a:rPr lang="en-US" sz="1600" b="1" dirty="0" smtClean="0">
                <a:solidFill>
                  <a:schemeClr val="bg1"/>
                </a:solidFill>
              </a:rPr>
              <a:t>UVB </a:t>
            </a:r>
            <a:r>
              <a:rPr lang="ar-SA" sz="1600" b="1" dirty="0" smtClean="0">
                <a:solidFill>
                  <a:schemeClr val="bg1"/>
                </a:solidFill>
              </a:rPr>
              <a:t> ) ؟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3" name="Rectangle 49"/>
          <p:cNvSpPr>
            <a:spLocks noChangeArrowheads="1"/>
          </p:cNvSpPr>
          <p:nvPr/>
        </p:nvSpPr>
        <p:spPr bwMode="auto">
          <a:xfrm>
            <a:off x="5643570" y="3857628"/>
            <a:ext cx="3267201" cy="357190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sz="300" dirty="0" smtClean="0">
              <a:solidFill>
                <a:srgbClr val="C00000"/>
              </a:solidFill>
            </a:endParaRPr>
          </a:p>
          <a:p>
            <a:r>
              <a:rPr lang="ar-SA" sz="1600" b="1" dirty="0" smtClean="0">
                <a:solidFill>
                  <a:srgbClr val="C00000"/>
                </a:solidFill>
              </a:rPr>
              <a:t>1-  يؤدي الى إعتاما في العين 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24" name="Rectangle 49"/>
          <p:cNvSpPr>
            <a:spLocks noChangeArrowheads="1"/>
          </p:cNvSpPr>
          <p:nvPr/>
        </p:nvSpPr>
        <p:spPr bwMode="auto">
          <a:xfrm>
            <a:off x="5643570" y="4357694"/>
            <a:ext cx="3267201" cy="357190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sz="300" dirty="0" smtClean="0">
              <a:solidFill>
                <a:srgbClr val="C00000"/>
              </a:solidFill>
            </a:endParaRPr>
          </a:p>
          <a:p>
            <a:r>
              <a:rPr lang="ar-SA" sz="1600" b="1" dirty="0" smtClean="0">
                <a:solidFill>
                  <a:srgbClr val="C00000"/>
                </a:solidFill>
              </a:rPr>
              <a:t>2- سرطان في الجلد عند الإنسان 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25" name="Rectangle 49"/>
          <p:cNvSpPr>
            <a:spLocks noChangeArrowheads="1"/>
          </p:cNvSpPr>
          <p:nvPr/>
        </p:nvSpPr>
        <p:spPr bwMode="auto">
          <a:xfrm>
            <a:off x="5643570" y="4857760"/>
            <a:ext cx="3267201" cy="357190"/>
          </a:xfrm>
          <a:prstGeom prst="rect">
            <a:avLst/>
          </a:prstGeom>
          <a:solidFill>
            <a:schemeClr val="accent2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 sz="300" dirty="0" smtClean="0">
              <a:solidFill>
                <a:srgbClr val="C00000"/>
              </a:solidFill>
            </a:endParaRPr>
          </a:p>
          <a:p>
            <a:r>
              <a:rPr lang="ar-SA" sz="1600" b="1" dirty="0" smtClean="0">
                <a:solidFill>
                  <a:srgbClr val="C00000"/>
                </a:solidFill>
              </a:rPr>
              <a:t>3 - التقليل من نواتج المحاصيل الزراعية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26" name="AutoShape 2"/>
          <p:cNvSpPr>
            <a:spLocks noChangeArrowheads="1"/>
          </p:cNvSpPr>
          <p:nvPr/>
        </p:nvSpPr>
        <p:spPr bwMode="auto">
          <a:xfrm>
            <a:off x="8072462" y="5424704"/>
            <a:ext cx="864096" cy="500066"/>
          </a:xfrm>
          <a:prstGeom prst="cloudCallout">
            <a:avLst>
              <a:gd name="adj1" fmla="val -255278"/>
              <a:gd name="adj2" fmla="val 122880"/>
            </a:avLst>
          </a:prstGeom>
          <a:solidFill>
            <a:schemeClr val="tx2"/>
          </a:solidFill>
          <a:ln w="31750">
            <a:solidFill>
              <a:srgbClr val="8064A2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سؤال </a:t>
            </a:r>
            <a:endParaRPr kumimoji="0" lang="ar-SA" sz="14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AutoShape 3"/>
          <p:cNvSpPr>
            <a:spLocks noChangeArrowheads="1"/>
          </p:cNvSpPr>
          <p:nvPr/>
        </p:nvSpPr>
        <p:spPr bwMode="auto">
          <a:xfrm>
            <a:off x="5214942" y="5639018"/>
            <a:ext cx="2775064" cy="576064"/>
          </a:xfrm>
          <a:prstGeom prst="flowChartPunchedTap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sz="1600" b="1" dirty="0" smtClean="0">
                <a:solidFill>
                  <a:schemeClr val="bg1"/>
                </a:solidFill>
              </a:rPr>
              <a:t> ما هي فائدة طبقة  الأوزون  ؟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8" name="Rectangle 12"/>
          <p:cNvSpPr>
            <a:spLocks noChangeArrowheads="1"/>
          </p:cNvSpPr>
          <p:nvPr/>
        </p:nvSpPr>
        <p:spPr bwMode="auto">
          <a:xfrm>
            <a:off x="2000232" y="6215082"/>
            <a:ext cx="7020272" cy="5127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ar-SA" sz="1600" b="1" dirty="0" smtClean="0"/>
              <a:t>لقد اوجد الله تعالى طبقة الأوزون لتكون حماية للمخلوقات من بعض الاشعة فوق البنفسجية  مثل  ( </a:t>
            </a:r>
            <a:r>
              <a:rPr lang="en-US" sz="1600" b="1" dirty="0" smtClean="0"/>
              <a:t>UVB</a:t>
            </a:r>
            <a:r>
              <a:rPr lang="ar-SA" sz="1600" b="1" dirty="0" smtClean="0"/>
              <a:t>)  . </a:t>
            </a:r>
            <a:endParaRPr lang="en-US" sz="16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1857356" y="130163"/>
            <a:ext cx="7020272" cy="5127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ar-SA" sz="1600" b="1" dirty="0" smtClean="0"/>
              <a:t>وغاز الأوزون مكون من ذرات الأكسجين </a:t>
            </a:r>
            <a:r>
              <a:rPr lang="ar-SA" sz="1600" b="1" dirty="0" err="1" smtClean="0"/>
              <a:t>و</a:t>
            </a:r>
            <a:r>
              <a:rPr lang="ar-SA" sz="1600" b="1" dirty="0" smtClean="0"/>
              <a:t> مادة كيميائية  تمتص معظم الاشعة الضارة قبل أن تصل الى الارض </a:t>
            </a:r>
            <a:endParaRPr lang="en-US" sz="1600" dirty="0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428596" y="630229"/>
            <a:ext cx="8460432" cy="5127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ar-SA" sz="1600" b="1" dirty="0" smtClean="0"/>
              <a:t>ويوجد غاز الأوزون  في الطبقة المحيطة بالأرض في الغلاف الجوي في طبقة (  ستراتوسفير )    وتمتد ما بين </a:t>
            </a:r>
            <a:r>
              <a:rPr lang="en-US" sz="1600" b="1" dirty="0" smtClean="0"/>
              <a:t>10 – 50 km</a:t>
            </a:r>
            <a:r>
              <a:rPr lang="ar-SA" sz="1600" b="1" dirty="0" smtClean="0"/>
              <a:t> </a:t>
            </a:r>
            <a:endParaRPr lang="en-US" sz="1600" dirty="0"/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>
            <a:off x="8001024" y="1352738"/>
            <a:ext cx="890887" cy="590428"/>
          </a:xfrm>
          <a:prstGeom prst="cloudCallout">
            <a:avLst>
              <a:gd name="adj1" fmla="val -255278"/>
              <a:gd name="adj2" fmla="val 122880"/>
            </a:avLst>
          </a:prstGeom>
          <a:solidFill>
            <a:schemeClr val="tx2"/>
          </a:solidFill>
          <a:ln w="31750">
            <a:solidFill>
              <a:srgbClr val="8064A2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سؤال </a:t>
            </a:r>
            <a:endParaRPr kumimoji="0" lang="ar-SA" sz="14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AutoShape 3"/>
          <p:cNvSpPr>
            <a:spLocks noChangeArrowheads="1"/>
          </p:cNvSpPr>
          <p:nvPr/>
        </p:nvSpPr>
        <p:spPr bwMode="auto">
          <a:xfrm>
            <a:off x="5214942" y="1567052"/>
            <a:ext cx="2749414" cy="576064"/>
          </a:xfrm>
          <a:prstGeom prst="flowChartPunchedTap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sz="1600" b="1" dirty="0" smtClean="0"/>
              <a:t> كيف تتكون طبقة  الأوزون  ؟</a:t>
            </a:r>
            <a:endParaRPr lang="en-US" sz="1600" dirty="0"/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500034" y="2559055"/>
            <a:ext cx="8460432" cy="5127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ar-SA" sz="1600" b="1" dirty="0" smtClean="0"/>
              <a:t>عندما يتعرض غاز الأكسجين  </a:t>
            </a:r>
            <a:r>
              <a:rPr lang="en-US" sz="1600" b="1" dirty="0" smtClean="0"/>
              <a:t>O</a:t>
            </a:r>
            <a:r>
              <a:rPr lang="en-US" sz="1600" b="1" baseline="-25000" dirty="0" smtClean="0"/>
              <a:t>2</a:t>
            </a:r>
            <a:r>
              <a:rPr lang="ar-SA" sz="1600" b="1" dirty="0" smtClean="0"/>
              <a:t>   للأشعة فوق البنفسجية  في الأجزاء العليا من الستراتوسفير </a:t>
            </a:r>
            <a:endParaRPr lang="ar-SA" sz="800" b="1" dirty="0" smtClean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571868" y="3130559"/>
            <a:ext cx="5388598" cy="5127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ar-SA" sz="1600" b="1" dirty="0" smtClean="0"/>
              <a:t>تتحلل جزيئاته الى ذرات منفردة ( </a:t>
            </a:r>
            <a:r>
              <a:rPr lang="en-US" sz="1600" b="1" dirty="0" smtClean="0"/>
              <a:t> O</a:t>
            </a:r>
            <a:r>
              <a:rPr lang="ar-SA" sz="1600" b="1" dirty="0" smtClean="0"/>
              <a:t> ) تتفاعل بدورها مع غاز الأكسجين ( </a:t>
            </a:r>
            <a:r>
              <a:rPr lang="en-US" sz="1600" b="1" dirty="0" smtClean="0"/>
              <a:t>O</a:t>
            </a:r>
            <a:r>
              <a:rPr lang="en-US" sz="1600" b="1" baseline="-25000" dirty="0" smtClean="0"/>
              <a:t>2</a:t>
            </a:r>
            <a:r>
              <a:rPr lang="en-US" sz="1600" b="1" dirty="0" smtClean="0"/>
              <a:t> </a:t>
            </a:r>
            <a:r>
              <a:rPr lang="ar-SA" sz="1600" b="1" dirty="0" smtClean="0"/>
              <a:t>  )</a:t>
            </a:r>
            <a:endParaRPr lang="ar-SA" sz="800" b="1" dirty="0" smtClean="0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-316532" y="3130559"/>
            <a:ext cx="3888400" cy="5127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ar-SA" sz="1500" b="1" dirty="0" smtClean="0">
                <a:solidFill>
                  <a:schemeClr val="accent2"/>
                </a:solidFill>
              </a:rPr>
              <a:t>ليتكون غاز الأوزون  </a:t>
            </a:r>
            <a:r>
              <a:rPr lang="en-US" sz="1500" b="1" dirty="0" smtClean="0">
                <a:solidFill>
                  <a:schemeClr val="accent2"/>
                </a:solidFill>
              </a:rPr>
              <a:t>O</a:t>
            </a:r>
            <a:r>
              <a:rPr lang="en-US" sz="1500" b="1" baseline="-25000" dirty="0" smtClean="0">
                <a:solidFill>
                  <a:schemeClr val="accent2"/>
                </a:solidFill>
              </a:rPr>
              <a:t>3</a:t>
            </a:r>
            <a:r>
              <a:rPr lang="ar-SA" sz="1500" b="1" dirty="0" smtClean="0">
                <a:solidFill>
                  <a:schemeClr val="accent2"/>
                </a:solidFill>
              </a:rPr>
              <a:t>  وعندما يمتص غاز الأوزون</a:t>
            </a:r>
          </a:p>
        </p:txBody>
      </p:sp>
      <p:sp>
        <p:nvSpPr>
          <p:cNvPr id="11" name="AutoShape 2"/>
          <p:cNvSpPr>
            <a:spLocks noChangeArrowheads="1"/>
          </p:cNvSpPr>
          <p:nvPr/>
        </p:nvSpPr>
        <p:spPr bwMode="auto">
          <a:xfrm>
            <a:off x="8031772" y="4053018"/>
            <a:ext cx="890887" cy="590428"/>
          </a:xfrm>
          <a:prstGeom prst="cloudCallout">
            <a:avLst>
              <a:gd name="adj1" fmla="val -255278"/>
              <a:gd name="adj2" fmla="val 122880"/>
            </a:avLst>
          </a:prstGeom>
          <a:solidFill>
            <a:schemeClr val="tx2"/>
          </a:solidFill>
          <a:ln w="31750">
            <a:solidFill>
              <a:srgbClr val="8064A2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سؤال </a:t>
            </a:r>
            <a:endParaRPr kumimoji="0" lang="ar-SA" sz="14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AutoShape 3"/>
          <p:cNvSpPr>
            <a:spLocks noChangeArrowheads="1"/>
          </p:cNvSpPr>
          <p:nvPr/>
        </p:nvSpPr>
        <p:spPr bwMode="auto">
          <a:xfrm>
            <a:off x="5245690" y="4286256"/>
            <a:ext cx="2749414" cy="576064"/>
          </a:xfrm>
          <a:prstGeom prst="flowChartPunchedTap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sz="1600" b="1" dirty="0" smtClean="0"/>
              <a:t>ماذا يقصد  بثقب  الأوزون    ؟</a:t>
            </a:r>
            <a:endParaRPr lang="en-US" sz="1600" dirty="0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3571868" y="4987947"/>
            <a:ext cx="5388598" cy="5127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ar-SA" sz="1600" b="1" dirty="0" smtClean="0"/>
              <a:t>هو تقلص  سمك  طبقة الاوزون  أي  اقل كثيرا من  المعدل الطبيعي  .  أي انه  ليس   ثقبا  في طبقة الاوزون   .</a:t>
            </a:r>
            <a:endParaRPr lang="ar-SA" sz="800" b="1" dirty="0" smtClean="0"/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4541252" y="5416575"/>
            <a:ext cx="4388466" cy="5127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ar-SA" sz="1600" b="1" dirty="0" smtClean="0"/>
              <a:t>وتمكن  العلماء من قياس  طبقة  الاوزون   عن  طريق  أجهزة  مثل جهاز </a:t>
            </a:r>
            <a:endParaRPr lang="ar-SA" sz="800" b="1" dirty="0" smtClean="0"/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2969616" y="5429264"/>
            <a:ext cx="1173756" cy="5127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ar-SA" sz="1600" b="1" dirty="0" smtClean="0">
                <a:solidFill>
                  <a:schemeClr val="tx2"/>
                </a:solidFill>
              </a:rPr>
              <a:t>مطياف  بريور </a:t>
            </a:r>
            <a:endParaRPr lang="ar-SA" sz="800" b="1" dirty="0" smtClean="0">
              <a:solidFill>
                <a:schemeClr val="tx2"/>
              </a:solidFill>
            </a:endParaRPr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3500430" y="5916641"/>
            <a:ext cx="5388598" cy="5127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ar-SA" sz="1600" b="1" dirty="0" smtClean="0"/>
              <a:t>حيث  تطلق  عن طريق البالونات  او الطائرات أو حتى الأقمار  الصناعية </a:t>
            </a:r>
            <a:endParaRPr lang="ar-SA" sz="800" b="1" dirty="0" smtClean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  <p:bldP spid="10" grpId="0" animBg="1"/>
      <p:bldP spid="12" grpId="0"/>
      <p:bldP spid="13" grpId="0"/>
      <p:bldP spid="14" grpId="0"/>
      <p:bldP spid="11" grpId="0" animBg="1"/>
      <p:bldP spid="15" grpId="0" animBg="1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3714744" y="2201865"/>
            <a:ext cx="5388598" cy="5127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ar-SA" sz="1600" b="1" dirty="0" smtClean="0"/>
              <a:t>مركب </a:t>
            </a:r>
            <a:r>
              <a:rPr lang="en-US" sz="1600" b="1" dirty="0" smtClean="0"/>
              <a:t>CFC</a:t>
            </a:r>
            <a:r>
              <a:rPr lang="ar-SA" sz="1600" b="1" dirty="0" smtClean="0"/>
              <a:t> </a:t>
            </a:r>
            <a:r>
              <a:rPr lang="ar-SA" sz="1600" b="1" dirty="0" smtClean="0"/>
              <a:t>حيث استخدمت في التبريد ثم بدا استخدامها في المكيفات المنزلية </a:t>
            </a:r>
            <a:r>
              <a:rPr lang="ar-SA" sz="1600" b="1" dirty="0" err="1" smtClean="0"/>
              <a:t>و</a:t>
            </a:r>
            <a:r>
              <a:rPr lang="ar-SA" sz="1600" b="1" dirty="0" smtClean="0"/>
              <a:t> الثلاجات كما استخدمت في دفع الرذاذ من علب الرش .</a:t>
            </a:r>
            <a:endParaRPr lang="en-US" sz="1600" dirty="0"/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7991500" y="285728"/>
            <a:ext cx="890887" cy="590428"/>
          </a:xfrm>
          <a:prstGeom prst="cloudCallout">
            <a:avLst>
              <a:gd name="adj1" fmla="val -255278"/>
              <a:gd name="adj2" fmla="val 122880"/>
            </a:avLst>
          </a:prstGeom>
          <a:solidFill>
            <a:schemeClr val="tx2"/>
          </a:solidFill>
          <a:ln w="31750">
            <a:solidFill>
              <a:srgbClr val="8064A2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rPr>
              <a:t>سؤال </a:t>
            </a:r>
            <a:endParaRPr kumimoji="0" lang="ar-SA" sz="14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3705220" y="590404"/>
            <a:ext cx="4178174" cy="576064"/>
          </a:xfrm>
          <a:prstGeom prst="flowChartPunchedTape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sz="1600" b="1" dirty="0" smtClean="0"/>
              <a:t>ماذا يقصد مركبات الكلورو فلورو كربون  (  </a:t>
            </a:r>
            <a:r>
              <a:rPr lang="en-US" sz="1600" b="1" dirty="0" smtClean="0"/>
              <a:t>CFC</a:t>
            </a:r>
            <a:r>
              <a:rPr lang="ar-SA" sz="1600" b="1" dirty="0" smtClean="0"/>
              <a:t>) ؟</a:t>
            </a:r>
            <a:endParaRPr lang="en-US" sz="1600" dirty="0"/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571868" y="1292095"/>
            <a:ext cx="5388598" cy="5127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ar-SA" sz="1600" b="1" dirty="0" smtClean="0"/>
              <a:t>استخدم العلماء  قديما في عملية التبريد في الثلاجات غازات ضارة ومنها غاز الامونيا ولكن كانت أبخرته  ذات رائحة كريهة</a:t>
            </a:r>
            <a:endParaRPr lang="ar-SA" sz="800" b="1" dirty="0" smtClean="0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3633782" y="1733412"/>
            <a:ext cx="5388598" cy="51275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ar-SA" sz="1600" b="1" dirty="0" smtClean="0"/>
              <a:t>فبحث العلماء عن غازات أخرى يمكن ان تستخدم الى ان وصلوا الى مركب عام 1928م عن طريق العالم توماس </a:t>
            </a:r>
            <a:r>
              <a:rPr lang="ar-SA" sz="1600" b="1" dirty="0" err="1" smtClean="0"/>
              <a:t>ميجلي</a:t>
            </a:r>
            <a:r>
              <a:rPr lang="ar-SA" sz="1600" b="1" dirty="0" smtClean="0"/>
              <a:t> الذي اكتشف </a:t>
            </a:r>
            <a:endParaRPr lang="ar-SA" sz="800" b="1" dirty="0" smtClean="0"/>
          </a:p>
        </p:txBody>
      </p:sp>
      <p:sp>
        <p:nvSpPr>
          <p:cNvPr id="9" name="انفجار 2 8"/>
          <p:cNvSpPr/>
          <p:nvPr/>
        </p:nvSpPr>
        <p:spPr bwMode="auto">
          <a:xfrm>
            <a:off x="500034" y="4214818"/>
            <a:ext cx="3929090" cy="1428760"/>
          </a:xfrm>
          <a:prstGeom prst="irregularSeal2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ar-SA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</a:rPr>
              <a:t>لا تنسى الواجب المنزلي 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/>
      <p:bldP spid="8" grpId="0"/>
      <p:bldP spid="9" grpId="0" animBg="1"/>
    </p:bldLst>
  </p:timing>
</p:sld>
</file>

<file path=ppt/theme/theme1.xml><?xml version="1.0" encoding="utf-8"?>
<a:theme xmlns:a="http://schemas.openxmlformats.org/drawingml/2006/main" name="Training">
  <a:themeElements>
    <a:clrScheme name="Train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CCFF"/>
      </a:accent1>
      <a:accent2>
        <a:srgbClr val="FFFF00"/>
      </a:accent2>
      <a:accent3>
        <a:srgbClr val="AAAAFF"/>
      </a:accent3>
      <a:accent4>
        <a:srgbClr val="DADADA"/>
      </a:accent4>
      <a:accent5>
        <a:srgbClr val="AAE2FF"/>
      </a:accent5>
      <a:accent6>
        <a:srgbClr val="E7E700"/>
      </a:accent6>
      <a:hlink>
        <a:srgbClr val="FF0033"/>
      </a:hlink>
      <a:folHlink>
        <a:srgbClr val="3366FF"/>
      </a:folHlink>
    </a:clrScheme>
    <a:fontScheme name="Training">
      <a:majorFont>
        <a:latin typeface="Arial"/>
        <a:ea typeface=""/>
        <a:cs typeface="Arial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ar-S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ar-SA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rain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CCFF"/>
        </a:accent1>
        <a:accent2>
          <a:srgbClr val="FFFF00"/>
        </a:accent2>
        <a:accent3>
          <a:srgbClr val="AAAAFF"/>
        </a:accent3>
        <a:accent4>
          <a:srgbClr val="DADADA"/>
        </a:accent4>
        <a:accent5>
          <a:srgbClr val="AAE2FF"/>
        </a:accent5>
        <a:accent6>
          <a:srgbClr val="E7E700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00CCCC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00B9B9"/>
        </a:accent6>
        <a:hlink>
          <a:srgbClr val="CC99FF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ain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FFFF00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E7E700"/>
        </a:accent6>
        <a:hlink>
          <a:srgbClr val="6600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ain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FFFF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E7E700"/>
        </a:accent6>
        <a:hlink>
          <a:srgbClr val="CC0000"/>
        </a:hlink>
        <a:folHlink>
          <a:srgbClr val="CC6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4032</TotalTime>
  <Words>417</Words>
  <Application>Microsoft Office PowerPoint</Application>
  <PresentationFormat>عرض على الشاشة (3:4)‏</PresentationFormat>
  <Paragraphs>57</Paragraphs>
  <Slides>4</Slides>
  <Notes>0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</vt:i4>
      </vt:variant>
      <vt:variant>
        <vt:lpstr>عروض مخصصة</vt:lpstr>
      </vt:variant>
      <vt:variant>
        <vt:i4>1</vt:i4>
      </vt:variant>
    </vt:vector>
  </HeadingPairs>
  <TitlesOfParts>
    <vt:vector size="6" baseType="lpstr">
      <vt:lpstr>Training</vt:lpstr>
      <vt:lpstr>الشريحة 1</vt:lpstr>
      <vt:lpstr>الشريحة 2</vt:lpstr>
      <vt:lpstr>الشريحة 3</vt:lpstr>
      <vt:lpstr>الشريحة 4</vt:lpstr>
      <vt:lpstr>عرض مخصص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من PowerPoint</dc:title>
  <dc:creator>DELL</dc:creator>
  <cp:lastModifiedBy>Welcome</cp:lastModifiedBy>
  <cp:revision>194</cp:revision>
  <dcterms:modified xsi:type="dcterms:W3CDTF">2012-10-13T16:01:47Z</dcterms:modified>
</cp:coreProperties>
</file>