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7" r:id="rId2"/>
    <p:sldId id="283" r:id="rId3"/>
    <p:sldId id="284" r:id="rId4"/>
    <p:sldId id="285" r:id="rId5"/>
  </p:sldIdLst>
  <p:sldSz cx="9144000" cy="6858000" type="screen4x3"/>
  <p:notesSz cx="6858000" cy="9144000"/>
  <p:custShowLst>
    <p:custShow name="عرض مخصص 1" id="0">
      <p:sldLst/>
    </p:custShow>
  </p:custShow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99"/>
    <a:srgbClr val="008080"/>
    <a:srgbClr val="CC99FF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38" autoAdjust="0"/>
    <p:restoredTop sz="94617" autoAdjust="0"/>
  </p:normalViewPr>
  <p:slideViewPr>
    <p:cSldViewPr>
      <p:cViewPr>
        <p:scale>
          <a:sx n="98" d="100"/>
          <a:sy n="98" d="100"/>
        </p:scale>
        <p:origin x="-1446" y="21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Times New Roman" pitchFamily="18" charset="0"/>
              </a:defRPr>
            </a:lvl1pPr>
          </a:lstStyle>
          <a:p>
            <a:r>
              <a:rPr lang="ar-SA"/>
              <a:t>الغازات في التفاعلات الكيميائية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cs typeface="Times New Roman" pitchFamily="18" charset="0"/>
              </a:defRPr>
            </a:lvl1pPr>
          </a:lstStyle>
          <a:p>
            <a:fld id="{722A87C4-058D-4684-94E2-0C779CB8390D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Times New Roman" pitchFamily="18" charset="0"/>
              </a:defRPr>
            </a:lvl1pPr>
          </a:lstStyle>
          <a:p>
            <a:r>
              <a:rPr lang="ar-SA"/>
              <a:t>الغازات في التفاعلات الكيميائية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cs typeface="Times New Roman" pitchFamily="18" charset="0"/>
              </a:defRPr>
            </a:lvl1pPr>
          </a:lstStyle>
          <a:p>
            <a:fld id="{CBE586AB-AAA7-47A3-BA4F-0FD8DAB19A1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7171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72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3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7174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7175" name="Rectangle 103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6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7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  <a:cs typeface="+mn-cs"/>
              </a:defRPr>
            </a:lvl2pPr>
          </a:lstStyle>
          <a:p>
            <a:pPr lvl="1"/>
            <a:fld id="{3F6400CD-381A-4D36-8AEB-48648052C53B}" type="slidenum">
              <a:rPr lang="ar-SA"/>
              <a:pPr lvl="1"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A6C280B-A231-4F7A-807A-62655025AECF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8B22D81-40DC-49DC-805C-E3A0B95A24DD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9163EF7D-AB36-4DBE-9A73-AF8F58A0B2D3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AA8A51C5-DFD7-4590-8025-32DB7664DAE1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BFF7ABD9-58F3-4DEC-AF0E-9FAF05733471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64AF9B6D-D731-4527-AB12-8A21760607A2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2BCEA2A0-3EBA-4006-B08F-011C26581A57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D0ED391-D0D6-43DE-9135-5B26EE8BBDBF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CC643EFB-98DC-45CC-B0A9-2F3F99C30A78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75A0EBB-A2FE-4E68-966B-2CE64FEC3175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rtl="0">
              <a:defRPr kumimoji="0" sz="1400"/>
            </a:lvl1pPr>
          </a:lstStyle>
          <a:p>
            <a:endParaRPr lang="en-U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>
              <a:defRPr kumimoji="0" sz="1400"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rtl="0">
              <a:defRPr kumimoji="0" sz="1400">
                <a:latin typeface="+mj-lt"/>
                <a:cs typeface="+mj-cs"/>
              </a:defRPr>
            </a:lvl2pPr>
          </a:lstStyle>
          <a:p>
            <a:pPr lvl="1"/>
            <a:fld id="{1D34CA47-70A8-4FF6-AA3A-73761F936A7D}" type="slidenum">
              <a:rPr lang="ar-SA"/>
              <a:pPr lvl="1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random/>
  </p:transition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649663" y="260350"/>
            <a:ext cx="2290762" cy="679450"/>
          </a:xfrm>
          <a:prstGeom prst="ellipse">
            <a:avLst/>
          </a:prstGeom>
          <a:solidFill>
            <a:schemeClr val="tx2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ar-SA" sz="2000" b="1" dirty="0" smtClean="0">
                <a:solidFill>
                  <a:srgbClr val="FF0000"/>
                </a:solidFill>
              </a:rPr>
              <a:t>الكيمياء </a:t>
            </a:r>
            <a:r>
              <a:rPr lang="ar-SA" sz="2000" b="1" dirty="0" err="1" smtClean="0">
                <a:solidFill>
                  <a:srgbClr val="FF0000"/>
                </a:solidFill>
              </a:rPr>
              <a:t>و</a:t>
            </a:r>
            <a:r>
              <a:rPr lang="ar-SA" sz="2000" b="1" dirty="0" smtClean="0">
                <a:solidFill>
                  <a:srgbClr val="FF0000"/>
                </a:solidFill>
              </a:rPr>
              <a:t> المادة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 rot="-2279437">
            <a:off x="473075" y="479425"/>
            <a:ext cx="1219200" cy="4572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tx2"/>
            </a:solidFill>
            <a:prstDash val="lgDash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1800" b="1">
                <a:solidFill>
                  <a:schemeClr val="bg2"/>
                </a:solidFill>
              </a:rPr>
              <a:t>الفصل</a:t>
            </a:r>
            <a:r>
              <a:rPr lang="ar-SA" sz="1800" b="1">
                <a:solidFill>
                  <a:schemeClr val="bg2"/>
                </a:solidFill>
                <a:cs typeface="Times New Roman" pitchFamily="18" charset="0"/>
              </a:rPr>
              <a:t> الاول</a:t>
            </a:r>
            <a:endParaRPr lang="en-US" sz="1800" b="1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 rot="1702462">
            <a:off x="7600950" y="523875"/>
            <a:ext cx="1219200" cy="4572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tx2"/>
            </a:solidFill>
            <a:prstDash val="lgDash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1800" b="1">
                <a:solidFill>
                  <a:schemeClr val="bg2"/>
                </a:solidFill>
              </a:rPr>
              <a:t>الدرس</a:t>
            </a:r>
            <a:r>
              <a:rPr lang="en-US" sz="1800" b="1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57757" y="1268413"/>
            <a:ext cx="1223412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ar-SA" sz="1600" b="1" u="sng" dirty="0" smtClean="0">
                <a:cs typeface="Times New Roman" pitchFamily="18" charset="0"/>
              </a:rPr>
              <a:t>1433/10/22</a:t>
            </a:r>
            <a:endParaRPr lang="en-US" sz="1600" b="1" u="sng" dirty="0">
              <a:cs typeface="Times New Roman" pitchFamily="18" charset="0"/>
            </a:endParaRPr>
          </a:p>
        </p:txBody>
      </p:sp>
      <p:sp>
        <p:nvSpPr>
          <p:cNvPr id="15" name="Rectangle 49"/>
          <p:cNvSpPr>
            <a:spLocks noChangeArrowheads="1"/>
          </p:cNvSpPr>
          <p:nvPr/>
        </p:nvSpPr>
        <p:spPr bwMode="auto">
          <a:xfrm>
            <a:off x="7215206" y="1714488"/>
            <a:ext cx="1695565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 wrap="none" anchor="ctr"/>
          <a:lstStyle/>
          <a:p>
            <a:pPr algn="ctr"/>
            <a:endParaRPr lang="en-US" sz="300" dirty="0" smtClean="0">
              <a:solidFill>
                <a:srgbClr val="FF0000"/>
              </a:solidFill>
            </a:endParaRPr>
          </a:p>
          <a:p>
            <a:pPr algn="ctr"/>
            <a:r>
              <a:rPr lang="ar-SA" sz="1800" b="1" dirty="0" smtClean="0">
                <a:solidFill>
                  <a:srgbClr val="FF0000"/>
                </a:solidFill>
              </a:rPr>
              <a:t>المادة  </a:t>
            </a:r>
            <a:r>
              <a:rPr lang="ar-SA" sz="1800" b="1" dirty="0" err="1" smtClean="0">
                <a:solidFill>
                  <a:srgbClr val="FF0000"/>
                </a:solidFill>
              </a:rPr>
              <a:t>و</a:t>
            </a:r>
            <a:r>
              <a:rPr lang="ar-SA" sz="1800" b="1" dirty="0" smtClean="0">
                <a:solidFill>
                  <a:srgbClr val="FF0000"/>
                </a:solidFill>
              </a:rPr>
              <a:t> خواصها 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2285984" y="3068638"/>
            <a:ext cx="6624787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المادة هي المكون الاساسي للكون . ولها اشكال عدة فكل  الاشياء الموجودة من  حولنا تعتبر مادة  .</a:t>
            </a:r>
            <a:endParaRPr lang="en-US" sz="1600" dirty="0"/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8072462" y="2285992"/>
            <a:ext cx="864096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4214810" y="2500306"/>
            <a:ext cx="3775196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rgbClr val="FF0000"/>
                </a:solidFill>
              </a:rPr>
              <a:t>ماهو المكون الاساسي للكون  ؟  و ماهي اشكالها  ؟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6" name="AutoShape 2"/>
          <p:cNvSpPr>
            <a:spLocks noChangeArrowheads="1"/>
          </p:cNvSpPr>
          <p:nvPr/>
        </p:nvSpPr>
        <p:spPr bwMode="auto">
          <a:xfrm>
            <a:off x="8001024" y="3929066"/>
            <a:ext cx="857224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4071934" y="4214818"/>
            <a:ext cx="384663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هل تستطيع  ان تعرف المادة  ؟  وكيف تقاس المادة  ؟</a:t>
            </a:r>
            <a:endParaRPr lang="en-US" sz="1600" dirty="0"/>
          </a:p>
        </p:txBody>
      </p:sp>
      <p:sp>
        <p:nvSpPr>
          <p:cNvPr id="29" name="Rectangle 49"/>
          <p:cNvSpPr>
            <a:spLocks noChangeArrowheads="1"/>
          </p:cNvSpPr>
          <p:nvPr/>
        </p:nvSpPr>
        <p:spPr bwMode="auto">
          <a:xfrm>
            <a:off x="4786314" y="4854588"/>
            <a:ext cx="3981581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المادة هي  كل  شيء  له  كتلة 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 يشغل  حيزا  من  الفراغ  </a:t>
            </a:r>
            <a:endParaRPr lang="en-US" sz="1600" dirty="0"/>
          </a:p>
        </p:txBody>
      </p:sp>
      <p:sp>
        <p:nvSpPr>
          <p:cNvPr id="19" name="Rectangle 49"/>
          <p:cNvSpPr>
            <a:spLocks noChangeArrowheads="1"/>
          </p:cNvSpPr>
          <p:nvPr/>
        </p:nvSpPr>
        <p:spPr bwMode="auto">
          <a:xfrm>
            <a:off x="6858016" y="3425828"/>
            <a:ext cx="2052755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وبعضها تكون  طبيعية مثل  :</a:t>
            </a:r>
            <a:endParaRPr lang="en-US" sz="1600" dirty="0"/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5929322" y="3429000"/>
            <a:ext cx="857256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800" dirty="0" smtClean="0"/>
          </a:p>
          <a:p>
            <a:pPr algn="ctr"/>
            <a:r>
              <a:rPr lang="ar-SA" sz="1600" b="1" dirty="0" smtClean="0">
                <a:solidFill>
                  <a:schemeClr val="tx2"/>
                </a:solidFill>
              </a:rPr>
              <a:t>(  الاوزون  ) 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1" name="Rectangle 49"/>
          <p:cNvSpPr>
            <a:spLocks noChangeArrowheads="1"/>
          </p:cNvSpPr>
          <p:nvPr/>
        </p:nvSpPr>
        <p:spPr bwMode="auto">
          <a:xfrm>
            <a:off x="3857620" y="3429000"/>
            <a:ext cx="2052755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و بعضها يكون صناعي  مثل :</a:t>
            </a:r>
            <a:endParaRPr lang="en-US" sz="1600" dirty="0"/>
          </a:p>
        </p:txBody>
      </p:sp>
      <p:sp>
        <p:nvSpPr>
          <p:cNvPr id="28" name="Rectangle 49"/>
          <p:cNvSpPr>
            <a:spLocks noChangeArrowheads="1"/>
          </p:cNvSpPr>
          <p:nvPr/>
        </p:nvSpPr>
        <p:spPr bwMode="auto">
          <a:xfrm>
            <a:off x="2071670" y="3425828"/>
            <a:ext cx="857256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800" dirty="0" smtClean="0"/>
          </a:p>
          <a:p>
            <a:pPr algn="ctr"/>
            <a:r>
              <a:rPr lang="ar-SA" sz="1600" b="1" dirty="0" smtClean="0">
                <a:solidFill>
                  <a:schemeClr val="tx2"/>
                </a:solidFill>
              </a:rPr>
              <a:t> (  الكلورو فلورو كربون  (  </a:t>
            </a:r>
            <a:r>
              <a:rPr lang="en-US" sz="1600" b="1" dirty="0" smtClean="0">
                <a:solidFill>
                  <a:schemeClr val="tx2"/>
                </a:solidFill>
              </a:rPr>
              <a:t>CLFC</a:t>
            </a:r>
            <a:r>
              <a:rPr lang="ar-SA" sz="1600" b="1" dirty="0" smtClean="0">
                <a:solidFill>
                  <a:schemeClr val="tx2"/>
                </a:solidFill>
              </a:rPr>
              <a:t>  )  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0" name="Rectangle 49"/>
          <p:cNvSpPr>
            <a:spLocks noChangeArrowheads="1"/>
          </p:cNvSpPr>
          <p:nvPr/>
        </p:nvSpPr>
        <p:spPr bwMode="auto">
          <a:xfrm>
            <a:off x="4000496" y="4857760"/>
            <a:ext cx="857256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800" dirty="0" smtClean="0">
              <a:solidFill>
                <a:schemeClr val="tx2"/>
              </a:solidFill>
            </a:endParaRPr>
          </a:p>
          <a:p>
            <a:r>
              <a:rPr lang="ar-SA" sz="1600" b="1" dirty="0" smtClean="0">
                <a:solidFill>
                  <a:schemeClr val="tx2"/>
                </a:solidFill>
              </a:rPr>
              <a:t>و الكتلة هي مقياس كمية المادة  .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31" name="AutoShape 2"/>
          <p:cNvSpPr>
            <a:spLocks noChangeArrowheads="1"/>
          </p:cNvSpPr>
          <p:nvPr/>
        </p:nvSpPr>
        <p:spPr bwMode="auto">
          <a:xfrm>
            <a:off x="8001024" y="5357826"/>
            <a:ext cx="857224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AutoShape 3"/>
          <p:cNvSpPr>
            <a:spLocks noChangeArrowheads="1"/>
          </p:cNvSpPr>
          <p:nvPr/>
        </p:nvSpPr>
        <p:spPr bwMode="auto">
          <a:xfrm>
            <a:off x="6000760" y="5643578"/>
            <a:ext cx="1917808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chemeClr val="bg1"/>
                </a:solidFill>
              </a:rPr>
              <a:t>هل كل شيء  مادة  ؟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4786314" y="6283348"/>
            <a:ext cx="3981581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ليس كل شيء مادة فنلاحظ هناك فرق بين  :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4" grpId="0" animBg="1"/>
      <p:bldP spid="9225" grpId="0" animBg="1"/>
      <p:bldP spid="9226" grpId="0"/>
      <p:bldP spid="15" grpId="0" animBg="1"/>
      <p:bldP spid="14" grpId="0"/>
      <p:bldP spid="22" grpId="0" animBg="1"/>
      <p:bldP spid="23" grpId="0" animBg="1"/>
      <p:bldP spid="26" grpId="0" animBg="1"/>
      <p:bldP spid="27" grpId="0" animBg="1"/>
      <p:bldP spid="29" grpId="0"/>
      <p:bldP spid="19" grpId="0"/>
      <p:bldP spid="20" grpId="0"/>
      <p:bldP spid="21" grpId="0"/>
      <p:bldP spid="28" grpId="0"/>
      <p:bldP spid="30" grpId="0"/>
      <p:bldP spid="31" grpId="0" animBg="1"/>
      <p:bldP spid="32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6500826" y="357166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600" b="1" dirty="0" smtClean="0"/>
              <a:t>1- هل الكتاب يعتبر مادة </a:t>
            </a:r>
            <a:endParaRPr lang="en-US" sz="1600" dirty="0"/>
          </a:p>
        </p:txBody>
      </p:sp>
      <p:sp>
        <p:nvSpPr>
          <p:cNvPr id="24" name="Rectangle 49"/>
          <p:cNvSpPr>
            <a:spLocks noChangeArrowheads="1"/>
          </p:cNvSpPr>
          <p:nvPr/>
        </p:nvSpPr>
        <p:spPr bwMode="auto">
          <a:xfrm>
            <a:off x="5929322" y="357166"/>
            <a:ext cx="552557" cy="428628"/>
          </a:xfrm>
          <a:prstGeom prst="rect">
            <a:avLst/>
          </a:prstGeom>
          <a:solidFill>
            <a:schemeClr val="accent2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نعم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8" name="Rectangle 49"/>
          <p:cNvSpPr>
            <a:spLocks noChangeArrowheads="1"/>
          </p:cNvSpPr>
          <p:nvPr/>
        </p:nvSpPr>
        <p:spPr bwMode="auto">
          <a:xfrm>
            <a:off x="5214942" y="357166"/>
            <a:ext cx="714380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السبب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3857620" y="357166"/>
            <a:ext cx="1357323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لان  له كتلة  </a:t>
            </a:r>
            <a:r>
              <a:rPr lang="ar-SA" sz="1600" b="1" dirty="0" err="1" smtClean="0">
                <a:solidFill>
                  <a:schemeClr val="bg1"/>
                </a:solidFill>
              </a:rPr>
              <a:t>و</a:t>
            </a:r>
            <a:r>
              <a:rPr lang="ar-SA" sz="1600" b="1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9" name="Rectangle 49"/>
          <p:cNvSpPr>
            <a:spLocks noChangeArrowheads="1"/>
          </p:cNvSpPr>
          <p:nvPr/>
        </p:nvSpPr>
        <p:spPr bwMode="auto">
          <a:xfrm>
            <a:off x="2071670" y="357166"/>
            <a:ext cx="1785950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ويشغل حيز من المكان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0" name="Rectangle 46"/>
          <p:cNvSpPr>
            <a:spLocks noChangeArrowheads="1"/>
          </p:cNvSpPr>
          <p:nvPr/>
        </p:nvSpPr>
        <p:spPr bwMode="auto">
          <a:xfrm>
            <a:off x="6500826" y="928670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600" b="1" dirty="0" smtClean="0"/>
              <a:t>2- هل الأفكار في رأسك تعتبر مادة </a:t>
            </a:r>
            <a:endParaRPr lang="en-US" sz="1600" dirty="0"/>
          </a:p>
        </p:txBody>
      </p:sp>
      <p:sp>
        <p:nvSpPr>
          <p:cNvPr id="31" name="Rectangle 49"/>
          <p:cNvSpPr>
            <a:spLocks noChangeArrowheads="1"/>
          </p:cNvSpPr>
          <p:nvPr/>
        </p:nvSpPr>
        <p:spPr bwMode="auto">
          <a:xfrm>
            <a:off x="5929322" y="928670"/>
            <a:ext cx="552557" cy="428628"/>
          </a:xfrm>
          <a:prstGeom prst="rect">
            <a:avLst/>
          </a:prstGeom>
          <a:solidFill>
            <a:schemeClr val="accent2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لا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2" name="Rectangle 49"/>
          <p:cNvSpPr>
            <a:spLocks noChangeArrowheads="1"/>
          </p:cNvSpPr>
          <p:nvPr/>
        </p:nvSpPr>
        <p:spPr bwMode="auto">
          <a:xfrm>
            <a:off x="5214942" y="928670"/>
            <a:ext cx="714380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السبب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3" name="Rectangle 49"/>
          <p:cNvSpPr>
            <a:spLocks noChangeArrowheads="1"/>
          </p:cNvSpPr>
          <p:nvPr/>
        </p:nvSpPr>
        <p:spPr bwMode="auto">
          <a:xfrm>
            <a:off x="3857620" y="928670"/>
            <a:ext cx="1357323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لان ليس لها كتلة  </a:t>
            </a:r>
            <a:r>
              <a:rPr lang="ar-SA" sz="1500" b="1" dirty="0" err="1" smtClean="0">
                <a:solidFill>
                  <a:schemeClr val="bg1"/>
                </a:solidFill>
              </a:rPr>
              <a:t>و</a:t>
            </a:r>
            <a:r>
              <a:rPr lang="ar-SA" sz="1500" b="1" dirty="0" smtClean="0">
                <a:solidFill>
                  <a:schemeClr val="bg1"/>
                </a:solidFill>
              </a:rPr>
              <a:t>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4" name="Rectangle 49"/>
          <p:cNvSpPr>
            <a:spLocks noChangeArrowheads="1"/>
          </p:cNvSpPr>
          <p:nvPr/>
        </p:nvSpPr>
        <p:spPr bwMode="auto">
          <a:xfrm>
            <a:off x="2071670" y="928670"/>
            <a:ext cx="1785950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ولا يشغل حيز من المكان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6" name="Rectangle 46"/>
          <p:cNvSpPr>
            <a:spLocks noChangeArrowheads="1"/>
          </p:cNvSpPr>
          <p:nvPr/>
        </p:nvSpPr>
        <p:spPr bwMode="auto">
          <a:xfrm>
            <a:off x="6500826" y="1500174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600" b="1" dirty="0" smtClean="0"/>
              <a:t>3 - هل الهواء يعتبر مادة </a:t>
            </a:r>
            <a:endParaRPr lang="en-US" sz="1600" dirty="0"/>
          </a:p>
        </p:txBody>
      </p:sp>
      <p:sp>
        <p:nvSpPr>
          <p:cNvPr id="37" name="Rectangle 49"/>
          <p:cNvSpPr>
            <a:spLocks noChangeArrowheads="1"/>
          </p:cNvSpPr>
          <p:nvPr/>
        </p:nvSpPr>
        <p:spPr bwMode="auto">
          <a:xfrm>
            <a:off x="5929322" y="1500174"/>
            <a:ext cx="552557" cy="428628"/>
          </a:xfrm>
          <a:prstGeom prst="rect">
            <a:avLst/>
          </a:prstGeom>
          <a:solidFill>
            <a:schemeClr val="accent2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نعم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8" name="Rectangle 49"/>
          <p:cNvSpPr>
            <a:spLocks noChangeArrowheads="1"/>
          </p:cNvSpPr>
          <p:nvPr/>
        </p:nvSpPr>
        <p:spPr bwMode="auto">
          <a:xfrm>
            <a:off x="5214942" y="1500174"/>
            <a:ext cx="714380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السبب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9" name="Rectangle 49"/>
          <p:cNvSpPr>
            <a:spLocks noChangeArrowheads="1"/>
          </p:cNvSpPr>
          <p:nvPr/>
        </p:nvSpPr>
        <p:spPr bwMode="auto">
          <a:xfrm>
            <a:off x="3857620" y="1500174"/>
            <a:ext cx="1357323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لان له كتلة  </a:t>
            </a:r>
            <a:r>
              <a:rPr lang="ar-SA" sz="1600" b="1" dirty="0" err="1" smtClean="0">
                <a:solidFill>
                  <a:schemeClr val="bg1"/>
                </a:solidFill>
              </a:rPr>
              <a:t>و</a:t>
            </a:r>
            <a:r>
              <a:rPr lang="ar-SA" sz="1600" b="1" dirty="0" smtClean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0" name="Rectangle 49"/>
          <p:cNvSpPr>
            <a:spLocks noChangeArrowheads="1"/>
          </p:cNvSpPr>
          <p:nvPr/>
        </p:nvSpPr>
        <p:spPr bwMode="auto">
          <a:xfrm>
            <a:off x="2071670" y="1500174"/>
            <a:ext cx="1785950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ويشغل حيز من المكان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1" name="Rectangle 46"/>
          <p:cNvSpPr>
            <a:spLocks noChangeArrowheads="1"/>
          </p:cNvSpPr>
          <p:nvPr/>
        </p:nvSpPr>
        <p:spPr bwMode="auto">
          <a:xfrm>
            <a:off x="6500826" y="2071678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600" b="1" dirty="0" smtClean="0"/>
              <a:t>4 - هل الحرارة  يعتبر مادة </a:t>
            </a:r>
            <a:endParaRPr lang="en-US" sz="1600" dirty="0"/>
          </a:p>
        </p:txBody>
      </p:sp>
      <p:sp>
        <p:nvSpPr>
          <p:cNvPr id="42" name="Rectangle 49"/>
          <p:cNvSpPr>
            <a:spLocks noChangeArrowheads="1"/>
          </p:cNvSpPr>
          <p:nvPr/>
        </p:nvSpPr>
        <p:spPr bwMode="auto">
          <a:xfrm>
            <a:off x="5929322" y="2071678"/>
            <a:ext cx="552557" cy="428628"/>
          </a:xfrm>
          <a:prstGeom prst="rect">
            <a:avLst/>
          </a:prstGeom>
          <a:solidFill>
            <a:schemeClr val="accent2"/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لا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3" name="Rectangle 49"/>
          <p:cNvSpPr>
            <a:spLocks noChangeArrowheads="1"/>
          </p:cNvSpPr>
          <p:nvPr/>
        </p:nvSpPr>
        <p:spPr bwMode="auto">
          <a:xfrm>
            <a:off x="5214942" y="2071678"/>
            <a:ext cx="714380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السبب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4" name="Rectangle 49"/>
          <p:cNvSpPr>
            <a:spLocks noChangeArrowheads="1"/>
          </p:cNvSpPr>
          <p:nvPr/>
        </p:nvSpPr>
        <p:spPr bwMode="auto">
          <a:xfrm>
            <a:off x="3857620" y="2071678"/>
            <a:ext cx="1357323" cy="428628"/>
          </a:xfrm>
          <a:prstGeom prst="rect">
            <a:avLst/>
          </a:prstGeom>
          <a:solidFill>
            <a:schemeClr val="tx1">
              <a:lumMod val="85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لان ليس لها كتلة  </a:t>
            </a:r>
            <a:r>
              <a:rPr lang="ar-SA" sz="1500" b="1" dirty="0" err="1" smtClean="0">
                <a:solidFill>
                  <a:schemeClr val="bg1"/>
                </a:solidFill>
              </a:rPr>
              <a:t>و</a:t>
            </a:r>
            <a:r>
              <a:rPr lang="ar-SA" sz="1500" b="1" dirty="0" smtClean="0">
                <a:solidFill>
                  <a:schemeClr val="bg1"/>
                </a:solidFill>
              </a:rPr>
              <a:t>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5" name="Rectangle 49"/>
          <p:cNvSpPr>
            <a:spLocks noChangeArrowheads="1"/>
          </p:cNvSpPr>
          <p:nvPr/>
        </p:nvSpPr>
        <p:spPr bwMode="auto">
          <a:xfrm>
            <a:off x="2071670" y="2071678"/>
            <a:ext cx="1785950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pPr algn="ctr"/>
            <a:r>
              <a:rPr lang="ar-SA" sz="1600" b="1" dirty="0" smtClean="0">
                <a:solidFill>
                  <a:schemeClr val="bg1"/>
                </a:solidFill>
              </a:rPr>
              <a:t>ولا يشغل حيز من المكان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2" name="Rectangle 49"/>
          <p:cNvSpPr>
            <a:spLocks noChangeArrowheads="1"/>
          </p:cNvSpPr>
          <p:nvPr/>
        </p:nvSpPr>
        <p:spPr bwMode="auto">
          <a:xfrm>
            <a:off x="7072330" y="2857496"/>
            <a:ext cx="1767003" cy="428628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 wrap="none" anchor="ctr"/>
          <a:lstStyle/>
          <a:p>
            <a:pPr algn="ctr"/>
            <a:endParaRPr lang="en-US" sz="300" dirty="0" smtClean="0">
              <a:solidFill>
                <a:srgbClr val="FF0000"/>
              </a:solidFill>
            </a:endParaRPr>
          </a:p>
          <a:p>
            <a:pPr algn="ctr"/>
            <a:r>
              <a:rPr lang="ar-SA" sz="1800" b="1" dirty="0" smtClean="0">
                <a:solidFill>
                  <a:srgbClr val="FF0000"/>
                </a:solidFill>
              </a:rPr>
              <a:t>الكتلة والوزن 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23" name="AutoShape 2"/>
          <p:cNvSpPr>
            <a:spLocks noChangeArrowheads="1"/>
          </p:cNvSpPr>
          <p:nvPr/>
        </p:nvSpPr>
        <p:spPr bwMode="auto">
          <a:xfrm>
            <a:off x="7960334" y="3500438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AutoShape 3"/>
          <p:cNvSpPr>
            <a:spLocks noChangeArrowheads="1"/>
          </p:cNvSpPr>
          <p:nvPr/>
        </p:nvSpPr>
        <p:spPr bwMode="auto">
          <a:xfrm>
            <a:off x="4286248" y="3733676"/>
            <a:ext cx="3637418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ما هو الفرق بين الكتلة  المادة 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 وزن  المادة  ؟</a:t>
            </a:r>
            <a:endParaRPr lang="en-US" sz="1600" dirty="0"/>
          </a:p>
        </p:txBody>
      </p:sp>
      <p:sp>
        <p:nvSpPr>
          <p:cNvPr id="27" name="Rectangle 49"/>
          <p:cNvSpPr>
            <a:spLocks noChangeArrowheads="1"/>
          </p:cNvSpPr>
          <p:nvPr/>
        </p:nvSpPr>
        <p:spPr bwMode="auto">
          <a:xfrm>
            <a:off x="7448467" y="4568836"/>
            <a:ext cx="1624127" cy="4318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700" dirty="0" smtClean="0">
              <a:solidFill>
                <a:schemeClr val="bg1"/>
              </a:solidFill>
            </a:endParaRPr>
          </a:p>
          <a:p>
            <a:r>
              <a:rPr lang="ar-SA" sz="1500" b="1" dirty="0" smtClean="0">
                <a:solidFill>
                  <a:schemeClr val="bg1"/>
                </a:solidFill>
              </a:rPr>
              <a:t>كتلة  المادة يعني  </a:t>
            </a:r>
            <a:r>
              <a:rPr lang="ar-SA" sz="1500" b="1" dirty="0" err="1" smtClean="0">
                <a:solidFill>
                  <a:schemeClr val="bg1"/>
                </a:solidFill>
              </a:rPr>
              <a:t>بها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28" name="Rectangle 49"/>
          <p:cNvSpPr>
            <a:spLocks noChangeArrowheads="1"/>
          </p:cNvSpPr>
          <p:nvPr/>
        </p:nvSpPr>
        <p:spPr bwMode="auto">
          <a:xfrm>
            <a:off x="6662649" y="4568836"/>
            <a:ext cx="857256" cy="42862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كمية المادة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35" name="Rectangle 49"/>
          <p:cNvSpPr>
            <a:spLocks noChangeArrowheads="1"/>
          </p:cNvSpPr>
          <p:nvPr/>
        </p:nvSpPr>
        <p:spPr bwMode="auto">
          <a:xfrm>
            <a:off x="4233756" y="4572008"/>
            <a:ext cx="2500331" cy="4318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700" dirty="0" smtClean="0">
              <a:solidFill>
                <a:schemeClr val="bg1"/>
              </a:solidFill>
            </a:endParaRPr>
          </a:p>
          <a:p>
            <a:r>
              <a:rPr lang="ar-SA" sz="1500" b="1" dirty="0" smtClean="0">
                <a:solidFill>
                  <a:schemeClr val="bg1"/>
                </a:solidFill>
              </a:rPr>
              <a:t>وهي  تستخدم  لقياس  كمية  المادة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46" name="Rectangle 49"/>
          <p:cNvSpPr>
            <a:spLocks noChangeArrowheads="1"/>
          </p:cNvSpPr>
          <p:nvPr/>
        </p:nvSpPr>
        <p:spPr bwMode="auto">
          <a:xfrm>
            <a:off x="142844" y="4568836"/>
            <a:ext cx="4090913" cy="4318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لان كتلة الجسم  ثابتة  في أي  مكان   ولا يتأثر بالجاذبية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1" name="Rectangle 49"/>
          <p:cNvSpPr>
            <a:spLocks noChangeArrowheads="1"/>
          </p:cNvSpPr>
          <p:nvPr/>
        </p:nvSpPr>
        <p:spPr bwMode="auto">
          <a:xfrm>
            <a:off x="7448467" y="5205434"/>
            <a:ext cx="1624127" cy="4318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700" dirty="0" smtClean="0">
              <a:solidFill>
                <a:schemeClr val="bg1"/>
              </a:solidFill>
            </a:endParaRPr>
          </a:p>
          <a:p>
            <a:r>
              <a:rPr lang="ar-SA" sz="1500" b="1" dirty="0" smtClean="0">
                <a:solidFill>
                  <a:schemeClr val="bg1"/>
                </a:solidFill>
              </a:rPr>
              <a:t>وزن المادة يعني  </a:t>
            </a:r>
            <a:r>
              <a:rPr lang="ar-SA" sz="1500" b="1" dirty="0" err="1" smtClean="0">
                <a:solidFill>
                  <a:schemeClr val="bg1"/>
                </a:solidFill>
              </a:rPr>
              <a:t>بها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2" name="Rectangle 49"/>
          <p:cNvSpPr>
            <a:spLocks noChangeArrowheads="1"/>
          </p:cNvSpPr>
          <p:nvPr/>
        </p:nvSpPr>
        <p:spPr bwMode="auto">
          <a:xfrm>
            <a:off x="5233889" y="5205434"/>
            <a:ext cx="2286016" cy="428628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مقياس لكمية المادة </a:t>
            </a:r>
            <a:r>
              <a:rPr lang="ar-SA" sz="1500" b="1" dirty="0" err="1" smtClean="0">
                <a:solidFill>
                  <a:schemeClr val="bg1"/>
                </a:solidFill>
              </a:rPr>
              <a:t>و</a:t>
            </a:r>
            <a:r>
              <a:rPr lang="ar-SA" sz="1500" b="1" dirty="0" smtClean="0">
                <a:solidFill>
                  <a:schemeClr val="bg1"/>
                </a:solidFill>
              </a:rPr>
              <a:t> قوة الجاذبية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3" name="Rectangle 49"/>
          <p:cNvSpPr>
            <a:spLocks noChangeArrowheads="1"/>
          </p:cNvSpPr>
          <p:nvPr/>
        </p:nvSpPr>
        <p:spPr bwMode="auto">
          <a:xfrm>
            <a:off x="2876435" y="5211778"/>
            <a:ext cx="2357454" cy="431800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700" dirty="0" smtClean="0">
              <a:solidFill>
                <a:schemeClr val="bg1"/>
              </a:solidFill>
            </a:endParaRPr>
          </a:p>
          <a:p>
            <a:r>
              <a:rPr lang="ar-SA" sz="1500" b="1" dirty="0" smtClean="0">
                <a:solidFill>
                  <a:schemeClr val="bg1"/>
                </a:solidFill>
              </a:rPr>
              <a:t>وهي تستخدم  لقياس  وزن المادة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4" name="Rectangle 49"/>
          <p:cNvSpPr>
            <a:spLocks noChangeArrowheads="1"/>
          </p:cNvSpPr>
          <p:nvPr/>
        </p:nvSpPr>
        <p:spPr bwMode="auto">
          <a:xfrm>
            <a:off x="142844" y="5211778"/>
            <a:ext cx="2733590" cy="43180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ar-SA" sz="1500" b="1" dirty="0" smtClean="0">
                <a:solidFill>
                  <a:schemeClr val="bg1"/>
                </a:solidFill>
              </a:rPr>
              <a:t>لان كتلة الجسم  غير ثابتة </a:t>
            </a:r>
            <a:r>
              <a:rPr lang="ar-SA" sz="1500" b="1" dirty="0" err="1" smtClean="0">
                <a:solidFill>
                  <a:schemeClr val="bg1"/>
                </a:solidFill>
              </a:rPr>
              <a:t>و</a:t>
            </a:r>
            <a:r>
              <a:rPr lang="ar-SA" sz="1500" b="1" dirty="0" smtClean="0">
                <a:solidFill>
                  <a:schemeClr val="bg1"/>
                </a:solidFill>
              </a:rPr>
              <a:t> يتأثر بالجاذبية   </a:t>
            </a:r>
            <a:endParaRPr lang="en-US" sz="1500" dirty="0">
              <a:solidFill>
                <a:schemeClr val="bg1"/>
              </a:solidFill>
            </a:endParaRPr>
          </a:p>
        </p:txBody>
      </p:sp>
      <p:sp>
        <p:nvSpPr>
          <p:cNvPr id="55" name="Rectangle 12"/>
          <p:cNvSpPr>
            <a:spLocks noChangeArrowheads="1"/>
          </p:cNvSpPr>
          <p:nvPr/>
        </p:nvSpPr>
        <p:spPr bwMode="auto">
          <a:xfrm>
            <a:off x="500034" y="5916641"/>
            <a:ext cx="846043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ولهذا نجد ان الكتلة تكون مستقلة عن قوة الجاذبية ولا تتأثر بالجاذبية الأرضية في أي مكان  ولذالك تستعمل الكتلة كمقياس للمادة  .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4" grpId="0" animBg="1"/>
      <p:bldP spid="18" grpId="0" animBg="1"/>
      <p:bldP spid="20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22" grpId="0" animBg="1"/>
      <p:bldP spid="23" grpId="0" animBg="1"/>
      <p:bldP spid="25" grpId="0" animBg="1"/>
      <p:bldP spid="27" grpId="0" animBg="1"/>
      <p:bldP spid="28" grpId="0" animBg="1"/>
      <p:bldP spid="35" grpId="0" animBg="1"/>
      <p:bldP spid="46" grpId="0" animBg="1"/>
      <p:bldP spid="51" grpId="0" animBg="1"/>
      <p:bldP spid="52" grpId="0" animBg="1"/>
      <p:bldP spid="53" grpId="0" animBg="1"/>
      <p:bldP spid="54" grpId="0" animBg="1"/>
      <p:bldP spid="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8001024" y="1000108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6143636" y="1214422"/>
            <a:ext cx="1820720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rgbClr val="C00000"/>
                </a:solidFill>
              </a:rPr>
              <a:t> مما تتكون المواد  ؟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143636" y="1857364"/>
            <a:ext cx="2816830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تتكون المواد من جسيمات صغيرة تسمى</a:t>
            </a:r>
            <a:endParaRPr lang="ar-SA" sz="800" b="1" dirty="0" smtClean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5572132" y="1916113"/>
            <a:ext cx="64294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500" b="1" dirty="0" smtClean="0">
                <a:solidFill>
                  <a:schemeClr val="accent2"/>
                </a:solidFill>
              </a:rPr>
              <a:t>الذرات  </a:t>
            </a: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1214414" y="1928802"/>
            <a:ext cx="4388466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  الذرات  حجمها   صغير   جدا  حتى  أنها   لا ترى  بالمجهر الضوئي .  </a:t>
            </a:r>
            <a:endParaRPr lang="ar-SA" sz="800" b="1" dirty="0" smtClean="0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786446" y="2357430"/>
            <a:ext cx="310258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ولتفسير  بنية  المادة 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تركيبها 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 سلوكها   </a:t>
            </a:r>
            <a:r>
              <a:rPr lang="ar-SA" sz="1600" b="1" dirty="0" smtClean="0"/>
              <a:t>يعتمد على  </a:t>
            </a:r>
            <a:endParaRPr lang="ar-SA" sz="800" b="1" dirty="0" smtClean="0"/>
          </a:p>
        </p:txBody>
      </p:sp>
      <p:sp>
        <p:nvSpPr>
          <p:cNvPr id="20" name="Rectangle 49"/>
          <p:cNvSpPr>
            <a:spLocks noChangeArrowheads="1"/>
          </p:cNvSpPr>
          <p:nvPr/>
        </p:nvSpPr>
        <p:spPr bwMode="auto">
          <a:xfrm>
            <a:off x="6572264" y="285728"/>
            <a:ext cx="2338507" cy="428628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 type="none" w="sm" len="sm"/>
            <a:tailEnd type="none" w="sm" len="sm"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bg1"/>
              </a:solidFill>
            </a:endParaRPr>
          </a:p>
          <a:p>
            <a:r>
              <a:rPr lang="ar-SA" sz="1800" b="1" dirty="0" smtClean="0">
                <a:solidFill>
                  <a:schemeClr val="bg1"/>
                </a:solidFill>
              </a:rPr>
              <a:t>التركيب  </a:t>
            </a:r>
            <a:r>
              <a:rPr lang="ar-SA" sz="1800" b="1" dirty="0" err="1" smtClean="0">
                <a:solidFill>
                  <a:schemeClr val="bg1"/>
                </a:solidFill>
              </a:rPr>
              <a:t>و</a:t>
            </a:r>
            <a:r>
              <a:rPr lang="ar-SA" sz="1800" b="1" dirty="0" smtClean="0">
                <a:solidFill>
                  <a:schemeClr val="bg1"/>
                </a:solidFill>
              </a:rPr>
              <a:t> الخواص  للمادة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2000232" y="2357431"/>
            <a:ext cx="3143272" cy="5715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500" b="1" dirty="0" smtClean="0">
                <a:solidFill>
                  <a:schemeClr val="accent2"/>
                </a:solidFill>
              </a:rPr>
              <a:t>تركيب  الذرات  </a:t>
            </a:r>
            <a:r>
              <a:rPr lang="ar-SA" sz="1500" b="1" dirty="0" err="1" smtClean="0">
                <a:solidFill>
                  <a:schemeClr val="accent2"/>
                </a:solidFill>
              </a:rPr>
              <a:t>و</a:t>
            </a:r>
            <a:r>
              <a:rPr lang="ar-SA" sz="1500" b="1" dirty="0" smtClean="0">
                <a:solidFill>
                  <a:schemeClr val="accent2"/>
                </a:solidFill>
              </a:rPr>
              <a:t> التغيرات  التي  تحدث  لها   .</a:t>
            </a:r>
            <a:endParaRPr lang="ar-SA" sz="1500" b="1" dirty="0" smtClean="0">
              <a:solidFill>
                <a:schemeClr val="accent2"/>
              </a:solidFill>
            </a:endParaRPr>
          </a:p>
        </p:txBody>
      </p:sp>
      <p:sp>
        <p:nvSpPr>
          <p:cNvPr id="12" name="Rectangle 49"/>
          <p:cNvSpPr>
            <a:spLocks noChangeArrowheads="1"/>
          </p:cNvSpPr>
          <p:nvPr/>
        </p:nvSpPr>
        <p:spPr bwMode="auto">
          <a:xfrm>
            <a:off x="6572264" y="3000372"/>
            <a:ext cx="2338507" cy="428628"/>
          </a:xfrm>
          <a:prstGeom prst="rect">
            <a:avLst/>
          </a:prstGeom>
          <a:solidFill>
            <a:schemeClr val="accent3"/>
          </a:solidFill>
          <a:ln w="12700">
            <a:noFill/>
            <a:miter lim="800000"/>
            <a:headEnd type="none" w="sm" len="sm"/>
            <a:tailEnd type="none" w="sm" len="sm"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txBody>
          <a:bodyPr wrap="none" anchor="ctr"/>
          <a:lstStyle/>
          <a:p>
            <a:pPr algn="ctr"/>
            <a:endParaRPr lang="en-US" sz="300" dirty="0" smtClean="0">
              <a:solidFill>
                <a:schemeClr val="accent2"/>
              </a:solidFill>
            </a:endParaRPr>
          </a:p>
          <a:p>
            <a:pPr algn="ctr"/>
            <a:r>
              <a:rPr lang="ar-SA" sz="1800" b="1" dirty="0" smtClean="0">
                <a:solidFill>
                  <a:schemeClr val="accent2"/>
                </a:solidFill>
              </a:rPr>
              <a:t>الكيمياء :  العلم المركزي   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>
            <a:off x="7991500" y="3910142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3"/>
          <p:cNvSpPr>
            <a:spLocks noChangeArrowheads="1"/>
          </p:cNvSpPr>
          <p:nvPr/>
        </p:nvSpPr>
        <p:spPr bwMode="auto">
          <a:xfrm>
            <a:off x="5500694" y="4214818"/>
            <a:ext cx="2382700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rgbClr val="C00000"/>
                </a:solidFill>
              </a:rPr>
              <a:t> ماذا </a:t>
            </a:r>
            <a:r>
              <a:rPr lang="ar-SA" sz="1600" b="1" dirty="0" smtClean="0">
                <a:solidFill>
                  <a:srgbClr val="C00000"/>
                </a:solidFill>
              </a:rPr>
              <a:t>يقصد بعلم الكيمياء   ؟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1" name="Rectangle 12"/>
          <p:cNvSpPr>
            <a:spLocks noChangeArrowheads="1"/>
          </p:cNvSpPr>
          <p:nvPr/>
        </p:nvSpPr>
        <p:spPr bwMode="auto">
          <a:xfrm>
            <a:off x="3571868" y="4916509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وهو العلم الذي يهتم بدراسة  </a:t>
            </a:r>
            <a:r>
              <a:rPr lang="ar-SA" sz="1600" b="1" dirty="0" smtClean="0"/>
              <a:t>المادة 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 التغيرات  التي  تطرأ  عليها  .</a:t>
            </a:r>
            <a:endParaRPr lang="ar-SA" sz="800" b="1" dirty="0" smtClean="0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3571868" y="5416575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ان فهم أي مادة كيميائيا يعد اساسا لكل العلوم  مثل علم (  الاحياء – الفيزياء – الارض – البيئة ) وغيرها .</a:t>
            </a:r>
            <a:endParaRPr lang="en-US" sz="1600" dirty="0"/>
          </a:p>
        </p:txBody>
      </p:sp>
      <p:sp>
        <p:nvSpPr>
          <p:cNvPr id="23" name="Rectangle 12"/>
          <p:cNvSpPr>
            <a:spLocks noChangeArrowheads="1"/>
          </p:cNvSpPr>
          <p:nvPr/>
        </p:nvSpPr>
        <p:spPr bwMode="auto">
          <a:xfrm>
            <a:off x="3643306" y="5916641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ولهذا تقسم الكيمياء الى عدة فروع تركز على دراسة معينة  . مثل :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/>
      <p:bldP spid="14" grpId="0"/>
      <p:bldP spid="17" grpId="0"/>
      <p:bldP spid="18" grpId="0"/>
      <p:bldP spid="20" grpId="0" animBg="1"/>
      <p:bldP spid="11" grpId="0"/>
      <p:bldP spid="12" grpId="0" animBg="1"/>
      <p:bldP spid="15" grpId="0" animBg="1"/>
      <p:bldP spid="16" grpId="0" animBg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انفجار 2 8"/>
          <p:cNvSpPr/>
          <p:nvPr/>
        </p:nvSpPr>
        <p:spPr bwMode="auto">
          <a:xfrm>
            <a:off x="285720" y="5214950"/>
            <a:ext cx="3929090" cy="1428760"/>
          </a:xfrm>
          <a:prstGeom prst="irregularSeal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ar-SA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لا تنسى الواجب المنزلي </a:t>
            </a:r>
          </a:p>
        </p:txBody>
      </p:sp>
      <p:sp>
        <p:nvSpPr>
          <p:cNvPr id="10" name="Rectangle 46"/>
          <p:cNvSpPr>
            <a:spLocks noChangeArrowheads="1"/>
          </p:cNvSpPr>
          <p:nvPr/>
        </p:nvSpPr>
        <p:spPr bwMode="auto">
          <a:xfrm>
            <a:off x="5976517" y="285728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/>
              <a:t>الفرع </a:t>
            </a:r>
            <a:endParaRPr lang="en-US" sz="1600" dirty="0"/>
          </a:p>
        </p:txBody>
      </p:sp>
      <p:sp>
        <p:nvSpPr>
          <p:cNvPr id="11" name="Rectangle 46"/>
          <p:cNvSpPr>
            <a:spLocks noChangeArrowheads="1"/>
          </p:cNvSpPr>
          <p:nvPr/>
        </p:nvSpPr>
        <p:spPr bwMode="auto">
          <a:xfrm>
            <a:off x="3571868" y="285728"/>
            <a:ext cx="2404649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/>
              <a:t>مجال  الدراسة </a:t>
            </a:r>
            <a:endParaRPr lang="en-US" sz="1600" dirty="0"/>
          </a:p>
        </p:txBody>
      </p:sp>
      <p:sp>
        <p:nvSpPr>
          <p:cNvPr id="12" name="Rectangle 46"/>
          <p:cNvSpPr>
            <a:spLocks noChangeArrowheads="1"/>
          </p:cNvSpPr>
          <p:nvPr/>
        </p:nvSpPr>
        <p:spPr bwMode="auto">
          <a:xfrm>
            <a:off x="285720" y="285728"/>
            <a:ext cx="3261905" cy="42862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err="1" smtClean="0"/>
              <a:t>امثلة</a:t>
            </a:r>
            <a:r>
              <a:rPr lang="ar-SA" sz="1600" b="1" dirty="0" smtClean="0"/>
              <a:t> </a:t>
            </a:r>
            <a:endParaRPr lang="en-US" sz="1600" dirty="0"/>
          </a:p>
        </p:txBody>
      </p:sp>
      <p:sp>
        <p:nvSpPr>
          <p:cNvPr id="13" name="Rectangle 46"/>
          <p:cNvSpPr>
            <a:spLocks noChangeArrowheads="1"/>
          </p:cNvSpPr>
          <p:nvPr/>
        </p:nvSpPr>
        <p:spPr bwMode="auto">
          <a:xfrm>
            <a:off x="5976517" y="714356"/>
            <a:ext cx="2404649" cy="428628"/>
          </a:xfrm>
          <a:prstGeom prst="rect">
            <a:avLst/>
          </a:prstGeom>
          <a:solidFill>
            <a:schemeClr val="accent3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العضوية 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 46"/>
          <p:cNvSpPr>
            <a:spLocks noChangeArrowheads="1"/>
          </p:cNvSpPr>
          <p:nvPr/>
        </p:nvSpPr>
        <p:spPr bwMode="auto">
          <a:xfrm>
            <a:off x="3571868" y="714356"/>
            <a:ext cx="2404649" cy="428628"/>
          </a:xfrm>
          <a:prstGeom prst="rect">
            <a:avLst/>
          </a:prstGeom>
          <a:solidFill>
            <a:schemeClr val="accent3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500" b="1" dirty="0" smtClean="0">
                <a:solidFill>
                  <a:srgbClr val="C00000"/>
                </a:solidFill>
                <a:latin typeface="+mj-lt"/>
              </a:rPr>
              <a:t>معظم المواد التي تحتوي على الكربون</a:t>
            </a:r>
            <a:endParaRPr lang="en-US" sz="15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5" name="Rectangle 46"/>
          <p:cNvSpPr>
            <a:spLocks noChangeArrowheads="1"/>
          </p:cNvSpPr>
          <p:nvPr/>
        </p:nvSpPr>
        <p:spPr bwMode="auto">
          <a:xfrm>
            <a:off x="285720" y="714356"/>
            <a:ext cx="3261905" cy="428628"/>
          </a:xfrm>
          <a:prstGeom prst="rect">
            <a:avLst/>
          </a:prstGeom>
          <a:solidFill>
            <a:schemeClr val="accent3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الدواية  </a:t>
            </a:r>
            <a:r>
              <a:rPr lang="ar-SA" sz="1600" b="1" dirty="0" err="1" smtClean="0">
                <a:solidFill>
                  <a:schemeClr val="bg2"/>
                </a:solidFill>
              </a:rPr>
              <a:t>و</a:t>
            </a:r>
            <a:r>
              <a:rPr lang="ar-SA" sz="1600" b="1" dirty="0" smtClean="0">
                <a:solidFill>
                  <a:schemeClr val="bg2"/>
                </a:solidFill>
              </a:rPr>
              <a:t> البلاستيكيات 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  <p:sp>
        <p:nvSpPr>
          <p:cNvPr id="16" name="Rectangle 46"/>
          <p:cNvSpPr>
            <a:spLocks noChangeArrowheads="1"/>
          </p:cNvSpPr>
          <p:nvPr/>
        </p:nvSpPr>
        <p:spPr bwMode="auto">
          <a:xfrm>
            <a:off x="5976517" y="1142984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الغير عضوية 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46"/>
          <p:cNvSpPr>
            <a:spLocks noChangeArrowheads="1"/>
          </p:cNvSpPr>
          <p:nvPr/>
        </p:nvSpPr>
        <p:spPr bwMode="auto">
          <a:xfrm>
            <a:off x="3571868" y="1142984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500" b="1" dirty="0" smtClean="0">
                <a:solidFill>
                  <a:srgbClr val="C00000"/>
                </a:solidFill>
                <a:latin typeface="+mj-lt"/>
              </a:rPr>
              <a:t>المواد التي لا تحتوي على  الكربون </a:t>
            </a:r>
            <a:endParaRPr lang="en-US" sz="15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8" name="Rectangle 46"/>
          <p:cNvSpPr>
            <a:spLocks noChangeArrowheads="1"/>
          </p:cNvSpPr>
          <p:nvPr/>
        </p:nvSpPr>
        <p:spPr bwMode="auto">
          <a:xfrm>
            <a:off x="285720" y="1142984"/>
            <a:ext cx="3261905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المعادن والفلزات </a:t>
            </a:r>
            <a:r>
              <a:rPr lang="ar-SA" sz="1600" b="1" dirty="0" err="1" smtClean="0">
                <a:solidFill>
                  <a:schemeClr val="bg2"/>
                </a:solidFill>
              </a:rPr>
              <a:t>و</a:t>
            </a:r>
            <a:r>
              <a:rPr lang="ar-SA" sz="1600" b="1" dirty="0" smtClean="0">
                <a:solidFill>
                  <a:schemeClr val="bg2"/>
                </a:solidFill>
              </a:rPr>
              <a:t> </a:t>
            </a:r>
            <a:r>
              <a:rPr lang="ar-SA" sz="1600" b="1" dirty="0" err="1" smtClean="0">
                <a:solidFill>
                  <a:schemeClr val="bg2"/>
                </a:solidFill>
              </a:rPr>
              <a:t>اللافلزات</a:t>
            </a:r>
            <a:r>
              <a:rPr lang="ar-SA" sz="1600" b="1" dirty="0" smtClean="0">
                <a:solidFill>
                  <a:schemeClr val="bg2"/>
                </a:solidFill>
              </a:rPr>
              <a:t> </a:t>
            </a:r>
            <a:r>
              <a:rPr lang="ar-SA" sz="1600" b="1" dirty="0" err="1" smtClean="0">
                <a:solidFill>
                  <a:schemeClr val="bg2"/>
                </a:solidFill>
              </a:rPr>
              <a:t>واشباه</a:t>
            </a:r>
            <a:r>
              <a:rPr lang="ar-SA" sz="1600" b="1" dirty="0" smtClean="0">
                <a:solidFill>
                  <a:schemeClr val="bg2"/>
                </a:solidFill>
              </a:rPr>
              <a:t> الموصلات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19" name="Rectangle 46"/>
          <p:cNvSpPr>
            <a:spLocks noChangeArrowheads="1"/>
          </p:cNvSpPr>
          <p:nvPr/>
        </p:nvSpPr>
        <p:spPr bwMode="auto">
          <a:xfrm>
            <a:off x="5976517" y="1571612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الفيزيائية 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Rectangle 46"/>
          <p:cNvSpPr>
            <a:spLocks noChangeArrowheads="1"/>
          </p:cNvSpPr>
          <p:nvPr/>
        </p:nvSpPr>
        <p:spPr bwMode="auto">
          <a:xfrm>
            <a:off x="3571868" y="1571612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سلوك المادة وتغيراتها 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1" name="Rectangle 46"/>
          <p:cNvSpPr>
            <a:spLocks noChangeArrowheads="1"/>
          </p:cNvSpPr>
          <p:nvPr/>
        </p:nvSpPr>
        <p:spPr bwMode="auto">
          <a:xfrm>
            <a:off x="285720" y="1571612"/>
            <a:ext cx="3261905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سرعة التفاعلات </a:t>
            </a:r>
            <a:r>
              <a:rPr lang="ar-SA" sz="1600" b="1" dirty="0" err="1" smtClean="0">
                <a:solidFill>
                  <a:schemeClr val="bg2"/>
                </a:solidFill>
              </a:rPr>
              <a:t>و</a:t>
            </a:r>
            <a:r>
              <a:rPr lang="ar-SA" sz="1600" b="1" dirty="0" smtClean="0">
                <a:solidFill>
                  <a:schemeClr val="bg2"/>
                </a:solidFill>
              </a:rPr>
              <a:t> </a:t>
            </a:r>
            <a:r>
              <a:rPr lang="ar-SA" sz="1600" b="1" dirty="0" smtClean="0">
                <a:solidFill>
                  <a:schemeClr val="bg2"/>
                </a:solidFill>
              </a:rPr>
              <a:t>إلية </a:t>
            </a:r>
            <a:r>
              <a:rPr lang="ar-SA" sz="1600" b="1" dirty="0" smtClean="0">
                <a:solidFill>
                  <a:schemeClr val="bg2"/>
                </a:solidFill>
              </a:rPr>
              <a:t>التفاعلات 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5976517" y="2000240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التحليلية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Rectangle 46"/>
          <p:cNvSpPr>
            <a:spLocks noChangeArrowheads="1"/>
          </p:cNvSpPr>
          <p:nvPr/>
        </p:nvSpPr>
        <p:spPr bwMode="auto">
          <a:xfrm>
            <a:off x="3571868" y="2000240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err="1" smtClean="0">
                <a:solidFill>
                  <a:srgbClr val="C00000"/>
                </a:solidFill>
                <a:latin typeface="+mj-lt"/>
              </a:rPr>
              <a:t>انواع</a:t>
            </a:r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 المواد </a:t>
            </a:r>
            <a:r>
              <a:rPr lang="ar-SA" sz="1600" b="1" dirty="0" err="1" smtClean="0">
                <a:solidFill>
                  <a:srgbClr val="C00000"/>
                </a:solidFill>
                <a:latin typeface="+mj-lt"/>
              </a:rPr>
              <a:t>و</a:t>
            </a:r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 مكوناتها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4" name="Rectangle 46"/>
          <p:cNvSpPr>
            <a:spLocks noChangeArrowheads="1"/>
          </p:cNvSpPr>
          <p:nvPr/>
        </p:nvSpPr>
        <p:spPr bwMode="auto">
          <a:xfrm>
            <a:off x="285720" y="2000240"/>
            <a:ext cx="3261905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err="1" smtClean="0">
                <a:solidFill>
                  <a:schemeClr val="bg2"/>
                </a:solidFill>
              </a:rPr>
              <a:t>الاغذية</a:t>
            </a:r>
            <a:r>
              <a:rPr lang="ar-SA" sz="1600" b="1" dirty="0" smtClean="0">
                <a:solidFill>
                  <a:schemeClr val="bg2"/>
                </a:solidFill>
              </a:rPr>
              <a:t> و ضبط جودة المنتجات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5" name="Rectangle 46"/>
          <p:cNvSpPr>
            <a:spLocks noChangeArrowheads="1"/>
          </p:cNvSpPr>
          <p:nvPr/>
        </p:nvSpPr>
        <p:spPr bwMode="auto">
          <a:xfrm>
            <a:off x="5976517" y="2428868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</a:t>
            </a:r>
            <a:r>
              <a:rPr lang="ar-SA" sz="1600" b="1" dirty="0" err="1" smtClean="0">
                <a:solidFill>
                  <a:schemeClr val="bg1">
                    <a:lumMod val="50000"/>
                  </a:schemeClr>
                </a:solidFill>
              </a:rPr>
              <a:t>االحيوية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Rectangle 46"/>
          <p:cNvSpPr>
            <a:spLocks noChangeArrowheads="1"/>
          </p:cNvSpPr>
          <p:nvPr/>
        </p:nvSpPr>
        <p:spPr bwMode="auto">
          <a:xfrm>
            <a:off x="3571868" y="2428868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المادة والعمليات الحيوية 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7" name="Rectangle 46"/>
          <p:cNvSpPr>
            <a:spLocks noChangeArrowheads="1"/>
          </p:cNvSpPr>
          <p:nvPr/>
        </p:nvSpPr>
        <p:spPr bwMode="auto">
          <a:xfrm>
            <a:off x="285720" y="2428868"/>
            <a:ext cx="3261905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التمثيل الغذائي – التخمر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28" name="Rectangle 46"/>
          <p:cNvSpPr>
            <a:spLocks noChangeArrowheads="1"/>
          </p:cNvSpPr>
          <p:nvPr/>
        </p:nvSpPr>
        <p:spPr bwMode="auto">
          <a:xfrm>
            <a:off x="5976517" y="2857496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</a:t>
            </a:r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البيئية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Rectangle 46"/>
          <p:cNvSpPr>
            <a:spLocks noChangeArrowheads="1"/>
          </p:cNvSpPr>
          <p:nvPr/>
        </p:nvSpPr>
        <p:spPr bwMode="auto">
          <a:xfrm>
            <a:off x="3571868" y="2857496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المادة  والبيئة 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0" name="Rectangle 46"/>
          <p:cNvSpPr>
            <a:spLocks noChangeArrowheads="1"/>
          </p:cNvSpPr>
          <p:nvPr/>
        </p:nvSpPr>
        <p:spPr bwMode="auto">
          <a:xfrm>
            <a:off x="285720" y="2857496"/>
            <a:ext cx="3261905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التلوث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  <p:sp>
        <p:nvSpPr>
          <p:cNvPr id="31" name="Rectangle 46"/>
          <p:cNvSpPr>
            <a:spLocks noChangeArrowheads="1"/>
          </p:cNvSpPr>
          <p:nvPr/>
        </p:nvSpPr>
        <p:spPr bwMode="auto">
          <a:xfrm>
            <a:off x="5976517" y="3286124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الصناعية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Rectangle 46"/>
          <p:cNvSpPr>
            <a:spLocks noChangeArrowheads="1"/>
          </p:cNvSpPr>
          <p:nvPr/>
        </p:nvSpPr>
        <p:spPr bwMode="auto">
          <a:xfrm>
            <a:off x="3571868" y="3286124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العمليات الكيميائية في الصناعة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3" name="Rectangle 46"/>
          <p:cNvSpPr>
            <a:spLocks noChangeArrowheads="1"/>
          </p:cNvSpPr>
          <p:nvPr/>
        </p:nvSpPr>
        <p:spPr bwMode="auto">
          <a:xfrm>
            <a:off x="285720" y="3286124"/>
            <a:ext cx="3261905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الإصباغ </a:t>
            </a:r>
            <a:r>
              <a:rPr lang="ar-SA" sz="1600" b="1" dirty="0" smtClean="0">
                <a:solidFill>
                  <a:schemeClr val="bg2"/>
                </a:solidFill>
              </a:rPr>
              <a:t>و مواد </a:t>
            </a:r>
            <a:r>
              <a:rPr lang="ar-SA" sz="1600" b="1" dirty="0" smtClean="0">
                <a:solidFill>
                  <a:schemeClr val="bg2"/>
                </a:solidFill>
              </a:rPr>
              <a:t>الطلاء</a:t>
            </a:r>
            <a:endParaRPr lang="en-US" sz="1600" dirty="0" smtClean="0">
              <a:solidFill>
                <a:schemeClr val="bg2"/>
              </a:solidFill>
            </a:endParaRPr>
          </a:p>
        </p:txBody>
      </p:sp>
      <p:sp>
        <p:nvSpPr>
          <p:cNvPr id="34" name="Rectangle 46"/>
          <p:cNvSpPr>
            <a:spLocks noChangeArrowheads="1"/>
          </p:cNvSpPr>
          <p:nvPr/>
        </p:nvSpPr>
        <p:spPr bwMode="auto">
          <a:xfrm>
            <a:off x="5976517" y="3714752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كيمياء </a:t>
            </a:r>
            <a:r>
              <a:rPr lang="ar-SA" sz="1600" b="1" dirty="0" err="1" smtClean="0">
                <a:solidFill>
                  <a:schemeClr val="bg1">
                    <a:lumMod val="50000"/>
                  </a:schemeClr>
                </a:solidFill>
              </a:rPr>
              <a:t>المبلمرات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Rectangle 46"/>
          <p:cNvSpPr>
            <a:spLocks noChangeArrowheads="1"/>
          </p:cNvSpPr>
          <p:nvPr/>
        </p:nvSpPr>
        <p:spPr bwMode="auto">
          <a:xfrm>
            <a:off x="3571868" y="3714752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err="1" smtClean="0">
                <a:solidFill>
                  <a:srgbClr val="C00000"/>
                </a:solidFill>
                <a:latin typeface="+mj-lt"/>
              </a:rPr>
              <a:t>المبلمرات</a:t>
            </a:r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 و المواد البلاستيكية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6" name="Rectangle 46"/>
          <p:cNvSpPr>
            <a:spLocks noChangeArrowheads="1"/>
          </p:cNvSpPr>
          <p:nvPr/>
        </p:nvSpPr>
        <p:spPr bwMode="auto">
          <a:xfrm>
            <a:off x="285720" y="3714752"/>
            <a:ext cx="3261905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الأنسجة </a:t>
            </a:r>
            <a:r>
              <a:rPr lang="ar-SA" sz="1600" b="1" dirty="0" smtClean="0">
                <a:solidFill>
                  <a:schemeClr val="bg2"/>
                </a:solidFill>
              </a:rPr>
              <a:t>ومواد الطلاء </a:t>
            </a:r>
            <a:r>
              <a:rPr lang="ar-SA" sz="1600" b="1" dirty="0" err="1" smtClean="0">
                <a:solidFill>
                  <a:schemeClr val="bg2"/>
                </a:solidFill>
              </a:rPr>
              <a:t>و</a:t>
            </a:r>
            <a:r>
              <a:rPr lang="ar-SA" sz="1600" b="1" dirty="0" smtClean="0">
                <a:solidFill>
                  <a:schemeClr val="bg2"/>
                </a:solidFill>
              </a:rPr>
              <a:t> </a:t>
            </a:r>
            <a:r>
              <a:rPr lang="ar-SA" sz="1600" b="1" dirty="0" smtClean="0">
                <a:solidFill>
                  <a:schemeClr val="bg2"/>
                </a:solidFill>
              </a:rPr>
              <a:t>البلاستيكيات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37" name="Rectangle 46"/>
          <p:cNvSpPr>
            <a:spLocks noChangeArrowheads="1"/>
          </p:cNvSpPr>
          <p:nvPr/>
        </p:nvSpPr>
        <p:spPr bwMode="auto">
          <a:xfrm>
            <a:off x="5976517" y="4143380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الذرية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Rectangle 46"/>
          <p:cNvSpPr>
            <a:spLocks noChangeArrowheads="1"/>
          </p:cNvSpPr>
          <p:nvPr/>
        </p:nvSpPr>
        <p:spPr bwMode="auto">
          <a:xfrm>
            <a:off x="3571868" y="4143380"/>
            <a:ext cx="2404649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rgbClr val="C00000"/>
                </a:solidFill>
                <a:latin typeface="+mj-lt"/>
              </a:rPr>
              <a:t>نظريات تركيب المادة </a:t>
            </a:r>
            <a:endParaRPr 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39" name="Rectangle 46"/>
          <p:cNvSpPr>
            <a:spLocks noChangeArrowheads="1"/>
          </p:cNvSpPr>
          <p:nvPr/>
        </p:nvSpPr>
        <p:spPr bwMode="auto">
          <a:xfrm>
            <a:off x="285720" y="4143380"/>
            <a:ext cx="3261905" cy="4286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الروابط – اشكال المدارات – التركيب الالكتروني 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0" name="Rectangle 46"/>
          <p:cNvSpPr>
            <a:spLocks noChangeArrowheads="1"/>
          </p:cNvSpPr>
          <p:nvPr/>
        </p:nvSpPr>
        <p:spPr bwMode="auto">
          <a:xfrm>
            <a:off x="5976517" y="4572008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1">
                    <a:lumMod val="50000"/>
                  </a:schemeClr>
                </a:solidFill>
              </a:rPr>
              <a:t>الكيمياء الحرارية </a:t>
            </a:r>
            <a:endParaRPr lang="en-US" sz="1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Rectangle 46"/>
          <p:cNvSpPr>
            <a:spLocks noChangeArrowheads="1"/>
          </p:cNvSpPr>
          <p:nvPr/>
        </p:nvSpPr>
        <p:spPr bwMode="auto">
          <a:xfrm>
            <a:off x="3571868" y="4572008"/>
            <a:ext cx="2404649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400" b="1" dirty="0" smtClean="0">
                <a:solidFill>
                  <a:srgbClr val="C00000"/>
                </a:solidFill>
                <a:latin typeface="+mj-lt"/>
              </a:rPr>
              <a:t>الحرارة الناتجة عن التفاعلات الكيميائية</a:t>
            </a:r>
            <a:endParaRPr lang="en-US" sz="14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2" name="Rectangle 46"/>
          <p:cNvSpPr>
            <a:spLocks noChangeArrowheads="1"/>
          </p:cNvSpPr>
          <p:nvPr/>
        </p:nvSpPr>
        <p:spPr bwMode="auto">
          <a:xfrm>
            <a:off x="285720" y="4572008"/>
            <a:ext cx="3261905" cy="428628"/>
          </a:xfrm>
          <a:prstGeom prst="rect">
            <a:avLst/>
          </a:prstGeom>
          <a:solidFill>
            <a:schemeClr val="tx2"/>
          </a:solidFill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600" b="1" dirty="0" smtClean="0">
                <a:solidFill>
                  <a:schemeClr val="bg2"/>
                </a:solidFill>
              </a:rPr>
              <a:t>حرارة التفاعل 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Arial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4151</TotalTime>
  <Words>466</Words>
  <Application>Microsoft Office PowerPoint</Application>
  <PresentationFormat>عرض على الشاشة (3:4)‏</PresentationFormat>
  <Paragraphs>135</Paragraphs>
  <Slides>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  <vt:variant>
        <vt:lpstr>عروض مخصصة</vt:lpstr>
      </vt:variant>
      <vt:variant>
        <vt:i4>1</vt:i4>
      </vt:variant>
    </vt:vector>
  </HeadingPairs>
  <TitlesOfParts>
    <vt:vector size="6" baseType="lpstr">
      <vt:lpstr>Training</vt:lpstr>
      <vt:lpstr>الشريحة 1</vt:lpstr>
      <vt:lpstr>الشريحة 2</vt:lpstr>
      <vt:lpstr>الشريحة 3</vt:lpstr>
      <vt:lpstr>الشريحة 4</vt:lpstr>
      <vt:lpstr>عرض مخصص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DELL</dc:creator>
  <cp:lastModifiedBy>Welcome</cp:lastModifiedBy>
  <cp:revision>219</cp:revision>
  <dcterms:modified xsi:type="dcterms:W3CDTF">2012-09-07T21:30:28Z</dcterms:modified>
</cp:coreProperties>
</file>