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9" r:id="rId1"/>
  </p:sldMasterIdLst>
  <p:notesMasterIdLst>
    <p:notesMasterId r:id="rId6"/>
  </p:notesMasterIdLst>
  <p:handoutMasterIdLst>
    <p:handoutMasterId r:id="rId7"/>
  </p:handoutMasterIdLst>
  <p:sldIdLst>
    <p:sldId id="257" r:id="rId2"/>
    <p:sldId id="283" r:id="rId3"/>
    <p:sldId id="284" r:id="rId4"/>
    <p:sldId id="285" r:id="rId5"/>
  </p:sldIdLst>
  <p:sldSz cx="9144000" cy="6858000" type="screen4x3"/>
  <p:notesSz cx="6858000" cy="9144000"/>
  <p:custShowLst>
    <p:custShow name="عرض مخصص 1" id="0">
      <p:sldLst/>
    </p:custShow>
  </p:custShowLst>
  <p:defaultTextStyle>
    <a:defPPr>
      <a:defRPr lang="ar-SA"/>
    </a:defPPr>
    <a:lvl1pPr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r" rtl="1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  <p:clrMru>
    <a:srgbClr val="99FF99"/>
    <a:srgbClr val="008080"/>
    <a:srgbClr val="CC99FF"/>
    <a:srgbClr val="CC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38" autoAdjust="0"/>
    <p:restoredTop sz="94617" autoAdjust="0"/>
  </p:normalViewPr>
  <p:slideViewPr>
    <p:cSldViewPr>
      <p:cViewPr>
        <p:scale>
          <a:sx n="98" d="100"/>
          <a:sy n="98" d="100"/>
        </p:scale>
        <p:origin x="-558" y="-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0" sz="1200">
                <a:cs typeface="Times New Roman" pitchFamily="18" charset="0"/>
              </a:defRPr>
            </a:lvl1pPr>
          </a:lstStyle>
          <a:p>
            <a:r>
              <a:rPr lang="ar-SA"/>
              <a:t>الغازات في التفاعلات الكيميائية</a:t>
            </a:r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kumimoji="0" sz="1200"/>
            </a:lvl1pPr>
          </a:lstStyle>
          <a:p>
            <a:endParaRPr lang="en-US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kumimoji="0" sz="1200">
                <a:cs typeface="Times New Roman" pitchFamily="18" charset="0"/>
              </a:defRPr>
            </a:lvl1pPr>
          </a:lstStyle>
          <a:p>
            <a:fld id="{722A87C4-058D-4684-94E2-0C779CB8390D}" type="slidenum">
              <a:rPr lang="ar-SA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0" sz="1200">
                <a:cs typeface="Times New Roman" pitchFamily="18" charset="0"/>
              </a:defRPr>
            </a:lvl1pPr>
          </a:lstStyle>
          <a:p>
            <a:r>
              <a:rPr lang="ar-SA"/>
              <a:t>الغازات في التفاعلات الكيميائية</a:t>
            </a: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kumimoji="0" sz="1200"/>
            </a:lvl1pPr>
          </a:lstStyle>
          <a:p>
            <a:endParaRPr lang="en-U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kumimoji="0" sz="1200">
                <a:cs typeface="Times New Roman" pitchFamily="18" charset="0"/>
              </a:defRPr>
            </a:lvl1pPr>
          </a:lstStyle>
          <a:p>
            <a:fld id="{CBE586AB-AAA7-47A3-BA4F-0FD8DAB19A15}" type="slidenum">
              <a:rPr lang="ar-SA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ftr="0" dt="0"/>
  <p:notesStyle>
    <a:lvl1pPr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r" rtl="1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026"/>
          <p:cNvGrpSpPr>
            <a:grpSpLocks/>
          </p:cNvGrpSpPr>
          <p:nvPr/>
        </p:nvGrpSpPr>
        <p:grpSpPr bwMode="auto">
          <a:xfrm>
            <a:off x="-7758113" y="1463675"/>
            <a:ext cx="16902113" cy="10795000"/>
            <a:chOff x="-4887" y="922"/>
            <a:chExt cx="10647" cy="6800"/>
          </a:xfrm>
        </p:grpSpPr>
        <p:sp>
          <p:nvSpPr>
            <p:cNvPr id="7171" name="Freeform 1027"/>
            <p:cNvSpPr>
              <a:spLocks/>
            </p:cNvSpPr>
            <p:nvPr/>
          </p:nvSpPr>
          <p:spPr bwMode="auto">
            <a:xfrm>
              <a:off x="2061" y="1707"/>
              <a:ext cx="3699" cy="2613"/>
            </a:xfrm>
            <a:custGeom>
              <a:avLst/>
              <a:gdLst/>
              <a:ahLst/>
              <a:cxnLst>
                <a:cxn ang="0">
                  <a:pos x="1523" y="2611"/>
                </a:cxn>
                <a:cxn ang="0">
                  <a:pos x="3698" y="2612"/>
                </a:cxn>
                <a:cxn ang="0">
                  <a:pos x="3698" y="2228"/>
                </a:cxn>
                <a:cxn ang="0">
                  <a:pos x="0" y="0"/>
                </a:cxn>
                <a:cxn ang="0">
                  <a:pos x="160" y="118"/>
                </a:cxn>
                <a:cxn ang="0">
                  <a:pos x="292" y="219"/>
                </a:cxn>
                <a:cxn ang="0">
                  <a:pos x="441" y="347"/>
                </a:cxn>
                <a:cxn ang="0">
                  <a:pos x="585" y="482"/>
                </a:cxn>
                <a:cxn ang="0">
                  <a:pos x="796" y="711"/>
                </a:cxn>
                <a:cxn ang="0">
                  <a:pos x="983" y="955"/>
                </a:cxn>
                <a:cxn ang="0">
                  <a:pos x="1119" y="1168"/>
                </a:cxn>
                <a:cxn ang="0">
                  <a:pos x="1238" y="1388"/>
                </a:cxn>
                <a:cxn ang="0">
                  <a:pos x="1331" y="1608"/>
                </a:cxn>
                <a:cxn ang="0">
                  <a:pos x="1400" y="1809"/>
                </a:cxn>
                <a:cxn ang="0">
                  <a:pos x="1447" y="1979"/>
                </a:cxn>
                <a:cxn ang="0">
                  <a:pos x="1490" y="2190"/>
                </a:cxn>
                <a:cxn ang="0">
                  <a:pos x="1511" y="2374"/>
                </a:cxn>
                <a:cxn ang="0">
                  <a:pos x="1523" y="2611"/>
                </a:cxn>
              </a:cxnLst>
              <a:rect l="0" t="0" r="r" b="b"/>
              <a:pathLst>
                <a:path w="3699" h="2613">
                  <a:moveTo>
                    <a:pt x="1523" y="2611"/>
                  </a:moveTo>
                  <a:lnTo>
                    <a:pt x="3698" y="2612"/>
                  </a:lnTo>
                  <a:lnTo>
                    <a:pt x="3698" y="2228"/>
                  </a:lnTo>
                  <a:lnTo>
                    <a:pt x="0" y="0"/>
                  </a:lnTo>
                  <a:lnTo>
                    <a:pt x="160" y="118"/>
                  </a:lnTo>
                  <a:lnTo>
                    <a:pt x="292" y="219"/>
                  </a:lnTo>
                  <a:lnTo>
                    <a:pt x="441" y="347"/>
                  </a:lnTo>
                  <a:lnTo>
                    <a:pt x="585" y="482"/>
                  </a:lnTo>
                  <a:lnTo>
                    <a:pt x="796" y="711"/>
                  </a:lnTo>
                  <a:lnTo>
                    <a:pt x="983" y="955"/>
                  </a:lnTo>
                  <a:lnTo>
                    <a:pt x="1119" y="1168"/>
                  </a:lnTo>
                  <a:lnTo>
                    <a:pt x="1238" y="1388"/>
                  </a:lnTo>
                  <a:lnTo>
                    <a:pt x="1331" y="1608"/>
                  </a:lnTo>
                  <a:lnTo>
                    <a:pt x="1400" y="1809"/>
                  </a:lnTo>
                  <a:lnTo>
                    <a:pt x="1447" y="1979"/>
                  </a:lnTo>
                  <a:lnTo>
                    <a:pt x="1490" y="2190"/>
                  </a:lnTo>
                  <a:lnTo>
                    <a:pt x="1511" y="2374"/>
                  </a:lnTo>
                  <a:lnTo>
                    <a:pt x="1523" y="2611"/>
                  </a:lnTo>
                </a:path>
              </a:pathLst>
            </a:custGeom>
            <a:gradFill rotWithShape="0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100000">
                  <a:schemeClr val="folHlink"/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7172" name="Arc 1028"/>
            <p:cNvSpPr>
              <a:spLocks/>
            </p:cNvSpPr>
            <p:nvPr/>
          </p:nvSpPr>
          <p:spPr bwMode="auto">
            <a:xfrm>
              <a:off x="-4887" y="922"/>
              <a:ext cx="8474" cy="6800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43200 w 43200"/>
                <a:gd name="T1" fmla="*/ 21600 h 43200"/>
                <a:gd name="T2" fmla="*/ 24979 w 43200"/>
                <a:gd name="T3" fmla="*/ 266 h 43200"/>
                <a:gd name="T4" fmla="*/ 21600 w 43200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43200" fill="none" extrusionOk="0">
                  <a:moveTo>
                    <a:pt x="43200" y="21600"/>
                  </a:moveTo>
                  <a:cubicBezTo>
                    <a:pt x="43200" y="33529"/>
                    <a:pt x="33529" y="43200"/>
                    <a:pt x="21600" y="43200"/>
                  </a:cubicBezTo>
                  <a:cubicBezTo>
                    <a:pt x="9670" y="43200"/>
                    <a:pt x="0" y="33529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22731" y="-1"/>
                    <a:pt x="23861" y="88"/>
                    <a:pt x="24979" y="265"/>
                  </a:cubicBezTo>
                </a:path>
                <a:path w="43200" h="43200" stroke="0" extrusionOk="0">
                  <a:moveTo>
                    <a:pt x="43200" y="21600"/>
                  </a:moveTo>
                  <a:cubicBezTo>
                    <a:pt x="43200" y="33529"/>
                    <a:pt x="33529" y="43200"/>
                    <a:pt x="21600" y="43200"/>
                  </a:cubicBezTo>
                  <a:cubicBezTo>
                    <a:pt x="9670" y="43200"/>
                    <a:pt x="0" y="33529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22731" y="-1"/>
                    <a:pt x="23861" y="88"/>
                    <a:pt x="24979" y="265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12700" cap="sq">
              <a:solidFill>
                <a:schemeClr val="folHlink"/>
              </a:solidFill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7173" name="Rectangle 1029"/>
          <p:cNvSpPr>
            <a:spLocks noGrp="1" noChangeArrowheads="1"/>
          </p:cNvSpPr>
          <p:nvPr>
            <p:ph type="ctrTitle" sz="quarter"/>
          </p:nvPr>
        </p:nvSpPr>
        <p:spPr>
          <a:xfrm>
            <a:off x="1293813" y="762000"/>
            <a:ext cx="77724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ar-SA"/>
              <a:t>انقر لتحرير نمط العنوان الرئيسي</a:t>
            </a:r>
          </a:p>
        </p:txBody>
      </p:sp>
      <p:sp>
        <p:nvSpPr>
          <p:cNvPr id="7174" name="Rectangle 1030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3429000" y="2085975"/>
            <a:ext cx="5638800" cy="1038225"/>
          </a:xfrm>
        </p:spPr>
        <p:txBody>
          <a:bodyPr lIns="92075" rIns="92075"/>
          <a:lstStyle>
            <a:lvl1pPr marL="0" indent="0">
              <a:lnSpc>
                <a:spcPct val="70000"/>
              </a:lnSpc>
              <a:buFont typeface="Wingdings" pitchFamily="2" charset="2"/>
              <a:buNone/>
              <a:defRPr/>
            </a:lvl1pPr>
          </a:lstStyle>
          <a:p>
            <a:r>
              <a:rPr lang="ar-SA"/>
              <a:t>انقر لتحرير نمط العنوان الثانوي الرئيسي</a:t>
            </a:r>
          </a:p>
        </p:txBody>
      </p:sp>
      <p:sp>
        <p:nvSpPr>
          <p:cNvPr id="7175" name="Rectangle 1031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176" name="Rectangle 1032"/>
          <p:cNvSpPr>
            <a:spLocks noGrp="1" noChangeArrowheads="1"/>
          </p:cNvSpPr>
          <p:nvPr>
            <p:ph type="ftr" sz="quarter" idx="3"/>
          </p:nvPr>
        </p:nvSpPr>
        <p:spPr>
          <a:xfrm>
            <a:off x="1295400" y="6365875"/>
            <a:ext cx="42672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177" name="Rectangle 1033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2pPr lvl="1">
              <a:defRPr>
                <a:latin typeface="+mn-lt"/>
                <a:cs typeface="+mn-cs"/>
              </a:defRPr>
            </a:lvl2pPr>
          </a:lstStyle>
          <a:p>
            <a:pPr lvl="1"/>
            <a:fld id="{3F6400CD-381A-4D36-8AEB-48648052C53B}" type="slidenum">
              <a:rPr lang="ar-SA"/>
              <a:pPr lvl="1"/>
              <a:t>‹#›</a:t>
            </a:fld>
            <a:endParaRPr lang="en-US"/>
          </a:p>
        </p:txBody>
      </p:sp>
    </p:spTree>
  </p:cSld>
  <p:clrMapOvr>
    <a:masterClrMapping/>
  </p:clrMapOvr>
  <p:transition spd="slow">
    <p:rand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1A6C280B-A231-4F7A-807A-62655025AECF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743700" y="609600"/>
            <a:ext cx="2019300" cy="5486400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682625" y="609600"/>
            <a:ext cx="5908675" cy="5486400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18B22D81-40DC-49DC-805C-E3A0B95A24DD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9163EF7D-AB36-4DBE-9A73-AF8F58A0B2D3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AA8A51C5-DFD7-4590-8025-32DB7664DAE1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682625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5025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BFF7ABD9-58F3-4DEC-AF0E-9FAF05733471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64AF9B6D-D731-4527-AB12-8A21760607A2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2BCEA2A0-3EBA-4006-B08F-011C26581A57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FD0ED391-D0D6-43DE-9135-5B26EE8BBDBF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CC643EFB-98DC-45CC-B0A9-2F3F99C30A78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2pPr lvl="1">
              <a:defRPr/>
            </a:lvl2pPr>
          </a:lstStyle>
          <a:p>
            <a:pPr lvl="1"/>
            <a:fld id="{175A0EBB-A2FE-4E68-966B-2CE64FEC3175}" type="slidenum">
              <a:rPr lang="ar-SA"/>
              <a:pPr lvl="1"/>
              <a:t>‹#›</a:t>
            </a:fld>
            <a:endParaRPr lang="en-US">
              <a:latin typeface="+mn-lt"/>
            </a:endParaRPr>
          </a:p>
        </p:txBody>
      </p:sp>
    </p:spTree>
  </p:cSld>
  <p:clrMapOvr>
    <a:masterClrMapping/>
  </p:clrMapOvr>
  <p:transition spd="slow">
    <p:rand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146" name="Group 2"/>
          <p:cNvGrpSpPr>
            <a:grpSpLocks/>
          </p:cNvGrpSpPr>
          <p:nvPr/>
        </p:nvGrpSpPr>
        <p:grpSpPr bwMode="auto">
          <a:xfrm>
            <a:off x="-8405813" y="4763"/>
            <a:ext cx="17538701" cy="13690600"/>
            <a:chOff x="-5295" y="3"/>
            <a:chExt cx="11048" cy="8624"/>
          </a:xfrm>
        </p:grpSpPr>
        <p:sp>
          <p:nvSpPr>
            <p:cNvPr id="6147" name="Freeform 3"/>
            <p:cNvSpPr>
              <a:spLocks/>
            </p:cNvSpPr>
            <p:nvPr/>
          </p:nvSpPr>
          <p:spPr bwMode="auto">
            <a:xfrm>
              <a:off x="3394" y="999"/>
              <a:ext cx="2359" cy="3314"/>
            </a:xfrm>
            <a:custGeom>
              <a:avLst/>
              <a:gdLst/>
              <a:ahLst/>
              <a:cxnLst>
                <a:cxn ang="0">
                  <a:pos x="1905" y="3312"/>
                </a:cxn>
                <a:cxn ang="0">
                  <a:pos x="2358" y="3313"/>
                </a:cxn>
                <a:cxn ang="0">
                  <a:pos x="2358" y="1437"/>
                </a:cxn>
                <a:cxn ang="0">
                  <a:pos x="0" y="0"/>
                </a:cxn>
                <a:cxn ang="0">
                  <a:pos x="201" y="150"/>
                </a:cxn>
                <a:cxn ang="0">
                  <a:pos x="366" y="279"/>
                </a:cxn>
                <a:cxn ang="0">
                  <a:pos x="552" y="441"/>
                </a:cxn>
                <a:cxn ang="0">
                  <a:pos x="732" y="612"/>
                </a:cxn>
                <a:cxn ang="0">
                  <a:pos x="996" y="903"/>
                </a:cxn>
                <a:cxn ang="0">
                  <a:pos x="1230" y="1212"/>
                </a:cxn>
                <a:cxn ang="0">
                  <a:pos x="1400" y="1482"/>
                </a:cxn>
                <a:cxn ang="0">
                  <a:pos x="1548" y="1761"/>
                </a:cxn>
                <a:cxn ang="0">
                  <a:pos x="1665" y="2040"/>
                </a:cxn>
                <a:cxn ang="0">
                  <a:pos x="1751" y="2295"/>
                </a:cxn>
                <a:cxn ang="0">
                  <a:pos x="1809" y="2511"/>
                </a:cxn>
                <a:cxn ang="0">
                  <a:pos x="1863" y="2778"/>
                </a:cxn>
                <a:cxn ang="0">
                  <a:pos x="1890" y="3012"/>
                </a:cxn>
                <a:cxn ang="0">
                  <a:pos x="1905" y="3312"/>
                </a:cxn>
              </a:cxnLst>
              <a:rect l="0" t="0" r="r" b="b"/>
              <a:pathLst>
                <a:path w="2359" h="3314">
                  <a:moveTo>
                    <a:pt x="1905" y="3312"/>
                  </a:moveTo>
                  <a:lnTo>
                    <a:pt x="2358" y="3313"/>
                  </a:lnTo>
                  <a:lnTo>
                    <a:pt x="2358" y="1437"/>
                  </a:lnTo>
                  <a:lnTo>
                    <a:pt x="0" y="0"/>
                  </a:lnTo>
                  <a:lnTo>
                    <a:pt x="201" y="150"/>
                  </a:lnTo>
                  <a:lnTo>
                    <a:pt x="366" y="279"/>
                  </a:lnTo>
                  <a:lnTo>
                    <a:pt x="552" y="441"/>
                  </a:lnTo>
                  <a:lnTo>
                    <a:pt x="732" y="612"/>
                  </a:lnTo>
                  <a:lnTo>
                    <a:pt x="996" y="903"/>
                  </a:lnTo>
                  <a:lnTo>
                    <a:pt x="1230" y="1212"/>
                  </a:lnTo>
                  <a:lnTo>
                    <a:pt x="1400" y="1482"/>
                  </a:lnTo>
                  <a:lnTo>
                    <a:pt x="1548" y="1761"/>
                  </a:lnTo>
                  <a:lnTo>
                    <a:pt x="1665" y="2040"/>
                  </a:lnTo>
                  <a:lnTo>
                    <a:pt x="1751" y="2295"/>
                  </a:lnTo>
                  <a:lnTo>
                    <a:pt x="1809" y="2511"/>
                  </a:lnTo>
                  <a:lnTo>
                    <a:pt x="1863" y="2778"/>
                  </a:lnTo>
                  <a:lnTo>
                    <a:pt x="1890" y="3012"/>
                  </a:lnTo>
                  <a:lnTo>
                    <a:pt x="1905" y="3312"/>
                  </a:lnTo>
                </a:path>
              </a:pathLst>
            </a:custGeom>
            <a:gradFill rotWithShape="0">
              <a:gsLst>
                <a:gs pos="0">
                  <a:schemeClr val="folHlink">
                    <a:gamma/>
                    <a:shade val="46275"/>
                    <a:invGamma/>
                  </a:schemeClr>
                </a:gs>
                <a:gs pos="100000">
                  <a:schemeClr val="folHlink"/>
                </a:gs>
              </a:gsLst>
              <a:lin ang="0" scaled="1"/>
            </a:gradFill>
            <a:ln w="9525">
              <a:noFill/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6148" name="Arc 4"/>
            <p:cNvSpPr>
              <a:spLocks/>
            </p:cNvSpPr>
            <p:nvPr/>
          </p:nvSpPr>
          <p:spPr bwMode="auto">
            <a:xfrm>
              <a:off x="-5295" y="3"/>
              <a:ext cx="10596" cy="8624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43200 w 43200"/>
                <a:gd name="T1" fmla="*/ 21600 h 43200"/>
                <a:gd name="T2" fmla="*/ 21600 w 43200"/>
                <a:gd name="T3" fmla="*/ 0 h 43200"/>
                <a:gd name="T4" fmla="*/ 21600 w 43200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43200" fill="none" extrusionOk="0">
                  <a:moveTo>
                    <a:pt x="43200" y="21600"/>
                  </a:moveTo>
                  <a:cubicBezTo>
                    <a:pt x="43200" y="33529"/>
                    <a:pt x="33529" y="43200"/>
                    <a:pt x="21600" y="43200"/>
                  </a:cubicBezTo>
                  <a:cubicBezTo>
                    <a:pt x="9670" y="43200"/>
                    <a:pt x="0" y="33529"/>
                    <a:pt x="0" y="21600"/>
                  </a:cubicBezTo>
                  <a:cubicBezTo>
                    <a:pt x="-1" y="9670"/>
                    <a:pt x="9670" y="0"/>
                    <a:pt x="21599" y="0"/>
                  </a:cubicBezTo>
                </a:path>
                <a:path w="43200" h="43200" stroke="0" extrusionOk="0">
                  <a:moveTo>
                    <a:pt x="43200" y="21600"/>
                  </a:moveTo>
                  <a:cubicBezTo>
                    <a:pt x="43200" y="33529"/>
                    <a:pt x="33529" y="43200"/>
                    <a:pt x="21600" y="43200"/>
                  </a:cubicBezTo>
                  <a:cubicBezTo>
                    <a:pt x="9670" y="43200"/>
                    <a:pt x="0" y="33529"/>
                    <a:pt x="0" y="21600"/>
                  </a:cubicBezTo>
                  <a:cubicBezTo>
                    <a:pt x="-1" y="9670"/>
                    <a:pt x="9670" y="0"/>
                    <a:pt x="21599" y="0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12700" cap="sq">
              <a:solidFill>
                <a:schemeClr val="folHlink"/>
              </a:solidFill>
              <a:round/>
              <a:headEnd type="none" w="sm" len="sm"/>
              <a:tailEnd type="none" w="sm" len="sm"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149" name="Rectangle 5"/>
          <p:cNvSpPr>
            <a:spLocks noGrp="1" noChangeArrowheads="1"/>
          </p:cNvSpPr>
          <p:nvPr>
            <p:ph type="title"/>
          </p:nvPr>
        </p:nvSpPr>
        <p:spPr bwMode="auto">
          <a:xfrm>
            <a:off x="682625" y="609600"/>
            <a:ext cx="8080375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نمط العنوان الرئيسي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2625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2562" tIns="46038" rIns="1825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215188" y="6442075"/>
            <a:ext cx="19050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rtl="0">
              <a:defRPr kumimoji="0" sz="1400"/>
            </a:lvl1pPr>
          </a:lstStyle>
          <a:p>
            <a:endParaRPr lang="en-US"/>
          </a:p>
        </p:txBody>
      </p:sp>
      <p:sp>
        <p:nvSpPr>
          <p:cNvPr id="6152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82625" y="6365875"/>
            <a:ext cx="4267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l" rtl="0">
              <a:defRPr kumimoji="0" sz="1400"/>
            </a:lvl1pPr>
          </a:lstStyle>
          <a:p>
            <a:endParaRPr lang="en-US"/>
          </a:p>
        </p:txBody>
      </p:sp>
      <p:sp>
        <p:nvSpPr>
          <p:cNvPr id="6153" name="Rectangle 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99313" y="6148388"/>
            <a:ext cx="19050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0" rIns="92075" bIns="0" numCol="1" anchor="b" anchorCtr="0" compatLnSpc="1">
            <a:prstTxWarp prst="textNoShape">
              <a:avLst/>
            </a:prstTxWarp>
          </a:bodyPr>
          <a:lstStyle>
            <a:lvl2pPr lvl="1" rtl="0">
              <a:defRPr kumimoji="0" sz="1400">
                <a:latin typeface="+mj-lt"/>
                <a:cs typeface="+mj-cs"/>
              </a:defRPr>
            </a:lvl2pPr>
          </a:lstStyle>
          <a:p>
            <a:pPr lvl="1"/>
            <a:fld id="{1D34CA47-70A8-4FF6-AA3A-73761F936A7D}" type="slidenum">
              <a:rPr lang="ar-SA"/>
              <a:pPr lvl="1"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ransition spd="slow">
    <p:random/>
  </p:transition>
  <p:txStyles>
    <p:titleStyle>
      <a:lvl1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2pPr>
      <a:lvl3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3pPr>
      <a:lvl4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4pPr>
      <a:lvl5pPr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5pPr>
      <a:lvl6pPr marL="4572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6pPr>
      <a:lvl7pPr marL="9144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7pPr>
      <a:lvl8pPr marL="13716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8pPr>
      <a:lvl9pPr marL="1828800" algn="l" rtl="1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  <a:cs typeface="Arial" charset="0"/>
        </a:defRPr>
      </a:lvl9pPr>
    </p:titleStyle>
    <p:bodyStyle>
      <a:lvl1pPr marL="342900" indent="-342900" algn="r" rtl="1" fontAlgn="base">
        <a:lnSpc>
          <a:spcPct val="90000"/>
        </a:lnSpc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l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r" rtl="1" fontAlgn="base">
        <a:spcBef>
          <a:spcPct val="20000"/>
        </a:spcBef>
        <a:spcAft>
          <a:spcPct val="0"/>
        </a:spcAft>
        <a:buClr>
          <a:srgbClr val="00CCFF"/>
        </a:buClr>
        <a:buSzPct val="65000"/>
        <a:buFont typeface="Wingdings" pitchFamily="2" charset="2"/>
        <a:buChar char="l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r" rtl="1" fontAlgn="base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r" rtl="1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Oval 4"/>
          <p:cNvSpPr>
            <a:spLocks noChangeArrowheads="1"/>
          </p:cNvSpPr>
          <p:nvPr/>
        </p:nvSpPr>
        <p:spPr bwMode="auto">
          <a:xfrm>
            <a:off x="3649663" y="260350"/>
            <a:ext cx="2290762" cy="679450"/>
          </a:xfrm>
          <a:prstGeom prst="ellipse">
            <a:avLst/>
          </a:prstGeom>
          <a:solidFill>
            <a:schemeClr val="tx2"/>
          </a:solidFill>
          <a:ln w="76200" cmpd="tri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pPr algn="ctr"/>
            <a:r>
              <a:rPr kumimoji="0" lang="ar-SA" b="1" u="sng" dirty="0" smtClean="0">
                <a:solidFill>
                  <a:schemeClr val="bg2"/>
                </a:solidFill>
                <a:cs typeface="Times New Roman" pitchFamily="18" charset="0"/>
              </a:rPr>
              <a:t>قصة مادتين </a:t>
            </a:r>
            <a:endParaRPr kumimoji="0" lang="en-US" dirty="0">
              <a:solidFill>
                <a:schemeClr val="bg2"/>
              </a:solidFill>
              <a:cs typeface="Times New Roman" pitchFamily="18" charset="0"/>
            </a:endParaRPr>
          </a:p>
        </p:txBody>
      </p:sp>
      <p:sp>
        <p:nvSpPr>
          <p:cNvPr id="9224" name="Rectangle 8"/>
          <p:cNvSpPr>
            <a:spLocks noChangeArrowheads="1"/>
          </p:cNvSpPr>
          <p:nvPr/>
        </p:nvSpPr>
        <p:spPr bwMode="auto">
          <a:xfrm rot="-2279437">
            <a:off x="473075" y="479425"/>
            <a:ext cx="1219200" cy="457200"/>
          </a:xfrm>
          <a:prstGeom prst="rect">
            <a:avLst/>
          </a:prstGeom>
          <a:solidFill>
            <a:schemeClr val="folHlink"/>
          </a:solidFill>
          <a:ln w="76200" cmpd="tri">
            <a:solidFill>
              <a:schemeClr val="tx2"/>
            </a:solidFill>
            <a:prstDash val="lgDash"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r>
              <a:rPr lang="ar-SA" sz="1800" b="1">
                <a:solidFill>
                  <a:schemeClr val="bg2"/>
                </a:solidFill>
              </a:rPr>
              <a:t>الفصل</a:t>
            </a:r>
            <a:r>
              <a:rPr lang="ar-SA" sz="1800" b="1">
                <a:solidFill>
                  <a:schemeClr val="bg2"/>
                </a:solidFill>
                <a:cs typeface="Times New Roman" pitchFamily="18" charset="0"/>
              </a:rPr>
              <a:t> الاول</a:t>
            </a:r>
            <a:endParaRPr lang="en-US" sz="1800" b="1">
              <a:solidFill>
                <a:schemeClr val="bg2"/>
              </a:solidFill>
              <a:cs typeface="Times New Roman" pitchFamily="18" charset="0"/>
            </a:endParaRPr>
          </a:p>
        </p:txBody>
      </p:sp>
      <p:sp>
        <p:nvSpPr>
          <p:cNvPr id="9225" name="Rectangle 9"/>
          <p:cNvSpPr>
            <a:spLocks noChangeArrowheads="1"/>
          </p:cNvSpPr>
          <p:nvPr/>
        </p:nvSpPr>
        <p:spPr bwMode="auto">
          <a:xfrm rot="1702462">
            <a:off x="7600950" y="523875"/>
            <a:ext cx="1219200" cy="457200"/>
          </a:xfrm>
          <a:prstGeom prst="rect">
            <a:avLst/>
          </a:prstGeom>
          <a:solidFill>
            <a:schemeClr val="folHlink"/>
          </a:solidFill>
          <a:ln w="76200" cmpd="tri">
            <a:solidFill>
              <a:schemeClr val="tx2"/>
            </a:solidFill>
            <a:prstDash val="lgDash"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r>
              <a:rPr lang="ar-SA" sz="1800" b="1">
                <a:solidFill>
                  <a:schemeClr val="bg2"/>
                </a:solidFill>
              </a:rPr>
              <a:t>الدرس</a:t>
            </a:r>
            <a:r>
              <a:rPr lang="en-US" sz="1800" b="1">
                <a:solidFill>
                  <a:schemeClr val="bg2"/>
                </a:solidFill>
              </a:rPr>
              <a:t>1</a:t>
            </a:r>
          </a:p>
        </p:txBody>
      </p:sp>
      <p:sp>
        <p:nvSpPr>
          <p:cNvPr id="9226" name="Rectangle 10"/>
          <p:cNvSpPr>
            <a:spLocks noChangeArrowheads="1"/>
          </p:cNvSpPr>
          <p:nvPr/>
        </p:nvSpPr>
        <p:spPr bwMode="auto">
          <a:xfrm>
            <a:off x="457757" y="1268413"/>
            <a:ext cx="1223412" cy="338554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r>
              <a:rPr lang="ar-SA" sz="1600" b="1" u="sng" dirty="0" smtClean="0">
                <a:cs typeface="Times New Roman" pitchFamily="18" charset="0"/>
              </a:rPr>
              <a:t>1433/10/22</a:t>
            </a:r>
            <a:endParaRPr lang="en-US" sz="1600" b="1" u="sng" dirty="0">
              <a:cs typeface="Times New Roman" pitchFamily="18" charset="0"/>
            </a:endParaRPr>
          </a:p>
        </p:txBody>
      </p:sp>
      <p:sp>
        <p:nvSpPr>
          <p:cNvPr id="25" name="Rectangle 49"/>
          <p:cNvSpPr>
            <a:spLocks noChangeArrowheads="1"/>
          </p:cNvSpPr>
          <p:nvPr/>
        </p:nvSpPr>
        <p:spPr bwMode="auto">
          <a:xfrm>
            <a:off x="2285984" y="2285992"/>
            <a:ext cx="6624787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300" dirty="0" smtClean="0"/>
          </a:p>
          <a:p>
            <a:r>
              <a:rPr lang="ar-SA" sz="1600" b="1" dirty="0" smtClean="0"/>
              <a:t>-  عندما تحرك أو تنقل  أثاث المنزل من مكانه إلى مكان  أخرى  في حدوث مشكلة  مثل  : </a:t>
            </a:r>
            <a:endParaRPr lang="en-US" sz="1600" dirty="0"/>
          </a:p>
        </p:txBody>
      </p:sp>
      <p:sp>
        <p:nvSpPr>
          <p:cNvPr id="15" name="Rectangle 49"/>
          <p:cNvSpPr>
            <a:spLocks noChangeArrowheads="1"/>
          </p:cNvSpPr>
          <p:nvPr/>
        </p:nvSpPr>
        <p:spPr bwMode="auto">
          <a:xfrm>
            <a:off x="6643702" y="2786058"/>
            <a:ext cx="1695565" cy="357190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algn="ctr"/>
            <a:endParaRPr lang="en-US" sz="300" dirty="0" smtClean="0">
              <a:solidFill>
                <a:srgbClr val="FF0000"/>
              </a:solidFill>
            </a:endParaRPr>
          </a:p>
          <a:p>
            <a:pPr algn="ctr"/>
            <a:r>
              <a:rPr lang="ar-SA" sz="1600" b="1" dirty="0" smtClean="0">
                <a:solidFill>
                  <a:srgbClr val="FF0000"/>
                </a:solidFill>
              </a:rPr>
              <a:t> عدم إمكان فتح باب  </a:t>
            </a:r>
            <a:endParaRPr lang="en-US" sz="1600" dirty="0">
              <a:solidFill>
                <a:srgbClr val="FF0000"/>
              </a:solidFill>
            </a:endParaRPr>
          </a:p>
        </p:txBody>
      </p:sp>
      <p:sp>
        <p:nvSpPr>
          <p:cNvPr id="17" name="Rectangle 49"/>
          <p:cNvSpPr>
            <a:spLocks noChangeArrowheads="1"/>
          </p:cNvSpPr>
          <p:nvPr/>
        </p:nvSpPr>
        <p:spPr bwMode="auto">
          <a:xfrm>
            <a:off x="1714480" y="2786058"/>
            <a:ext cx="3267201" cy="357190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300" dirty="0" smtClean="0">
              <a:solidFill>
                <a:srgbClr val="FF0000"/>
              </a:solidFill>
            </a:endParaRPr>
          </a:p>
          <a:p>
            <a:r>
              <a:rPr lang="ar-SA" sz="1600" b="1" dirty="0" smtClean="0">
                <a:solidFill>
                  <a:srgbClr val="FF0000"/>
                </a:solidFill>
              </a:rPr>
              <a:t>عدم  إمكان  إيصال  سلك كهربائي  الى  القابس  </a:t>
            </a:r>
            <a:endParaRPr lang="en-US" sz="1600" dirty="0">
              <a:solidFill>
                <a:srgbClr val="FF0000"/>
              </a:solidFill>
            </a:endParaRPr>
          </a:p>
        </p:txBody>
      </p:sp>
      <p:sp>
        <p:nvSpPr>
          <p:cNvPr id="16" name="AutoShape 2"/>
          <p:cNvSpPr>
            <a:spLocks noChangeArrowheads="1"/>
          </p:cNvSpPr>
          <p:nvPr/>
        </p:nvSpPr>
        <p:spPr bwMode="auto">
          <a:xfrm>
            <a:off x="8059165" y="1477830"/>
            <a:ext cx="864096" cy="449262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8" name="AutoShape 3"/>
          <p:cNvSpPr>
            <a:spLocks noChangeArrowheads="1"/>
          </p:cNvSpPr>
          <p:nvPr/>
        </p:nvSpPr>
        <p:spPr bwMode="auto">
          <a:xfrm>
            <a:off x="2143108" y="1643050"/>
            <a:ext cx="5846898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/>
              <a:t>أعطي مثال على  انه قد في يوم تحل مشكلة ما فيؤدي ذالك إلى حدوث مشكلة أخرى    ؟</a:t>
            </a:r>
            <a:endParaRPr lang="en-US" sz="1600" dirty="0"/>
          </a:p>
        </p:txBody>
      </p:sp>
      <p:sp>
        <p:nvSpPr>
          <p:cNvPr id="14" name="Rectangle 49"/>
          <p:cNvSpPr>
            <a:spLocks noChangeArrowheads="1"/>
          </p:cNvSpPr>
          <p:nvPr/>
        </p:nvSpPr>
        <p:spPr bwMode="auto">
          <a:xfrm>
            <a:off x="2357422" y="4140208"/>
            <a:ext cx="6624787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800" dirty="0" smtClean="0"/>
          </a:p>
          <a:p>
            <a:r>
              <a:rPr lang="ar-SA" sz="1600" b="1" dirty="0" smtClean="0"/>
              <a:t>-آن كل المواد  في هذا الكون تتكون من وحدات بنائية وهذه الوحدات يسميها العلماء المادة  .</a:t>
            </a:r>
            <a:r>
              <a:rPr lang="en-US" sz="1600" dirty="0" smtClean="0"/>
              <a:t> </a:t>
            </a:r>
            <a:endParaRPr lang="en-US" sz="1600" dirty="0"/>
          </a:p>
        </p:txBody>
      </p:sp>
      <p:sp>
        <p:nvSpPr>
          <p:cNvPr id="22" name="AutoShape 2"/>
          <p:cNvSpPr>
            <a:spLocks noChangeArrowheads="1"/>
          </p:cNvSpPr>
          <p:nvPr/>
        </p:nvSpPr>
        <p:spPr bwMode="auto">
          <a:xfrm>
            <a:off x="8143900" y="3357562"/>
            <a:ext cx="864096" cy="500066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3" name="AutoShape 3"/>
          <p:cNvSpPr>
            <a:spLocks noChangeArrowheads="1"/>
          </p:cNvSpPr>
          <p:nvPr/>
        </p:nvSpPr>
        <p:spPr bwMode="auto">
          <a:xfrm>
            <a:off x="2000232" y="3571876"/>
            <a:ext cx="6061212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/>
              <a:t>عندما تتأمل الأشياء من حولك ؟ هل سئلت نفس سؤال من أين جاءت  كل هذه  المواد  ؟  </a:t>
            </a:r>
            <a:endParaRPr lang="en-US" sz="1600" dirty="0"/>
          </a:p>
        </p:txBody>
      </p:sp>
      <p:sp>
        <p:nvSpPr>
          <p:cNvPr id="24" name="Rectangle 11"/>
          <p:cNvSpPr>
            <a:spLocks noChangeArrowheads="1"/>
          </p:cNvSpPr>
          <p:nvPr/>
        </p:nvSpPr>
        <p:spPr bwMode="auto">
          <a:xfrm>
            <a:off x="6929454" y="4786322"/>
            <a:ext cx="1948331" cy="415939"/>
          </a:xfrm>
          <a:prstGeom prst="rect">
            <a:avLst/>
          </a:prstGeom>
          <a:solidFill>
            <a:schemeClr val="bg1">
              <a:lumMod val="40000"/>
              <a:lumOff val="60000"/>
            </a:schemeClr>
          </a:solidFill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  <a:effectLst/>
          <a:scene3d>
            <a:camera prst="orthographicFront"/>
            <a:lightRig rig="threePt" dir="t"/>
          </a:scene3d>
          <a:sp3d>
            <a:bevelT w="165100" prst="coolSlant"/>
          </a:sp3d>
        </p:spPr>
        <p:txBody>
          <a:bodyPr wrap="none" anchor="ctr"/>
          <a:lstStyle/>
          <a:p>
            <a:pPr algn="ctr"/>
            <a:r>
              <a:rPr lang="ar-SA" sz="1800" b="1" dirty="0" smtClean="0">
                <a:solidFill>
                  <a:schemeClr val="bg1"/>
                </a:solidFill>
              </a:rPr>
              <a:t>لماذا ندرس  الكيمياء </a:t>
            </a:r>
            <a:endParaRPr lang="en-US" sz="1800" dirty="0">
              <a:solidFill>
                <a:schemeClr val="bg1"/>
              </a:solidFill>
            </a:endParaRPr>
          </a:p>
        </p:txBody>
      </p:sp>
      <p:sp>
        <p:nvSpPr>
          <p:cNvPr id="26" name="AutoShape 2"/>
          <p:cNvSpPr>
            <a:spLocks noChangeArrowheads="1"/>
          </p:cNvSpPr>
          <p:nvPr/>
        </p:nvSpPr>
        <p:spPr bwMode="auto">
          <a:xfrm>
            <a:off x="8286776" y="5286388"/>
            <a:ext cx="857224" cy="500066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AutoShape 3"/>
          <p:cNvSpPr>
            <a:spLocks noChangeArrowheads="1"/>
          </p:cNvSpPr>
          <p:nvPr/>
        </p:nvSpPr>
        <p:spPr bwMode="auto">
          <a:xfrm>
            <a:off x="5429256" y="5572140"/>
            <a:ext cx="2775064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/>
              <a:t>ما هي أهمية  الكيمياء   ؟</a:t>
            </a:r>
            <a:endParaRPr lang="en-US" sz="1600" dirty="0"/>
          </a:p>
        </p:txBody>
      </p:sp>
      <p:sp>
        <p:nvSpPr>
          <p:cNvPr id="29" name="Rectangle 49"/>
          <p:cNvSpPr>
            <a:spLocks noChangeArrowheads="1"/>
          </p:cNvSpPr>
          <p:nvPr/>
        </p:nvSpPr>
        <p:spPr bwMode="auto">
          <a:xfrm>
            <a:off x="5072066" y="6211910"/>
            <a:ext cx="3981581" cy="4318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800" dirty="0" smtClean="0"/>
          </a:p>
          <a:p>
            <a:r>
              <a:rPr lang="ar-SA" sz="1600" b="1" dirty="0" smtClean="0"/>
              <a:t>للكيمياء أهمية  وهي  دراسة  المادة  وتغيراتها  </a:t>
            </a:r>
            <a:endParaRPr lang="en-US" sz="1600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9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92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92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to="" calcmode="lin" valueType="num">
                                      <p:cBhvr>
                                        <p:cTn id="22" dur="1" fill="hold"/>
                                        <p:tgtEl>
                                          <p:spTgt spid="9226"/>
                                        </p:tgtEl>
                                        <p:attrNameLst>
                                          <p:attrName/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6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1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5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4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99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4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5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6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20" grpId="0" animBg="1"/>
      <p:bldP spid="9224" grpId="0" animBg="1"/>
      <p:bldP spid="9225" grpId="0" animBg="1"/>
      <p:bldP spid="9226" grpId="0"/>
      <p:bldP spid="25" grpId="0"/>
      <p:bldP spid="15" grpId="0" animBg="1"/>
      <p:bldP spid="17" grpId="0" animBg="1"/>
      <p:bldP spid="16" grpId="0" animBg="1"/>
      <p:bldP spid="18" grpId="0" animBg="1"/>
      <p:bldP spid="14" grpId="0"/>
      <p:bldP spid="22" grpId="0" animBg="1"/>
      <p:bldP spid="23" grpId="0" animBg="1"/>
      <p:bldP spid="24" grpId="0" animBg="1"/>
      <p:bldP spid="26" grpId="0" animBg="1"/>
      <p:bldP spid="27" grpId="0" animBg="1"/>
      <p:bldP spid="2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46"/>
          <p:cNvSpPr>
            <a:spLocks noChangeArrowheads="1"/>
          </p:cNvSpPr>
          <p:nvPr/>
        </p:nvSpPr>
        <p:spPr bwMode="auto">
          <a:xfrm>
            <a:off x="4786314" y="357166"/>
            <a:ext cx="4119161" cy="503808"/>
          </a:xfrm>
          <a:prstGeom prst="rect">
            <a:avLst/>
          </a:prstGeom>
          <a:ln>
            <a:headEnd type="none" w="sm" len="sm"/>
            <a:tailEnd type="none" w="sm" len="sm"/>
          </a:ln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wrap="none" anchor="ctr"/>
          <a:lstStyle/>
          <a:p>
            <a:r>
              <a:rPr lang="ar-SA" sz="1800" b="1" dirty="0" smtClean="0"/>
              <a:t>- وهذا يؤدي الى استعمالها في حياتنا اليومية مثل :</a:t>
            </a:r>
            <a:endParaRPr lang="en-US" sz="1800" dirty="0"/>
          </a:p>
        </p:txBody>
      </p:sp>
      <p:sp>
        <p:nvSpPr>
          <p:cNvPr id="13" name="AutoShape 2"/>
          <p:cNvSpPr>
            <a:spLocks/>
          </p:cNvSpPr>
          <p:nvPr/>
        </p:nvSpPr>
        <p:spPr bwMode="auto">
          <a:xfrm rot="5400000">
            <a:off x="4693225" y="-1662331"/>
            <a:ext cx="288925" cy="5765800"/>
          </a:xfrm>
          <a:prstGeom prst="leftBracket">
            <a:avLst>
              <a:gd name="adj" fmla="val 166300"/>
            </a:avLst>
          </a:prstGeom>
          <a:ln>
            <a:headEnd/>
            <a:tailEnd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SA"/>
          </a:p>
        </p:txBody>
      </p:sp>
      <p:cxnSp>
        <p:nvCxnSpPr>
          <p:cNvPr id="14" name="AutoShape 3"/>
          <p:cNvCxnSpPr>
            <a:cxnSpLocks noChangeShapeType="1"/>
          </p:cNvCxnSpPr>
          <p:nvPr/>
        </p:nvCxnSpPr>
        <p:spPr bwMode="auto">
          <a:xfrm>
            <a:off x="4888488" y="1076106"/>
            <a:ext cx="0" cy="236538"/>
          </a:xfrm>
          <a:prstGeom prst="straightConnector1">
            <a:avLst/>
          </a:prstGeom>
          <a:ln>
            <a:headEnd/>
            <a:tailEnd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5" name="AutoShape 4"/>
          <p:cNvSpPr>
            <a:spLocks noChangeArrowheads="1"/>
          </p:cNvSpPr>
          <p:nvPr/>
        </p:nvSpPr>
        <p:spPr bwMode="auto">
          <a:xfrm>
            <a:off x="6429388" y="1365030"/>
            <a:ext cx="2286016" cy="563772"/>
          </a:xfrm>
          <a:prstGeom prst="roundRect">
            <a:avLst>
              <a:gd name="adj" fmla="val 16667"/>
            </a:avLst>
          </a:prstGeom>
          <a:solidFill>
            <a:schemeClr val="tx2"/>
          </a:solidFill>
          <a:ln w="12700">
            <a:solidFill>
              <a:srgbClr val="C2D69B"/>
            </a:solidFill>
            <a:round/>
            <a:headEnd/>
            <a:tailEnd/>
          </a:ln>
          <a:effectLst>
            <a:outerShdw dist="28398" dir="3806097" algn="ctr" rotWithShape="0">
              <a:srgbClr val="4E6128">
                <a:alpha val="50000"/>
              </a:srgb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kumimoji="0" lang="ar-SA" sz="400" dirty="0" smtClean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1</a:t>
            </a:r>
            <a:r>
              <a:rPr lang="ar-SA" sz="1400" b="1" dirty="0" smtClean="0">
                <a:solidFill>
                  <a:schemeClr val="bg1"/>
                </a:solidFill>
              </a:rPr>
              <a:t>استعمالها  في التبريد كما الثلاجات في حفظ الأطعمة  من التلف .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6" name="AutoShape 5"/>
          <p:cNvSpPr>
            <a:spLocks noChangeArrowheads="1"/>
          </p:cNvSpPr>
          <p:nvPr/>
        </p:nvSpPr>
        <p:spPr bwMode="auto">
          <a:xfrm>
            <a:off x="3746852" y="1365031"/>
            <a:ext cx="2325346" cy="563772"/>
          </a:xfrm>
          <a:prstGeom prst="roundRect">
            <a:avLst>
              <a:gd name="adj" fmla="val 16667"/>
            </a:avLst>
          </a:prstGeom>
          <a:solidFill>
            <a:schemeClr val="tx2"/>
          </a:solidFill>
          <a:ln w="12700">
            <a:solidFill>
              <a:srgbClr val="C2D69B"/>
            </a:solidFill>
            <a:round/>
            <a:headEnd/>
            <a:tailEnd/>
          </a:ln>
          <a:effectLst>
            <a:outerShdw dist="28398" dir="3806097" algn="ctr" rotWithShape="0">
              <a:srgbClr val="4E6128">
                <a:alpha val="50000"/>
              </a:srgb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400" b="1" dirty="0" smtClean="0">
                <a:solidFill>
                  <a:schemeClr val="bg1"/>
                </a:solidFill>
              </a:rPr>
              <a:t>استعمالها في المكيفات لتبريد المنازل </a:t>
            </a:r>
            <a:r>
              <a:rPr lang="ar-SA" sz="1400" b="1" dirty="0" err="1" smtClean="0">
                <a:solidFill>
                  <a:schemeClr val="bg1"/>
                </a:solidFill>
              </a:rPr>
              <a:t>و</a:t>
            </a:r>
            <a:r>
              <a:rPr lang="ar-SA" sz="1400" b="1" dirty="0" smtClean="0">
                <a:solidFill>
                  <a:schemeClr val="bg1"/>
                </a:solidFill>
              </a:rPr>
              <a:t> المدارس  .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7" name="AutoShape 6"/>
          <p:cNvSpPr>
            <a:spLocks noChangeArrowheads="1"/>
          </p:cNvSpPr>
          <p:nvPr/>
        </p:nvSpPr>
        <p:spPr bwMode="auto">
          <a:xfrm>
            <a:off x="928662" y="1419006"/>
            <a:ext cx="2214578" cy="509796"/>
          </a:xfrm>
          <a:prstGeom prst="roundRect">
            <a:avLst>
              <a:gd name="adj" fmla="val 16667"/>
            </a:avLst>
          </a:prstGeom>
          <a:solidFill>
            <a:schemeClr val="tx2"/>
          </a:solidFill>
          <a:ln w="12700">
            <a:solidFill>
              <a:srgbClr val="C2D69B"/>
            </a:solidFill>
            <a:round/>
            <a:headEnd/>
            <a:tailEnd/>
          </a:ln>
          <a:effectLst>
            <a:outerShdw dist="28398" dir="3806097" algn="ctr" rotWithShape="0">
              <a:srgbClr val="4E6128">
                <a:alpha val="50000"/>
              </a:srgbClr>
            </a:outerShdw>
          </a:effec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SA" sz="600" b="1" dirty="0" smtClean="0"/>
          </a:p>
          <a:p>
            <a:r>
              <a:rPr lang="ar-SA" sz="1400" b="1" dirty="0" smtClean="0">
                <a:solidFill>
                  <a:schemeClr val="bg1"/>
                </a:solidFill>
              </a:rPr>
              <a:t>في مجالات الصناعة بصفه عام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9" name="Rectangle 12"/>
          <p:cNvSpPr>
            <a:spLocks noChangeArrowheads="1"/>
          </p:cNvSpPr>
          <p:nvPr/>
        </p:nvSpPr>
        <p:spPr bwMode="auto">
          <a:xfrm>
            <a:off x="7286644" y="2201865"/>
            <a:ext cx="1500198" cy="512755"/>
          </a:xfrm>
          <a:prstGeom prst="rect">
            <a:avLst/>
          </a:prstGeom>
          <a:ln>
            <a:headEnd type="none" w="sm" len="sm"/>
            <a:tailEnd type="none" w="sm" len="sm"/>
          </a:ln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ar-SA" sz="1800" b="1" dirty="0" smtClean="0">
                <a:latin typeface="+mj-lt"/>
              </a:rPr>
              <a:t>طبقة الأوزون</a:t>
            </a:r>
            <a:endParaRPr lang="en-US" sz="1800" dirty="0">
              <a:latin typeface="+mj-lt"/>
            </a:endParaRPr>
          </a:p>
        </p:txBody>
      </p:sp>
      <p:sp>
        <p:nvSpPr>
          <p:cNvPr id="21" name="AutoShape 2"/>
          <p:cNvSpPr>
            <a:spLocks noChangeArrowheads="1"/>
          </p:cNvSpPr>
          <p:nvPr/>
        </p:nvSpPr>
        <p:spPr bwMode="auto">
          <a:xfrm>
            <a:off x="8072462" y="2857496"/>
            <a:ext cx="864096" cy="500066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2" name="AutoShape 3"/>
          <p:cNvSpPr>
            <a:spLocks noChangeArrowheads="1"/>
          </p:cNvSpPr>
          <p:nvPr/>
        </p:nvSpPr>
        <p:spPr bwMode="auto">
          <a:xfrm>
            <a:off x="2500298" y="3071810"/>
            <a:ext cx="5489708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>
                <a:solidFill>
                  <a:schemeClr val="bg1"/>
                </a:solidFill>
              </a:rPr>
              <a:t>  ما هي أضرار  التعرض الزائد للأشعة فوق البنفسجية ( </a:t>
            </a:r>
            <a:r>
              <a:rPr lang="en-US" sz="1600" b="1" dirty="0" smtClean="0">
                <a:solidFill>
                  <a:schemeClr val="bg1"/>
                </a:solidFill>
              </a:rPr>
              <a:t>UV</a:t>
            </a:r>
            <a:r>
              <a:rPr lang="ar-SA" sz="1600" b="1" dirty="0" smtClean="0">
                <a:solidFill>
                  <a:schemeClr val="bg1"/>
                </a:solidFill>
              </a:rPr>
              <a:t> ) او ( </a:t>
            </a:r>
            <a:r>
              <a:rPr lang="en-US" sz="1600" b="1" dirty="0" smtClean="0">
                <a:solidFill>
                  <a:schemeClr val="bg1"/>
                </a:solidFill>
              </a:rPr>
              <a:t>UVB </a:t>
            </a:r>
            <a:r>
              <a:rPr lang="ar-SA" sz="1600" b="1" dirty="0" smtClean="0">
                <a:solidFill>
                  <a:schemeClr val="bg1"/>
                </a:solidFill>
              </a:rPr>
              <a:t> ) ؟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23" name="Rectangle 49"/>
          <p:cNvSpPr>
            <a:spLocks noChangeArrowheads="1"/>
          </p:cNvSpPr>
          <p:nvPr/>
        </p:nvSpPr>
        <p:spPr bwMode="auto">
          <a:xfrm>
            <a:off x="5643570" y="3857628"/>
            <a:ext cx="3267201" cy="357190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300" dirty="0" smtClean="0">
              <a:solidFill>
                <a:srgbClr val="C00000"/>
              </a:solidFill>
            </a:endParaRPr>
          </a:p>
          <a:p>
            <a:r>
              <a:rPr lang="ar-SA" sz="1600" b="1" dirty="0" smtClean="0">
                <a:solidFill>
                  <a:srgbClr val="C00000"/>
                </a:solidFill>
              </a:rPr>
              <a:t>1-  يؤدي الى إعتاما في العين </a:t>
            </a:r>
            <a:endParaRPr lang="en-US" sz="1600" dirty="0">
              <a:solidFill>
                <a:srgbClr val="C00000"/>
              </a:solidFill>
            </a:endParaRPr>
          </a:p>
        </p:txBody>
      </p:sp>
      <p:sp>
        <p:nvSpPr>
          <p:cNvPr id="24" name="Rectangle 49"/>
          <p:cNvSpPr>
            <a:spLocks noChangeArrowheads="1"/>
          </p:cNvSpPr>
          <p:nvPr/>
        </p:nvSpPr>
        <p:spPr bwMode="auto">
          <a:xfrm>
            <a:off x="5643570" y="4357694"/>
            <a:ext cx="3267201" cy="357190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300" dirty="0" smtClean="0">
              <a:solidFill>
                <a:srgbClr val="C00000"/>
              </a:solidFill>
            </a:endParaRPr>
          </a:p>
          <a:p>
            <a:r>
              <a:rPr lang="ar-SA" sz="1600" b="1" dirty="0" smtClean="0">
                <a:solidFill>
                  <a:srgbClr val="C00000"/>
                </a:solidFill>
              </a:rPr>
              <a:t>2- سرطان في الجلد عند الإنسان </a:t>
            </a:r>
            <a:endParaRPr lang="en-US" sz="1600" dirty="0">
              <a:solidFill>
                <a:srgbClr val="C00000"/>
              </a:solidFill>
            </a:endParaRPr>
          </a:p>
        </p:txBody>
      </p:sp>
      <p:sp>
        <p:nvSpPr>
          <p:cNvPr id="25" name="Rectangle 49"/>
          <p:cNvSpPr>
            <a:spLocks noChangeArrowheads="1"/>
          </p:cNvSpPr>
          <p:nvPr/>
        </p:nvSpPr>
        <p:spPr bwMode="auto">
          <a:xfrm>
            <a:off x="5643570" y="4857760"/>
            <a:ext cx="3267201" cy="357190"/>
          </a:xfrm>
          <a:prstGeom prst="rect">
            <a:avLst/>
          </a:prstGeom>
          <a:solidFill>
            <a:schemeClr val="accent2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 sz="300" dirty="0" smtClean="0">
              <a:solidFill>
                <a:srgbClr val="C00000"/>
              </a:solidFill>
            </a:endParaRPr>
          </a:p>
          <a:p>
            <a:r>
              <a:rPr lang="ar-SA" sz="1600" b="1" dirty="0" smtClean="0">
                <a:solidFill>
                  <a:srgbClr val="C00000"/>
                </a:solidFill>
              </a:rPr>
              <a:t>3 - التقليل من نواتج المحاصيل الزراعية</a:t>
            </a:r>
            <a:endParaRPr lang="en-US" sz="1600" dirty="0">
              <a:solidFill>
                <a:srgbClr val="C00000"/>
              </a:solidFill>
            </a:endParaRPr>
          </a:p>
        </p:txBody>
      </p:sp>
      <p:sp>
        <p:nvSpPr>
          <p:cNvPr id="26" name="AutoShape 2"/>
          <p:cNvSpPr>
            <a:spLocks noChangeArrowheads="1"/>
          </p:cNvSpPr>
          <p:nvPr/>
        </p:nvSpPr>
        <p:spPr bwMode="auto">
          <a:xfrm>
            <a:off x="8072462" y="5424704"/>
            <a:ext cx="864096" cy="500066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27" name="AutoShape 3"/>
          <p:cNvSpPr>
            <a:spLocks noChangeArrowheads="1"/>
          </p:cNvSpPr>
          <p:nvPr/>
        </p:nvSpPr>
        <p:spPr bwMode="auto">
          <a:xfrm>
            <a:off x="5214942" y="5639018"/>
            <a:ext cx="2775064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>
                <a:solidFill>
                  <a:schemeClr val="bg1"/>
                </a:solidFill>
              </a:rPr>
              <a:t> ما هي فائدة طبقة  الأوزون  ؟</a:t>
            </a:r>
            <a:endParaRPr lang="en-US" sz="1600" dirty="0">
              <a:solidFill>
                <a:schemeClr val="bg1"/>
              </a:solidFill>
            </a:endParaRPr>
          </a:p>
        </p:txBody>
      </p:sp>
      <p:sp>
        <p:nvSpPr>
          <p:cNvPr id="28" name="Rectangle 12"/>
          <p:cNvSpPr>
            <a:spLocks noChangeArrowheads="1"/>
          </p:cNvSpPr>
          <p:nvPr/>
        </p:nvSpPr>
        <p:spPr bwMode="auto">
          <a:xfrm>
            <a:off x="2000232" y="6215082"/>
            <a:ext cx="7020272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لقد اوجد الله تعالى طبقة الأوزون لتكون حماية للمخلوقات من بعض الاشعة فوق البنفسجية  مثل  ( </a:t>
            </a:r>
            <a:r>
              <a:rPr lang="en-US" sz="1600" b="1" dirty="0" smtClean="0"/>
              <a:t>UVB</a:t>
            </a:r>
            <a:r>
              <a:rPr lang="ar-SA" sz="1600" b="1" dirty="0" smtClean="0"/>
              <a:t>)  . </a:t>
            </a:r>
            <a:endParaRPr lang="en-US" sz="1600" dirty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54" presetClass="entr" presetSubtype="0" ac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3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5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6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1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3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9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3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4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5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3" grpId="0" animBg="1"/>
      <p:bldP spid="15" grpId="0" animBg="1"/>
      <p:bldP spid="16" grpId="0" animBg="1"/>
      <p:bldP spid="17" grpId="0" animBg="1"/>
      <p:bldP spid="19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26" grpId="0" animBg="1"/>
      <p:bldP spid="27" grpId="0" animBg="1"/>
      <p:bldP spid="2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12"/>
          <p:cNvSpPr>
            <a:spLocks noChangeArrowheads="1"/>
          </p:cNvSpPr>
          <p:nvPr/>
        </p:nvSpPr>
        <p:spPr bwMode="auto">
          <a:xfrm>
            <a:off x="1857356" y="130163"/>
            <a:ext cx="7020272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وغاز الأوزون مكون من ذرات الأكسجين </a:t>
            </a:r>
            <a:r>
              <a:rPr lang="ar-SA" sz="1600" b="1" dirty="0" err="1" smtClean="0"/>
              <a:t>و</a:t>
            </a:r>
            <a:r>
              <a:rPr lang="ar-SA" sz="1600" b="1" dirty="0" smtClean="0"/>
              <a:t> مادة كيميائية  تمتص معظم الاشعة الضارة قبل أن تصل الى الارض </a:t>
            </a:r>
            <a:endParaRPr lang="en-US" sz="1600" dirty="0"/>
          </a:p>
        </p:txBody>
      </p:sp>
      <p:sp>
        <p:nvSpPr>
          <p:cNvPr id="8" name="Rectangle 12"/>
          <p:cNvSpPr>
            <a:spLocks noChangeArrowheads="1"/>
          </p:cNvSpPr>
          <p:nvPr/>
        </p:nvSpPr>
        <p:spPr bwMode="auto">
          <a:xfrm>
            <a:off x="428596" y="630229"/>
            <a:ext cx="8460432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ويوجد غاز الأوزون  في الطبقة المحيطة بالأرض في الغلاف الجوي في طبقة (  ستراتوسفير )    وتمتد ما بين </a:t>
            </a:r>
            <a:r>
              <a:rPr lang="en-US" sz="1600" b="1" dirty="0" smtClean="0"/>
              <a:t>10 – 50 km</a:t>
            </a:r>
            <a:r>
              <a:rPr lang="ar-SA" sz="1600" b="1" dirty="0" smtClean="0"/>
              <a:t> </a:t>
            </a:r>
            <a:endParaRPr lang="en-US" sz="1600" dirty="0"/>
          </a:p>
        </p:txBody>
      </p:sp>
      <p:sp>
        <p:nvSpPr>
          <p:cNvPr id="9" name="AutoShape 2"/>
          <p:cNvSpPr>
            <a:spLocks noChangeArrowheads="1"/>
          </p:cNvSpPr>
          <p:nvPr/>
        </p:nvSpPr>
        <p:spPr bwMode="auto">
          <a:xfrm>
            <a:off x="8001024" y="1352738"/>
            <a:ext cx="890887" cy="590428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" name="AutoShape 3"/>
          <p:cNvSpPr>
            <a:spLocks noChangeArrowheads="1"/>
          </p:cNvSpPr>
          <p:nvPr/>
        </p:nvSpPr>
        <p:spPr bwMode="auto">
          <a:xfrm>
            <a:off x="5214942" y="1567052"/>
            <a:ext cx="2749414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/>
              <a:t> كيف تتكون طبقة  الأوزون  ؟</a:t>
            </a:r>
            <a:endParaRPr lang="en-US" sz="1600" dirty="0"/>
          </a:p>
        </p:txBody>
      </p:sp>
      <p:sp>
        <p:nvSpPr>
          <p:cNvPr id="12" name="Rectangle 12"/>
          <p:cNvSpPr>
            <a:spLocks noChangeArrowheads="1"/>
          </p:cNvSpPr>
          <p:nvPr/>
        </p:nvSpPr>
        <p:spPr bwMode="auto">
          <a:xfrm>
            <a:off x="500034" y="2559055"/>
            <a:ext cx="8460432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عندما يتعرض غاز الأكسجين  </a:t>
            </a:r>
            <a:r>
              <a:rPr lang="en-US" sz="1600" b="1" dirty="0" smtClean="0"/>
              <a:t>O</a:t>
            </a:r>
            <a:r>
              <a:rPr lang="en-US" sz="1600" b="1" baseline="-25000" dirty="0" smtClean="0"/>
              <a:t>2</a:t>
            </a:r>
            <a:r>
              <a:rPr lang="ar-SA" sz="1600" b="1" dirty="0" smtClean="0"/>
              <a:t>   للأشعة فوق البنفسجية  في الأجزاء العليا من الستراتوسفير </a:t>
            </a:r>
            <a:endParaRPr lang="ar-SA" sz="800" b="1" dirty="0" smtClean="0"/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3571868" y="3130559"/>
            <a:ext cx="5388598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تتحلل جزيئاته الى ذرات منفردة ( </a:t>
            </a:r>
            <a:r>
              <a:rPr lang="en-US" sz="1600" b="1" dirty="0" smtClean="0"/>
              <a:t> O</a:t>
            </a:r>
            <a:r>
              <a:rPr lang="ar-SA" sz="1600" b="1" dirty="0" smtClean="0"/>
              <a:t> ) تتفاعل بدورها مع غاز الأكسجين ( </a:t>
            </a:r>
            <a:r>
              <a:rPr lang="en-US" sz="1600" b="1" dirty="0" smtClean="0"/>
              <a:t>O</a:t>
            </a:r>
            <a:r>
              <a:rPr lang="en-US" sz="1600" b="1" baseline="-25000" dirty="0" smtClean="0"/>
              <a:t>2</a:t>
            </a:r>
            <a:r>
              <a:rPr lang="en-US" sz="1600" b="1" dirty="0" smtClean="0"/>
              <a:t> </a:t>
            </a:r>
            <a:r>
              <a:rPr lang="ar-SA" sz="1600" b="1" dirty="0" smtClean="0"/>
              <a:t>  )</a:t>
            </a:r>
            <a:endParaRPr lang="ar-SA" sz="800" b="1" dirty="0" smtClean="0"/>
          </a:p>
        </p:txBody>
      </p:sp>
      <p:sp>
        <p:nvSpPr>
          <p:cNvPr id="14" name="Rectangle 12"/>
          <p:cNvSpPr>
            <a:spLocks noChangeArrowheads="1"/>
          </p:cNvSpPr>
          <p:nvPr/>
        </p:nvSpPr>
        <p:spPr bwMode="auto">
          <a:xfrm>
            <a:off x="-316532" y="3130559"/>
            <a:ext cx="3888400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500" b="1" dirty="0" smtClean="0">
                <a:solidFill>
                  <a:schemeClr val="accent2"/>
                </a:solidFill>
              </a:rPr>
              <a:t>ليتكون غاز الأوزون  </a:t>
            </a:r>
            <a:r>
              <a:rPr lang="en-US" sz="1500" b="1" dirty="0" smtClean="0">
                <a:solidFill>
                  <a:schemeClr val="accent2"/>
                </a:solidFill>
              </a:rPr>
              <a:t>O</a:t>
            </a:r>
            <a:r>
              <a:rPr lang="en-US" sz="1500" b="1" baseline="-25000" dirty="0" smtClean="0">
                <a:solidFill>
                  <a:schemeClr val="accent2"/>
                </a:solidFill>
              </a:rPr>
              <a:t>3</a:t>
            </a:r>
            <a:r>
              <a:rPr lang="ar-SA" sz="1500" b="1" dirty="0" smtClean="0">
                <a:solidFill>
                  <a:schemeClr val="accent2"/>
                </a:solidFill>
              </a:rPr>
              <a:t>  وعندما يمتص غاز الأوزون</a:t>
            </a:r>
          </a:p>
        </p:txBody>
      </p:sp>
      <p:sp>
        <p:nvSpPr>
          <p:cNvPr id="11" name="AutoShape 2"/>
          <p:cNvSpPr>
            <a:spLocks noChangeArrowheads="1"/>
          </p:cNvSpPr>
          <p:nvPr/>
        </p:nvSpPr>
        <p:spPr bwMode="auto">
          <a:xfrm>
            <a:off x="8031772" y="4053018"/>
            <a:ext cx="890887" cy="590428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AutoShape 3"/>
          <p:cNvSpPr>
            <a:spLocks noChangeArrowheads="1"/>
          </p:cNvSpPr>
          <p:nvPr/>
        </p:nvSpPr>
        <p:spPr bwMode="auto">
          <a:xfrm>
            <a:off x="5245690" y="4286256"/>
            <a:ext cx="2749414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/>
              <a:t>ماذا يقصد  بثقب  الأوزون    ؟</a:t>
            </a:r>
            <a:endParaRPr lang="en-US" sz="1600" dirty="0"/>
          </a:p>
        </p:txBody>
      </p:sp>
      <p:sp>
        <p:nvSpPr>
          <p:cNvPr id="16" name="Rectangle 12"/>
          <p:cNvSpPr>
            <a:spLocks noChangeArrowheads="1"/>
          </p:cNvSpPr>
          <p:nvPr/>
        </p:nvSpPr>
        <p:spPr bwMode="auto">
          <a:xfrm>
            <a:off x="3571868" y="4987947"/>
            <a:ext cx="5388598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هو تقلص  سمك  طبقة الاوزون  أي  اقل كثيرا من  المعدل الطبيعي  .  أي انه  ليس   ثقبا  في طبقة الاوزون   .</a:t>
            </a:r>
            <a:endParaRPr lang="ar-SA" sz="800" b="1" dirty="0" smtClean="0"/>
          </a:p>
        </p:txBody>
      </p:sp>
      <p:sp>
        <p:nvSpPr>
          <p:cNvPr id="17" name="Rectangle 12"/>
          <p:cNvSpPr>
            <a:spLocks noChangeArrowheads="1"/>
          </p:cNvSpPr>
          <p:nvPr/>
        </p:nvSpPr>
        <p:spPr bwMode="auto">
          <a:xfrm>
            <a:off x="4541252" y="5416575"/>
            <a:ext cx="4388466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وتمكن  العلماء من قياس  طبقة  الاوزون   عن  طريق  أجهزة  مثل جهاز </a:t>
            </a:r>
            <a:endParaRPr lang="ar-SA" sz="800" b="1" dirty="0" smtClean="0"/>
          </a:p>
        </p:txBody>
      </p:sp>
      <p:sp>
        <p:nvSpPr>
          <p:cNvPr id="18" name="Rectangle 12"/>
          <p:cNvSpPr>
            <a:spLocks noChangeArrowheads="1"/>
          </p:cNvSpPr>
          <p:nvPr/>
        </p:nvSpPr>
        <p:spPr bwMode="auto">
          <a:xfrm>
            <a:off x="2969616" y="5429264"/>
            <a:ext cx="1173756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>
                <a:solidFill>
                  <a:schemeClr val="tx2"/>
                </a:solidFill>
              </a:rPr>
              <a:t>مطياف  بريور </a:t>
            </a:r>
            <a:endParaRPr lang="ar-SA" sz="800" b="1" dirty="0" smtClean="0">
              <a:solidFill>
                <a:schemeClr val="tx2"/>
              </a:solidFill>
            </a:endParaRPr>
          </a:p>
        </p:txBody>
      </p:sp>
      <p:sp>
        <p:nvSpPr>
          <p:cNvPr id="19" name="Rectangle 12"/>
          <p:cNvSpPr>
            <a:spLocks noChangeArrowheads="1"/>
          </p:cNvSpPr>
          <p:nvPr/>
        </p:nvSpPr>
        <p:spPr bwMode="auto">
          <a:xfrm>
            <a:off x="3500430" y="5916641"/>
            <a:ext cx="5388598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حيث  تطلق  عن طريق البالونات  او الطائرات أو حتى الأقمار  الصناعية </a:t>
            </a:r>
            <a:endParaRPr lang="ar-SA" sz="800" b="1" dirty="0" smtClean="0"/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0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0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5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1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2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  <p:bldP spid="9" grpId="0" animBg="1"/>
      <p:bldP spid="10" grpId="0" animBg="1"/>
      <p:bldP spid="12" grpId="0"/>
      <p:bldP spid="13" grpId="0"/>
      <p:bldP spid="14" grpId="0"/>
      <p:bldP spid="11" grpId="0" animBg="1"/>
      <p:bldP spid="15" grpId="0" animBg="1"/>
      <p:bldP spid="16" grpId="0"/>
      <p:bldP spid="17" grpId="0"/>
      <p:bldP spid="18" grpId="0"/>
      <p:bldP spid="19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12"/>
          <p:cNvSpPr>
            <a:spLocks noChangeArrowheads="1"/>
          </p:cNvSpPr>
          <p:nvPr/>
        </p:nvSpPr>
        <p:spPr bwMode="auto">
          <a:xfrm>
            <a:off x="3714744" y="2201865"/>
            <a:ext cx="5388598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مركب </a:t>
            </a:r>
            <a:r>
              <a:rPr lang="en-US" sz="1600" b="1" dirty="0" smtClean="0"/>
              <a:t>CFC</a:t>
            </a:r>
            <a:r>
              <a:rPr lang="ar-SA" sz="1600" b="1" dirty="0" smtClean="0"/>
              <a:t> </a:t>
            </a:r>
            <a:r>
              <a:rPr lang="ar-SA" sz="1600" b="1" dirty="0" smtClean="0"/>
              <a:t>حيث استخدمت في التبريد ثم بدا استخدامها في المكيفات المنزلية </a:t>
            </a:r>
            <a:r>
              <a:rPr lang="ar-SA" sz="1600" b="1" dirty="0" err="1" smtClean="0"/>
              <a:t>و</a:t>
            </a:r>
            <a:r>
              <a:rPr lang="ar-SA" sz="1600" b="1" dirty="0" smtClean="0"/>
              <a:t> الثلاجات كما استخدمت في دفع الرذاذ من علب الرش .</a:t>
            </a:r>
            <a:endParaRPr lang="en-US" sz="1600" dirty="0"/>
          </a:p>
        </p:txBody>
      </p:sp>
      <p:sp>
        <p:nvSpPr>
          <p:cNvPr id="5" name="AutoShape 2"/>
          <p:cNvSpPr>
            <a:spLocks noChangeArrowheads="1"/>
          </p:cNvSpPr>
          <p:nvPr/>
        </p:nvSpPr>
        <p:spPr bwMode="auto">
          <a:xfrm>
            <a:off x="7991500" y="285728"/>
            <a:ext cx="890887" cy="590428"/>
          </a:xfrm>
          <a:prstGeom prst="cloudCallout">
            <a:avLst>
              <a:gd name="adj1" fmla="val -255278"/>
              <a:gd name="adj2" fmla="val 122880"/>
            </a:avLst>
          </a:prstGeom>
          <a:solidFill>
            <a:schemeClr val="tx2"/>
          </a:solidFill>
          <a:ln w="31750">
            <a:solidFill>
              <a:srgbClr val="8064A2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ts val="1000"/>
              </a:spcAft>
              <a:buClrTx/>
              <a:buSzTx/>
              <a:buFontTx/>
              <a:buNone/>
              <a:tabLst/>
            </a:pPr>
            <a:r>
              <a:rPr kumimoji="0" lang="ar-SA" sz="1400" b="1" i="0" u="none" strike="noStrike" cap="none" normalizeH="0" baseline="0" dirty="0" smtClean="0">
                <a:ln>
                  <a:noFill/>
                </a:ln>
                <a:solidFill>
                  <a:schemeClr val="bg2"/>
                </a:solidFill>
                <a:effectLst/>
                <a:latin typeface="Arial" pitchFamily="34" charset="0"/>
                <a:ea typeface="Arial" pitchFamily="34" charset="0"/>
                <a:cs typeface="Arial" pitchFamily="34" charset="0"/>
              </a:rPr>
              <a:t>سؤال </a:t>
            </a:r>
            <a:endParaRPr kumimoji="0" lang="ar-SA" sz="1400" b="1" i="0" u="none" strike="noStrike" cap="none" normalizeH="0" baseline="0" dirty="0" smtClean="0">
              <a:ln>
                <a:noFill/>
              </a:ln>
              <a:solidFill>
                <a:schemeClr val="bg2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AutoShape 3"/>
          <p:cNvSpPr>
            <a:spLocks noChangeArrowheads="1"/>
          </p:cNvSpPr>
          <p:nvPr/>
        </p:nvSpPr>
        <p:spPr bwMode="auto">
          <a:xfrm>
            <a:off x="3705220" y="590404"/>
            <a:ext cx="4178174" cy="576064"/>
          </a:xfrm>
          <a:prstGeom prst="flowChartPunchedTape">
            <a:avLst/>
          </a:prstGeom>
          <a:ln>
            <a:headEnd/>
            <a:tailEnd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ar-SA" sz="1600" b="1" dirty="0" smtClean="0"/>
              <a:t>ماذا يقصد مركبات الكلورو فلورو كربون  (  </a:t>
            </a:r>
            <a:r>
              <a:rPr lang="en-US" sz="1600" b="1" dirty="0" smtClean="0"/>
              <a:t>CFC</a:t>
            </a:r>
            <a:r>
              <a:rPr lang="ar-SA" sz="1600" b="1" dirty="0" smtClean="0"/>
              <a:t>) ؟</a:t>
            </a:r>
            <a:endParaRPr lang="en-US" sz="1600" dirty="0"/>
          </a:p>
        </p:txBody>
      </p:sp>
      <p:sp>
        <p:nvSpPr>
          <p:cNvPr id="7" name="Rectangle 12"/>
          <p:cNvSpPr>
            <a:spLocks noChangeArrowheads="1"/>
          </p:cNvSpPr>
          <p:nvPr/>
        </p:nvSpPr>
        <p:spPr bwMode="auto">
          <a:xfrm>
            <a:off x="3571868" y="1292095"/>
            <a:ext cx="5388598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استخدم العلماء  قديما في عملية التبريد في الثلاجات غازات ضارة ومنها غاز الامونيا ولكن كانت أبخرته  ذات رائحة كريهة</a:t>
            </a:r>
            <a:endParaRPr lang="ar-SA" sz="800" b="1" dirty="0" smtClean="0"/>
          </a:p>
        </p:txBody>
      </p:sp>
      <p:sp>
        <p:nvSpPr>
          <p:cNvPr id="8" name="Rectangle 12"/>
          <p:cNvSpPr>
            <a:spLocks noChangeArrowheads="1"/>
          </p:cNvSpPr>
          <p:nvPr/>
        </p:nvSpPr>
        <p:spPr bwMode="auto">
          <a:xfrm>
            <a:off x="3633782" y="1733412"/>
            <a:ext cx="5388598" cy="51275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r>
              <a:rPr lang="ar-SA" sz="1600" b="1" dirty="0" smtClean="0"/>
              <a:t>فبحث العلماء عن غازات أخرى يمكن ان تستخدم الى ان وصلوا الى مركب عام 1928م عن طريق العالم توماس </a:t>
            </a:r>
            <a:r>
              <a:rPr lang="ar-SA" sz="1600" b="1" dirty="0" err="1" smtClean="0"/>
              <a:t>ميجلي</a:t>
            </a:r>
            <a:r>
              <a:rPr lang="ar-SA" sz="1600" b="1" dirty="0" smtClean="0"/>
              <a:t> الذي اكتشف </a:t>
            </a:r>
            <a:endParaRPr lang="ar-SA" sz="800" b="1" dirty="0" smtClean="0"/>
          </a:p>
        </p:txBody>
      </p:sp>
      <p:sp>
        <p:nvSpPr>
          <p:cNvPr id="9" name="انفجار 2 8"/>
          <p:cNvSpPr/>
          <p:nvPr/>
        </p:nvSpPr>
        <p:spPr bwMode="auto">
          <a:xfrm>
            <a:off x="500034" y="4214818"/>
            <a:ext cx="3929090" cy="1428760"/>
          </a:xfrm>
          <a:prstGeom prst="irregularSeal2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1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1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ar-SA" sz="1800" b="1" i="0" u="none" strike="noStrike" cap="none" normalizeH="0" baseline="0" dirty="0" smtClean="0">
                <a:ln>
                  <a:noFill/>
                </a:ln>
                <a:solidFill>
                  <a:srgbClr val="C00000"/>
                </a:solidFill>
                <a:effectLst/>
                <a:latin typeface="Times New Roman" pitchFamily="18" charset="0"/>
              </a:rPr>
              <a:t>لا تنسى الواجب المنزلي </a:t>
            </a:r>
          </a:p>
        </p:txBody>
      </p:sp>
    </p:spTree>
  </p:cSld>
  <p:clrMapOvr>
    <a:masterClrMapping/>
  </p:clrMapOvr>
  <p:transition spd="slow">
    <p:rand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4" presetClass="entr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0" presetClass="entr" presetSubtype="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9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animBg="1"/>
      <p:bldP spid="6" grpId="0" animBg="1"/>
      <p:bldP spid="7" grpId="0"/>
      <p:bldP spid="8" grpId="0"/>
      <p:bldP spid="9" grpId="0" animBg="1"/>
    </p:bldLst>
  </p:timing>
</p:sld>
</file>

<file path=ppt/theme/theme1.xml><?xml version="1.0" encoding="utf-8"?>
<a:theme xmlns:a="http://schemas.openxmlformats.org/drawingml/2006/main" name="Training">
  <a:themeElements>
    <a:clrScheme name="Training 1">
      <a:dk1>
        <a:srgbClr val="000000"/>
      </a:dk1>
      <a:lt1>
        <a:srgbClr val="FFFFFF"/>
      </a:lt1>
      <a:dk2>
        <a:srgbClr val="0000FF"/>
      </a:dk2>
      <a:lt2>
        <a:srgbClr val="FFCC66"/>
      </a:lt2>
      <a:accent1>
        <a:srgbClr val="00CCFF"/>
      </a:accent1>
      <a:accent2>
        <a:srgbClr val="FFFF00"/>
      </a:accent2>
      <a:accent3>
        <a:srgbClr val="AAAAFF"/>
      </a:accent3>
      <a:accent4>
        <a:srgbClr val="DADADA"/>
      </a:accent4>
      <a:accent5>
        <a:srgbClr val="AAE2FF"/>
      </a:accent5>
      <a:accent6>
        <a:srgbClr val="E7E700"/>
      </a:accent6>
      <a:hlink>
        <a:srgbClr val="FF0033"/>
      </a:hlink>
      <a:folHlink>
        <a:srgbClr val="3366FF"/>
      </a:folHlink>
    </a:clrScheme>
    <a:fontScheme name="Training">
      <a:majorFont>
        <a:latin typeface="Arial"/>
        <a:ea typeface=""/>
        <a:cs typeface="Arial"/>
      </a:majorFont>
      <a:minorFont>
        <a:latin typeface="Times New Roman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ar-SA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ar-SA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raining 1">
        <a:dk1>
          <a:srgbClr val="000000"/>
        </a:dk1>
        <a:lt1>
          <a:srgbClr val="FFFFFF"/>
        </a:lt1>
        <a:dk2>
          <a:srgbClr val="0000FF"/>
        </a:dk2>
        <a:lt2>
          <a:srgbClr val="FFCC66"/>
        </a:lt2>
        <a:accent1>
          <a:srgbClr val="00CCFF"/>
        </a:accent1>
        <a:accent2>
          <a:srgbClr val="FFFF00"/>
        </a:accent2>
        <a:accent3>
          <a:srgbClr val="AAAAFF"/>
        </a:accent3>
        <a:accent4>
          <a:srgbClr val="DADADA"/>
        </a:accent4>
        <a:accent5>
          <a:srgbClr val="AAE2FF"/>
        </a:accent5>
        <a:accent6>
          <a:srgbClr val="E7E700"/>
        </a:accent6>
        <a:hlink>
          <a:srgbClr val="FF0033"/>
        </a:hlink>
        <a:folHlink>
          <a:srgbClr val="336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aining 2">
        <a:dk1>
          <a:srgbClr val="000000"/>
        </a:dk1>
        <a:lt1>
          <a:srgbClr val="FFFFFF"/>
        </a:lt1>
        <a:dk2>
          <a:srgbClr val="000000"/>
        </a:dk2>
        <a:lt2>
          <a:srgbClr val="CCECFF"/>
        </a:lt2>
        <a:accent1>
          <a:srgbClr val="6699FF"/>
        </a:accent1>
        <a:accent2>
          <a:srgbClr val="00CCCC"/>
        </a:accent2>
        <a:accent3>
          <a:srgbClr val="FFFFFF"/>
        </a:accent3>
        <a:accent4>
          <a:srgbClr val="000000"/>
        </a:accent4>
        <a:accent5>
          <a:srgbClr val="B8CAFF"/>
        </a:accent5>
        <a:accent6>
          <a:srgbClr val="00B9B9"/>
        </a:accent6>
        <a:hlink>
          <a:srgbClr val="CC99FF"/>
        </a:hlink>
        <a:folHlink>
          <a:srgbClr val="66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aining 3">
        <a:dk1>
          <a:srgbClr val="000000"/>
        </a:dk1>
        <a:lt1>
          <a:srgbClr val="FFFFFF"/>
        </a:lt1>
        <a:dk2>
          <a:srgbClr val="000000"/>
        </a:dk2>
        <a:lt2>
          <a:srgbClr val="FFFFFF"/>
        </a:lt2>
        <a:accent1>
          <a:srgbClr val="CBCBCB"/>
        </a:accent1>
        <a:accent2>
          <a:srgbClr val="96969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878787"/>
        </a:accent6>
        <a:hlink>
          <a:srgbClr val="5F5F5F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aining 4">
        <a:dk1>
          <a:srgbClr val="000000"/>
        </a:dk1>
        <a:lt1>
          <a:srgbClr val="FFFFFF"/>
        </a:lt1>
        <a:dk2>
          <a:srgbClr val="008080"/>
        </a:dk2>
        <a:lt2>
          <a:srgbClr val="FFCC66"/>
        </a:lt2>
        <a:accent1>
          <a:srgbClr val="0099CC"/>
        </a:accent1>
        <a:accent2>
          <a:srgbClr val="FFFF00"/>
        </a:accent2>
        <a:accent3>
          <a:srgbClr val="AAC0C0"/>
        </a:accent3>
        <a:accent4>
          <a:srgbClr val="DADADA"/>
        </a:accent4>
        <a:accent5>
          <a:srgbClr val="AACAE2"/>
        </a:accent5>
        <a:accent6>
          <a:srgbClr val="E7E700"/>
        </a:accent6>
        <a:hlink>
          <a:srgbClr val="6600CC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aining 5">
        <a:dk1>
          <a:srgbClr val="000000"/>
        </a:dk1>
        <a:lt1>
          <a:srgbClr val="FFFFFF"/>
        </a:lt1>
        <a:dk2>
          <a:srgbClr val="993300"/>
        </a:dk2>
        <a:lt2>
          <a:srgbClr val="FFCC66"/>
        </a:lt2>
        <a:accent1>
          <a:srgbClr val="FF6633"/>
        </a:accent1>
        <a:accent2>
          <a:srgbClr val="FFFF00"/>
        </a:accent2>
        <a:accent3>
          <a:srgbClr val="CAADAA"/>
        </a:accent3>
        <a:accent4>
          <a:srgbClr val="DADADA"/>
        </a:accent4>
        <a:accent5>
          <a:srgbClr val="FFB8AD"/>
        </a:accent5>
        <a:accent6>
          <a:srgbClr val="E7E700"/>
        </a:accent6>
        <a:hlink>
          <a:srgbClr val="CC0000"/>
        </a:hlink>
        <a:folHlink>
          <a:srgbClr val="CC66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سمة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سمة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4032</TotalTime>
  <Words>417</Words>
  <Application>Microsoft Office PowerPoint</Application>
  <PresentationFormat>عرض على الشاشة (3:4)‏</PresentationFormat>
  <Paragraphs>57</Paragraphs>
  <Slides>4</Slides>
  <Notes>0</Notes>
  <HiddenSlides>0</HiddenSlides>
  <MMClips>0</MMClips>
  <ScaleCrop>false</ScaleCrop>
  <HeadingPairs>
    <vt:vector size="6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4</vt:i4>
      </vt:variant>
      <vt:variant>
        <vt:lpstr>عروض مخصصة</vt:lpstr>
      </vt:variant>
      <vt:variant>
        <vt:i4>1</vt:i4>
      </vt:variant>
    </vt:vector>
  </HeadingPairs>
  <TitlesOfParts>
    <vt:vector size="6" baseType="lpstr">
      <vt:lpstr>Training</vt:lpstr>
      <vt:lpstr>الشريحة 1</vt:lpstr>
      <vt:lpstr>الشريحة 2</vt:lpstr>
      <vt:lpstr>الشريحة 3</vt:lpstr>
      <vt:lpstr>الشريحة 4</vt:lpstr>
      <vt:lpstr>عرض مخصص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من PowerPoint</dc:title>
  <dc:creator>DELL</dc:creator>
  <cp:lastModifiedBy>Welcome</cp:lastModifiedBy>
  <cp:revision>194</cp:revision>
  <dcterms:modified xsi:type="dcterms:W3CDTF">2012-10-13T16:01:47Z</dcterms:modified>
</cp:coreProperties>
</file>