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7" r:id="rId3"/>
    <p:sldId id="258" r:id="rId4"/>
    <p:sldId id="265" r:id="rId5"/>
    <p:sldId id="295" r:id="rId6"/>
    <p:sldId id="266" r:id="rId7"/>
    <p:sldId id="296" r:id="rId8"/>
    <p:sldId id="267" r:id="rId9"/>
    <p:sldId id="297" r:id="rId10"/>
    <p:sldId id="268" r:id="rId11"/>
    <p:sldId id="298" r:id="rId12"/>
    <p:sldId id="269" r:id="rId13"/>
    <p:sldId id="299" r:id="rId14"/>
    <p:sldId id="270" r:id="rId15"/>
    <p:sldId id="300" r:id="rId16"/>
    <p:sldId id="322" r:id="rId17"/>
    <p:sldId id="271" r:id="rId18"/>
    <p:sldId id="301" r:id="rId19"/>
    <p:sldId id="272" r:id="rId20"/>
    <p:sldId id="302" r:id="rId21"/>
    <p:sldId id="273" r:id="rId22"/>
    <p:sldId id="303" r:id="rId23"/>
    <p:sldId id="274" r:id="rId24"/>
    <p:sldId id="304" r:id="rId25"/>
    <p:sldId id="323" r:id="rId26"/>
    <p:sldId id="275" r:id="rId27"/>
    <p:sldId id="305" r:id="rId28"/>
    <p:sldId id="276" r:id="rId29"/>
    <p:sldId id="306" r:id="rId30"/>
    <p:sldId id="277" r:id="rId31"/>
    <p:sldId id="307" r:id="rId32"/>
    <p:sldId id="278" r:id="rId33"/>
    <p:sldId id="308" r:id="rId34"/>
    <p:sldId id="324" r:id="rId35"/>
    <p:sldId id="279" r:id="rId36"/>
    <p:sldId id="309" r:id="rId37"/>
    <p:sldId id="280" r:id="rId38"/>
    <p:sldId id="325" r:id="rId39"/>
    <p:sldId id="310" r:id="rId40"/>
    <p:sldId id="281" r:id="rId41"/>
    <p:sldId id="311" r:id="rId42"/>
    <p:sldId id="282" r:id="rId43"/>
    <p:sldId id="312" r:id="rId44"/>
    <p:sldId id="283" r:id="rId45"/>
    <p:sldId id="313" r:id="rId46"/>
    <p:sldId id="284" r:id="rId47"/>
    <p:sldId id="314" r:id="rId48"/>
    <p:sldId id="285" r:id="rId49"/>
    <p:sldId id="315" r:id="rId50"/>
    <p:sldId id="286" r:id="rId51"/>
    <p:sldId id="316" r:id="rId52"/>
    <p:sldId id="287" r:id="rId53"/>
    <p:sldId id="317" r:id="rId54"/>
    <p:sldId id="288" r:id="rId55"/>
    <p:sldId id="326" r:id="rId56"/>
    <p:sldId id="289" r:id="rId57"/>
    <p:sldId id="319" r:id="rId58"/>
    <p:sldId id="327" r:id="rId59"/>
    <p:sldId id="290" r:id="rId60"/>
    <p:sldId id="320" r:id="rId61"/>
    <p:sldId id="328" r:id="rId62"/>
    <p:sldId id="329" r:id="rId63"/>
    <p:sldId id="291" r:id="rId64"/>
    <p:sldId id="321" r:id="rId65"/>
    <p:sldId id="330" r:id="rId66"/>
    <p:sldId id="264" r:id="rId6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1" autoAdjust="0"/>
    <p:restoredTop sz="85519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وان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cxnSp>
        <p:nvCxnSpPr>
          <p:cNvPr id="8" name="رابط مستقيم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مستقيم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شكل بيضاوي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عنصر نائب للتاريخ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6" name="عنصر نائب للتذييل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7" name="عنوان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cxnSp>
        <p:nvCxnSpPr>
          <p:cNvPr id="7" name="رابط مستقيم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2" name="عنصر نائب للمحتوى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34" name="عنصر نائب للمحتوى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نص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cxnSp>
        <p:nvCxnSpPr>
          <p:cNvPr id="10" name="رابط مستقيم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6" name="AutoShape 32">
            <a:hlinkClick r:id="rId2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467544" y="0"/>
            <a:ext cx="504056" cy="504056"/>
          </a:xfrm>
          <a:prstGeom prst="actionButtonBlank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152400" prst="softRound"/>
          </a:sp3d>
        </p:spPr>
        <p:txBody>
          <a:bodyPr wrap="none" anchor="ctr"/>
          <a:lstStyle/>
          <a:p>
            <a:pPr algn="ctr">
              <a:defRPr/>
            </a:pPr>
            <a:r>
              <a:rPr lang="ar-SA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ف</a:t>
            </a:r>
            <a:endParaRPr lang="en-GB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7" name="AutoShape 32">
            <a:hlinkClick r:id="" action="ppaction://hlinkshowjump?jump=endshow" highlightClick="1"/>
          </p:cNvPr>
          <p:cNvSpPr>
            <a:spLocks noChangeArrowheads="1"/>
          </p:cNvSpPr>
          <p:nvPr userDrawn="1"/>
        </p:nvSpPr>
        <p:spPr bwMode="auto">
          <a:xfrm>
            <a:off x="0" y="0"/>
            <a:ext cx="504056" cy="504056"/>
          </a:xfrm>
          <a:prstGeom prst="actionButtonBlank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152400" prst="softRound"/>
          </a:sp3d>
        </p:spPr>
        <p:txBody>
          <a:bodyPr wrap="none" anchor="ctr"/>
          <a:lstStyle/>
          <a:p>
            <a:pPr algn="ctr">
              <a:defRPr/>
            </a:pPr>
            <a:r>
              <a:rPr lang="ar-SA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خ</a:t>
            </a:r>
            <a:endParaRPr lang="en-GB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عنصر نائب للمحتوى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1" name="عنوان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r" rtl="1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rtl="1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31708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بسم الله الرحمن الرحيم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678194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المجالات المغناطيسية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85786" y="5221444"/>
            <a:ext cx="7558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الفصل الخامس</a:t>
            </a:r>
            <a:endParaRPr lang="ar-SA" sz="4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المغناطيس</a:t>
            </a:r>
            <a:r>
              <a:rPr kumimoji="0" lang="ar-SA" sz="96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الدائم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8072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تتولد مغناطيسية المغناطيس الدائم بالطريقة نفسها التي تولدت </a:t>
            </a:r>
            <a:r>
              <a:rPr kumimoji="0" lang="ar-SA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بها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مغناطيسية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المسمار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المغناطيس الدائم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34888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وبسبب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التركيب </a:t>
            </a: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المجهري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للمادة التي يتكون منها المغناطيس فإن المغناطيسية المستحثة تصبح دائمة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71703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يصنع العديد من </a:t>
            </a: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المغانط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الدائمة من سبيكة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حديد تحتوي على خليط من الألمنيوم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و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النيكل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و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الكوبالت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4941168"/>
            <a:ext cx="9144000" cy="177281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هناك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تشكيلة متنوعة من العناصر الترابية النادر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 النيوديميوم والجادولينيوم ) تنتج مغانط دائمة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قوية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جداً بالنسبة إلى حجمها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132856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المجالات المغناطيسية حول </a:t>
            </a:r>
            <a:r>
              <a:rPr kumimoji="0" lang="ar-SA" sz="96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المغانط</a:t>
            </a:r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الدائمة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المجالات المغناطيسية كميات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متجهة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تظهر في المنطقة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التي تؤثر فيها القوة المغناطيسية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المجالات المغناطيسية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20486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كل قطعة من برادة الحديد تصبح مغناطيساً بوساطة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الحث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مثل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ابرة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البوصلة تماماً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861048"/>
            <a:ext cx="889248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742950" marR="0" lvl="0" indent="-74295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مجال مغناطيسي في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ثلاثية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الأبعاد</a:t>
            </a:r>
          </a:p>
          <a:p>
            <a:pPr marL="742950" marR="0" lvl="0" indent="-74295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(برادة حديد في محلول الجليسرول)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373216"/>
            <a:ext cx="889248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(2) مجال مغناطيسي في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ثنائي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الأبعاد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(برادة حديد على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ورقة أو طاولة)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060848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خطوط</a:t>
            </a:r>
          </a:p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المجال المغناطيسي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251520" y="836712"/>
            <a:ext cx="8640960" cy="602128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just" defTabSz="914400" rtl="1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إن خطوط المجال المغناطيسي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تشبه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خطوط المجال الكهربائي في كونها وهمية</a:t>
            </a:r>
          </a:p>
          <a:p>
            <a:pPr marL="0" marR="0" lvl="0" indent="0" algn="just" defTabSz="914400" rtl="1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التدفق المغناطيسي : هو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عدد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خطوط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المجال المغناطيسي التي تخترق السطح</a:t>
            </a:r>
          </a:p>
          <a:p>
            <a:pPr marL="0" marR="0" lvl="0" indent="0" algn="just" defTabSz="914400" rtl="1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baseline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التدفق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عبر وحدة المساحة يتناسب </a:t>
            </a:r>
            <a:r>
              <a:rPr lang="ar-SA" sz="4000" b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طردياً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مع شدة المجال المغناطيسي</a:t>
            </a:r>
          </a:p>
          <a:p>
            <a:pPr marL="0" marR="0" lvl="0" indent="0" algn="just" defTabSz="914400" rtl="1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يتركز التدفق المغناطيسي عند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قطبي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المغناطيس</a:t>
            </a:r>
          </a:p>
          <a:p>
            <a:pPr marL="0" marR="0" lvl="0" indent="0" algn="just" defTabSz="914400" rtl="1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اتجاه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خطوط المجال 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خارج المغناطيس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عكس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اتجاهها داخل المغناطيس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خطوط المجال المغناطيسي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251520" y="764704"/>
            <a:ext cx="8640960" cy="367240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(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خارج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المغناطيس) خارجة من القطب الشمالي وداخلة إلى القطب الجنوبي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داخل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المغناطيس)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من القطب الجنوبي إلى القطب الشمالي لتشكل حلقات مقفلة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ونوع المجال المغناطيسي المكون بوساطة </a:t>
            </a:r>
            <a:r>
              <a:rPr lang="ar-SA" sz="36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زوج من القضبان المغناطيسية :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خطوط المجال</a:t>
            </a:r>
            <a:r>
              <a:rPr kumimoji="0" lang="ar-SA" sz="4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المغناطيسي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430222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(1) خطوط المجال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لقطبين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متشابهين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537321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(2) خطوط المجال لقطبين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مختلفين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916832"/>
            <a:ext cx="914399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</a:t>
            </a:r>
            <a:r>
              <a:rPr kumimoji="0" lang="ar-SA" sz="96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المؤثرة</a:t>
            </a:r>
          </a:p>
          <a:p>
            <a:pPr algn="ctr"/>
            <a:r>
              <a:rPr kumimoji="0" lang="ar-SA" sz="48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في الأجسام الموضوعة في مجالات مغناطيسية</a:t>
            </a:r>
            <a:endParaRPr lang="ar-SA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79208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تؤثر المجالات المغناطيسية 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بقوة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في </a:t>
            </a:r>
            <a:r>
              <a:rPr kumimoji="0" lang="ar-S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مغانط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أخرى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</a:t>
            </a:r>
            <a:r>
              <a:rPr kumimoji="0" lang="ar-SA" sz="4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المؤثرة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420888"/>
            <a:ext cx="9144000" cy="216024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عند وضع 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عينة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مصنوعة من الحديد والكوبالت أو النيكل في المجال المغناطيسي لمغناطيس دائم تصبح خطوط المجال مركزة أكثر خلال </a:t>
            </a:r>
            <a:r>
              <a:rPr lang="ar-SA" sz="4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هذه العينة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523832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لذلك يكون طرف العينة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القريب من القطب الشمالي للمغناطيس قطباً جنوبياً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فتنجذب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العينة نحو المغناطيس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الكهرومغناطيسية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تمرير أفقي 7"/>
          <p:cNvSpPr/>
          <p:nvPr/>
        </p:nvSpPr>
        <p:spPr>
          <a:xfrm>
            <a:off x="3714744" y="214290"/>
            <a:ext cx="1714512" cy="714380"/>
          </a:xfrm>
          <a:prstGeom prst="horizontalScroll">
            <a:avLst>
              <a:gd name="adj" fmla="val 14333"/>
            </a:avLst>
          </a:prstGeom>
          <a:solidFill>
            <a:schemeClr val="bg1">
              <a:lumMod val="50000"/>
              <a:lumOff val="5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الفهرس</a:t>
            </a:r>
          </a:p>
        </p:txBody>
      </p:sp>
      <p:sp>
        <p:nvSpPr>
          <p:cNvPr id="10" name="AutoShape 2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1562" y="1548148"/>
            <a:ext cx="7920878" cy="1493928"/>
          </a:xfrm>
          <a:prstGeom prst="actionButtonBlank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152400" prst="softRound"/>
          </a:sp3d>
        </p:spPr>
        <p:txBody>
          <a:bodyPr wrap="none" anchor="ctr"/>
          <a:lstStyle/>
          <a:p>
            <a:pPr algn="ctr">
              <a:defRPr/>
            </a:pPr>
            <a:r>
              <a:rPr lang="ar-S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(1-5) </a:t>
            </a:r>
            <a:r>
              <a:rPr lang="ar-SA" sz="40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المغانط</a:t>
            </a:r>
            <a:r>
              <a:rPr lang="ar-S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: الدائمة والمؤقتة</a:t>
            </a:r>
            <a:endParaRPr lang="en-GB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2" name="AutoShape 3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562" y="3879288"/>
            <a:ext cx="7920878" cy="1493928"/>
          </a:xfrm>
          <a:prstGeom prst="actionButtonBlank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152400" prst="softRound"/>
          </a:sp3d>
        </p:spPr>
        <p:txBody>
          <a:bodyPr wrap="none" anchor="ctr"/>
          <a:lstStyle/>
          <a:p>
            <a:pPr algn="ctr">
              <a:defRPr/>
            </a:pPr>
            <a:r>
              <a:rPr lang="ar-S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(2-5) القوى الناتجة عن المجالات المغناطيسية</a:t>
            </a:r>
            <a:endParaRPr lang="en-GB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1656184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أجرى الفيزيائي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الدنماركي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هانز كريستيان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أورستد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عام 1820م تجارب على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التيا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ر المار بالأسلاك ،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فتعجب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لرؤية إبرة البوصلة تدور لتصبح في اتجاه عمودي على السلك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الكهرومغناطيسية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79005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انحراف </a:t>
            </a:r>
            <a:r>
              <a:rPr lang="ar-SA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إبرة البوصلة عند وضعها بالقرب من سلك يحمل تياراً وجب أن يكون ذلك ناتجاً عن </a:t>
            </a:r>
            <a:r>
              <a:rPr lang="ar-SA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مجال مغناطيسي </a:t>
            </a:r>
            <a:r>
              <a:rPr lang="ar-SA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ولده التيار الكهربائي</a:t>
            </a:r>
            <a:endParaRPr kumimoji="0" lang="ar-SA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415820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وأن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برادة الحديد تترتب وتشكل نمطاً في صورة 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دوائر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متحدة المركز حول السلك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45435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تتناسب شدة المجال المغناطيسي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المتولد حول سلك مستقيم </a:t>
            </a:r>
            <a:r>
              <a:rPr lang="ar-SA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وطويل </a:t>
            </a:r>
            <a:r>
              <a:rPr lang="ar-SA" sz="3200" b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طردياً</a:t>
            </a:r>
            <a:r>
              <a:rPr lang="ar-SA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ar-SA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مع مقدار التيار المار بالسلك و</a:t>
            </a:r>
            <a:r>
              <a:rPr lang="ar-SA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عكسياً </a:t>
            </a:r>
            <a:r>
              <a:rPr lang="ar-SA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مع البعد عند السلك</a:t>
            </a:r>
            <a:endParaRPr kumimoji="0" lang="ar-SA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8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القاعدة </a:t>
            </a:r>
            <a:r>
              <a:rPr kumimoji="0" lang="ar-SA" sz="8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</a:t>
            </a:r>
            <a:r>
              <a:rPr lang="ar-S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لأولى لليد اليمنى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764704"/>
            <a:ext cx="8676456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اتجاه </a:t>
            </a:r>
            <a:r>
              <a:rPr kumimoji="0" lang="ar-SA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الابهام</a:t>
            </a: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</a:t>
            </a:r>
            <a:endParaRPr kumimoji="0" lang="ar-SA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القاعدة الأولى لليد اليمنى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27687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(اتجاه التيار الاصطلاحي)</a:t>
            </a:r>
            <a:endParaRPr kumimoji="0" lang="ar-SA" sz="7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789040"/>
            <a:ext cx="8676456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إذاً اتجاه </a:t>
            </a:r>
            <a:r>
              <a:rPr kumimoji="0" lang="ar-SA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الاصابع</a:t>
            </a: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</a:t>
            </a:r>
            <a:endParaRPr kumimoji="0" lang="ar-SA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30120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(اتجاه المجال المغناطيسي)</a:t>
            </a:r>
            <a:endParaRPr kumimoji="0" lang="ar-SA" sz="7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060848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المجال المغناطيسي</a:t>
            </a:r>
          </a:p>
          <a:p>
            <a:pPr algn="ctr"/>
            <a:r>
              <a:rPr kumimoji="0" lang="ar-SA" sz="96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بالقرب من ملف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83671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يولد التيار الكهربائي المار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بحلقة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سلكية مجالاً مغناطيسياً حول جميع أجزاء الحلقة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المجال المغناطيسي بالقرب من ملف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28600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وعند لف السلك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عدة لفات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لتكوين ملف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لولبي يكون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التجاه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المجال حول جميع اللفات في الاتجاه نفسه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717032"/>
            <a:ext cx="9144000" cy="79208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يسمى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الملف الطويل المكون من عدة لفات (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الملف اللولبي المحث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ar-SA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4509120"/>
            <a:ext cx="9144000" cy="223224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حيث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يضاف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المجال المغناطيسي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الناتج عن كل لفة إلى المجال الناتج من اللفات </a:t>
            </a:r>
            <a:r>
              <a:rPr kumimoji="0" lang="ar-SA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الاخرى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لتولي</a:t>
            </a:r>
            <a:r>
              <a:rPr lang="ar-SA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د مجالاً مغناطيسياً كلياً أكبر يشبه المجال الناتج عن مغناطيس </a:t>
            </a:r>
            <a:r>
              <a:rPr lang="ar-SA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دائم</a:t>
            </a:r>
            <a:r>
              <a:rPr lang="ar-SA" sz="32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له قطبان شمالي وجنوبي</a:t>
            </a:r>
            <a:endParaRPr kumimoji="0" lang="ar-SA" sz="3200" b="1" i="0" u="none" strike="noStrike" kern="1200" cap="none" spc="0" normalizeH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المغناطيس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الكهربائي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هو المغناطيس الذي ينشأ عند تدفق تيار كهربائي خلال ملف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المجال المغناطيسي بالقرب من ملف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372883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وزيادة عدد اللفات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يزيد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من شدة المجال المغناطيسي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83704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ويمكن زيادة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قوة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المغناطيس الكهربائي بوضع قضيب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حديدي أو قلب داخل الملف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30120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لأن مجال الملف اللولبي يولد مجالاً مغناطيسياً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مؤقتاً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في القلب مثل عند تقريب مغناطيس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دائم من قطعة حديد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8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القاعدة الثانية لليد اليمنى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764704"/>
            <a:ext cx="889248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اتجاه </a:t>
            </a: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الأصابع</a:t>
            </a:r>
            <a:r>
              <a:rPr kumimoji="0" lang="ar-SA" sz="6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</a:t>
            </a:r>
            <a:endParaRPr kumimoji="0" lang="ar-SA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القاعدة الثانية لليد اليمنى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180861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(اتجاه التيار في الملف اللولبي)</a:t>
            </a:r>
            <a:endParaRPr kumimoji="0" lang="ar-S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597018"/>
            <a:ext cx="889248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إذاً اتجاه </a:t>
            </a:r>
            <a:r>
              <a:rPr kumimoji="0" lang="ar-SA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الابهام</a:t>
            </a: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</a:t>
            </a:r>
            <a:endParaRPr kumimoji="0" lang="ar-SA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01317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(اتجاه القطب</a:t>
            </a:r>
            <a:r>
              <a:rPr kumimoji="0" lang="ar-SA" sz="4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الشمالي للمغناطيس الكهربائي)</a:t>
            </a:r>
            <a:endParaRPr kumimoji="0" lang="ar-S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132856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الصورة </a:t>
            </a:r>
            <a:r>
              <a:rPr kumimoji="0" lang="ar-SA" sz="96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المجهرية</a:t>
            </a:r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للمواد المغناطيسية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105273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تتصرف العناصر الثلاثة</a:t>
            </a:r>
            <a:endParaRPr kumimoji="0" lang="ar-SA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الصورة </a:t>
            </a:r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المجهرية</a:t>
            </a:r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المغناطيسية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444891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(الحديد </a:t>
            </a: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النيكل </a:t>
            </a: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الكوبالت)</a:t>
            </a:r>
            <a:endParaRPr kumimoji="0" lang="ar-SA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83704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كمغانط</a:t>
            </a:r>
            <a:r>
              <a:rPr kumimoji="0" lang="ar-SA" sz="6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كهربائية بطرائق عديدة</a:t>
            </a:r>
            <a:endParaRPr kumimoji="0" lang="ar-SA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22920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فلها خاصية تسمى </a:t>
            </a:r>
            <a:r>
              <a:rPr kumimoji="0" lang="ar-SA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الفرومغناطيسية</a:t>
            </a:r>
            <a:endParaRPr kumimoji="0" lang="ar-SA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204864"/>
            <a:ext cx="91439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8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(1-5)</a:t>
            </a:r>
          </a:p>
          <a:p>
            <a:pPr algn="ctr"/>
            <a:r>
              <a:rPr lang="ar-SA" sz="8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المغانط</a:t>
            </a:r>
            <a:r>
              <a:rPr lang="ar-S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: الدائمة والمؤقتة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المناطق</a:t>
            </a:r>
            <a:r>
              <a:rPr kumimoji="0" lang="ar-SA" sz="96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المغناطيسية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64807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كل </a:t>
            </a:r>
            <a:r>
              <a:rPr kumimoji="0" lang="ar-SA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الكترون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في الذرة يشبه مغناطيساً كهربائياً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صغيراً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المناطق</a:t>
            </a:r>
            <a:r>
              <a:rPr kumimoji="0" lang="ar-SA" sz="4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المغناطيسية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065412"/>
            <a:ext cx="9144000" cy="193965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المنطقة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المغناطيسية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هو ترتيب مجموعة المجالات المغناطيسية الخاصة بإلكترونات الذرات المتجاورة في الاتجاه نفسه (غالباً من 15 إلى 1000 ميكرون)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4509120"/>
            <a:ext cx="9144000" cy="172819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للحصول على مغناطيس دائم بخلط الحديد مع مواد أخرى لإنتاج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سبائك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تحافظ على المناطق المغناطيسية مرتبه بعد إزالة تأثير المجال المغناطيسي الخارجي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564904"/>
            <a:ext cx="91439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12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وسيطة التسجيل</a:t>
            </a:r>
            <a:endParaRPr lang="ar-SA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179512" y="908720"/>
            <a:ext cx="8784976" cy="594928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للتسجيل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شريط جديد :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تتكون رؤوس التسجيل في المسجلات الصوتية وأجهزة الفيديو من </a:t>
            </a:r>
            <a:r>
              <a:rPr kumimoji="0" lang="ar-SA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مغانط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كهربائية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وهذه المسجلات تولد نبضات وإشارات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كهربائية تنتج 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تيارات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كهربائية في رأس التسجيل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baseline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فيعمل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على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توليد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مجالات مغناطيسية تمثل الصوت والصورة المراد تسجيلها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وعند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ما يمر شريط التسجيل المغناطيسي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تترتب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المناطق المغناطيسية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وسيطة</a:t>
            </a:r>
            <a:r>
              <a:rPr kumimoji="0" lang="ar-SA" sz="4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التسجيل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179512" y="836712"/>
            <a:ext cx="8784976" cy="594928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لتشغيل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الشريط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المسجل :</a:t>
            </a:r>
            <a:endParaRPr kumimoji="0" lang="ar-SA" sz="40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وعند تشغيل الشريط وإعادة قراءته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تنتج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إشارة بوساطة التيارات المتولدة عند مرور رأس التسجيل فوق الجسيمات المغناطيسية على الشريط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وترسل هذه الإشارة إلى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مضخم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وإلى زوج من مكبرات الصوت أو سماعات </a:t>
            </a:r>
            <a:r>
              <a:rPr lang="ar-SA" sz="40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الاذن</a:t>
            </a:r>
            <a:endParaRPr lang="ar-SA" sz="4000" b="1" dirty="0" smtClean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وعند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استعمال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شريط مسجل عليه سابقاً لتسجيل أصوات جديدة ينتج رأس المحور مجالاً مغناطيسياً متناوباً بصورة سريعة يعمل على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بعثرة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اتجاهات المناطق المغناطيسية على الشريط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وسيطة</a:t>
            </a:r>
            <a:r>
              <a:rPr kumimoji="0" lang="ar-SA" sz="4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التسجيل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8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التاريخ المغناطيسي</a:t>
            </a:r>
            <a:r>
              <a:rPr kumimoji="0" lang="ar-SA" sz="8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للأرض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126876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تسجل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الصخور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التي تحتوي على الحديد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تاريخ اختلاف اتجاهات المجال المغناطيسي الأرضي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التاريخ</a:t>
            </a:r>
            <a:r>
              <a:rPr kumimoji="0" lang="ar-SA" sz="4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المغناطيسي للأرض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92494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في 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قاع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البحر الصخور الأبعد عن الشقوق تعد أقدم من الصخور القريبة من الشقوق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4725144"/>
            <a:ext cx="9144000" cy="183569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وتوصل العلماء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من خلال بياناتهم إلى أن القطبين المغناطيسيين للأرض قد 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تبادلا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موقعهما عدة مرات على مر العصور في تاريخ الأرض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916832"/>
            <a:ext cx="914399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8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(2-5)</a:t>
            </a:r>
          </a:p>
          <a:p>
            <a:pPr algn="ctr"/>
            <a:r>
              <a:rPr lang="ar-S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القوى الناتجة عن المجالات المغناطيسية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564904"/>
            <a:ext cx="914399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15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مقدمة</a:t>
            </a:r>
            <a:endParaRPr lang="ar-SA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1772816"/>
            <a:ext cx="9144000" cy="331236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افترض </a:t>
            </a: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أمبير</a:t>
            </a:r>
            <a:r>
              <a:rPr kumimoji="0" lang="ar-SA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وجود قوة تؤثر في السلك الذي يحمل تياراً عند وضعه في المجال</a:t>
            </a:r>
            <a:r>
              <a:rPr kumimoji="0" lang="ar-SA" sz="6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المغناطيسي</a:t>
            </a:r>
            <a:endParaRPr kumimoji="0" lang="ar-SA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مقدمة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564904"/>
            <a:ext cx="914399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15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مقدمة</a:t>
            </a:r>
            <a:endParaRPr lang="ar-SA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395914"/>
            <a:ext cx="9143999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المؤثرة</a:t>
            </a:r>
          </a:p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في التيارات الكهربائية المارة في مجالات مغناطيسية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50405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عندما يسري 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تيار كهربائي في السلك تتولد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قوة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تؤثر فيه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المؤثرة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1700808"/>
            <a:ext cx="9144000" cy="50405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يكون اتجاه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تلك القوة نحو الأسفل 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أو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نحو الأعلى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2420888"/>
            <a:ext cx="9144000" cy="50405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وذلك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يعتمد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اتجاه التيار الذي يسري في السلك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3645024"/>
            <a:ext cx="9144000" cy="229512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اكتشف مايكل </a:t>
            </a:r>
            <a:r>
              <a:rPr kumimoji="0" lang="ar-SA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فاراداي</a:t>
            </a: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أن القوة</a:t>
            </a:r>
            <a:r>
              <a:rPr kumimoji="0" lang="ar-SA" sz="4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المؤثرة في السلك تكون </a:t>
            </a:r>
            <a:r>
              <a:rPr kumimoji="0" lang="ar-SA" sz="4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عمودية</a:t>
            </a:r>
            <a:r>
              <a:rPr kumimoji="0" lang="ar-SA" sz="4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</a:t>
            </a:r>
            <a:r>
              <a:rPr kumimoji="0" lang="ar-SA" sz="4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التجاه</a:t>
            </a:r>
            <a:r>
              <a:rPr kumimoji="0" lang="ar-SA" sz="4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كل من التيار الكهربائي </a:t>
            </a:r>
            <a:r>
              <a:rPr kumimoji="0" lang="ar-SA" sz="4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SA" sz="4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المجال المغناطيسي</a:t>
            </a:r>
            <a:endParaRPr kumimoji="0" lang="ar-S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تحديد اتجاه القوة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1556792"/>
            <a:ext cx="8892480" cy="115212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لتحديد </a:t>
            </a:r>
            <a:r>
              <a:rPr kumimoji="0" lang="ar-S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التجاه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القوة </a:t>
            </a:r>
            <a:r>
              <a:rPr lang="ar-SA" sz="4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نستخدم :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تحديد </a:t>
            </a:r>
            <a:r>
              <a:rPr lang="ar-S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التجاه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القوة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3284984"/>
            <a:ext cx="9144000" cy="115212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88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القاعدة الثالثة لليد اليمنى</a:t>
            </a:r>
            <a:endParaRPr kumimoji="0" lang="ar-SA" sz="8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8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القاعدة الثالثة لليد اليمنى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620688"/>
            <a:ext cx="8892480" cy="59432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اتجاه </a:t>
            </a: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الأصابع</a:t>
            </a: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</a:t>
            </a:r>
            <a:endParaRPr kumimoji="0" lang="ar-S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القاعدة الثالثة لليد اليمنى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1653952"/>
            <a:ext cx="9144000" cy="59432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(اتجاه المجال المغناطيسي)</a:t>
            </a:r>
            <a:endParaRPr kumimoji="0" lang="ar-SA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2687216"/>
            <a:ext cx="8892480" cy="59432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واتجاه </a:t>
            </a:r>
            <a:r>
              <a:rPr kumimoji="0" lang="ar-SA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الابها</a:t>
            </a:r>
            <a:r>
              <a:rPr lang="ar-SA" sz="4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م</a:t>
            </a:r>
            <a:r>
              <a:rPr lang="ar-SA" sz="48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:</a:t>
            </a:r>
            <a:endParaRPr kumimoji="0" lang="ar-S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3720480"/>
            <a:ext cx="9144000" cy="59432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(اتجاه التيار الاصطلاحي)</a:t>
            </a:r>
            <a:endParaRPr kumimoji="0" lang="ar-SA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عنوان 1"/>
          <p:cNvSpPr txBox="1">
            <a:spLocks/>
          </p:cNvSpPr>
          <p:nvPr/>
        </p:nvSpPr>
        <p:spPr>
          <a:xfrm>
            <a:off x="0" y="4753744"/>
            <a:ext cx="8892480" cy="59432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إذا اتجاه </a:t>
            </a: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باطن الكف </a:t>
            </a: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نحو الخارج :</a:t>
            </a:r>
            <a:endParaRPr kumimoji="0" lang="ar-S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عنوان 1"/>
          <p:cNvSpPr txBox="1">
            <a:spLocks/>
          </p:cNvSpPr>
          <p:nvPr/>
        </p:nvSpPr>
        <p:spPr>
          <a:xfrm>
            <a:off x="0" y="5787008"/>
            <a:ext cx="9144000" cy="59432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(اتجاه</a:t>
            </a:r>
            <a:r>
              <a:rPr kumimoji="0" lang="ar-SA" sz="6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القوة المؤثرة في السلك)</a:t>
            </a:r>
            <a:endParaRPr kumimoji="0" lang="ar-SA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  <p:bldP spid="10" grpId="0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المؤثرة في سلك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836712"/>
            <a:ext cx="9144000" cy="5715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لرسم </a:t>
            </a: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الأسهم</a:t>
            </a: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المتجهة إلى داخل الورقة (</a:t>
            </a:r>
            <a:r>
              <a:rPr lang="en-US" sz="28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X</a:t>
            </a:r>
            <a:r>
              <a:rPr lang="ar-SA" sz="28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 وإلى الخارج من الورقة (.)</a:t>
            </a:r>
            <a:endParaRPr kumimoji="0" lang="ar-SA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المؤثرة في سلك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1484784"/>
            <a:ext cx="9144000" cy="5715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إن </a:t>
            </a: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الاسلاك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التي تحمل تيارات كهربائية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يؤثر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بعضها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في بعض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220486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إذا أصبح السلك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موازياً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للمجال المغناطيسي تصبح (</a:t>
            </a:r>
            <a:r>
              <a:rPr kumimoji="0" lang="el-G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θ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=صفر)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وستؤول القوة إلى الصفر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342900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 = I  L  B</a:t>
            </a:r>
            <a:endParaRPr kumimoji="0" lang="ar-SA" sz="9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عنوان 1"/>
          <p:cNvSpPr txBox="1">
            <a:spLocks/>
          </p:cNvSpPr>
          <p:nvPr/>
        </p:nvSpPr>
        <p:spPr>
          <a:xfrm>
            <a:off x="755576" y="3501008"/>
            <a:ext cx="1187624" cy="107099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القوة المؤثرة في سلك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N</a:t>
            </a: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عنوان 1"/>
          <p:cNvSpPr txBox="1">
            <a:spLocks/>
          </p:cNvSpPr>
          <p:nvPr/>
        </p:nvSpPr>
        <p:spPr>
          <a:xfrm>
            <a:off x="3707904" y="4509120"/>
            <a:ext cx="936104" cy="107099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التيار الكهربائي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A</a:t>
            </a: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عنوان 1"/>
          <p:cNvSpPr txBox="1">
            <a:spLocks/>
          </p:cNvSpPr>
          <p:nvPr/>
        </p:nvSpPr>
        <p:spPr>
          <a:xfrm>
            <a:off x="4788024" y="4509120"/>
            <a:ext cx="1224136" cy="107099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طول السلك داخل المجال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عنوان 1"/>
          <p:cNvSpPr txBox="1">
            <a:spLocks/>
          </p:cNvSpPr>
          <p:nvPr/>
        </p:nvSpPr>
        <p:spPr>
          <a:xfrm>
            <a:off x="7092280" y="3429000"/>
            <a:ext cx="1728192" cy="107099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المجال </a:t>
            </a:r>
            <a:r>
              <a:rPr kumimoji="0" lang="ar-S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المغناطسي</a:t>
            </a:r>
            <a:endParaRPr kumimoji="0" lang="ar-SA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T</a:t>
            </a:r>
            <a:r>
              <a:rPr lang="ar-SA" sz="2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T=N/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A.m</a:t>
            </a: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عنوان 1"/>
          <p:cNvSpPr txBox="1">
            <a:spLocks/>
          </p:cNvSpPr>
          <p:nvPr/>
        </p:nvSpPr>
        <p:spPr>
          <a:xfrm>
            <a:off x="0" y="567037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 = I L B sin</a:t>
            </a:r>
            <a:r>
              <a:rPr kumimoji="0" lang="en-US" sz="9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l-GR" sz="9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θ</a:t>
            </a:r>
            <a:endParaRPr kumimoji="0" lang="ar-SA" sz="9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636912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مكبرات الصوت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تعد مكبرات الصوت إحدى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التطبيقات العملية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على القوة المؤثرة في سلك يعمل تياراً كهربائياً يمر في مجال مغناطيسي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مكبرات الصوت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324877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تعمل السماعة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تحويل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الطاقة الكهربائية إلى طاقة صوتية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باستخدام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ملف من سلك رفيع مثبت فوق مخروط ورقي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74103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وهذا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المخروط موضوع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في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مجال مغناطيسي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15719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حركة الملف تجعل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المخروط </a:t>
            </a:r>
            <a:r>
              <a:rPr lang="ar-SA" sz="4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الورقي </a:t>
            </a:r>
            <a:r>
              <a:rPr lang="ar-SA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يهتز</a:t>
            </a:r>
            <a:r>
              <a:rPr lang="ar-SA" sz="4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محدثاً موجات صوتية في الهواء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8072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مجال الجاذبية الأرضية والمجال الكهربائي 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مشابه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للمجال المغناطيسي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مقدمة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49289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استخدم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البحارة الصينيون </a:t>
            </a:r>
            <a:r>
              <a:rPr kumimoji="0" lang="ar-SA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المغانط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في صورة بوصلات ملاحية قبل </a:t>
            </a:r>
            <a:r>
              <a:rPr lang="ar-SA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900 سنة 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تقريباً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400506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للمغانط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أهمية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متنامية في الأجهزة الكهربائية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فجميعها تعتمد على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الآثار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المغناطيسية للتيار الكهربائي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51723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يمكن صنع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مغناطيس كهربائي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بلف سلك معزول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حول مسمار ثم توصيل طرفي السلك ببطارية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الجلفانومترات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يمكن استخدام القوة المؤثرة في حلقة سلكية وضعت في مجال مغناطيسي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لقياس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تيارات كهربائية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صغيرة جداً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الجلفانومترات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06084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أحد جانبي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الحلقة سيتأثر بقوة إلى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الأعلى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بينما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يتأثر الجانب الآخر بقوة على الأسفل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21297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لذا ستعمل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محصلة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العزم على تدوير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الحلقة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، حيث يتناسب العزم المؤثر في الحلقة </a:t>
            </a:r>
            <a:r>
              <a:rPr lang="ar-SA" sz="3600" b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طردياً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مع مقدار التيار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436510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الجلفانومتر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 هو جهاز </a:t>
            </a: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يستخطم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لقياس التيارات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الكهربائية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الصغيرة جداً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، ويمكن تحويله إلى أميتر أو فولتمتر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عنوان 1"/>
          <p:cNvSpPr txBox="1">
            <a:spLocks/>
          </p:cNvSpPr>
          <p:nvPr/>
        </p:nvSpPr>
        <p:spPr>
          <a:xfrm>
            <a:off x="0" y="551723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يؤثر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النابض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الصغير في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الجلفانومتر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بعزم في اتجاه معاكس ، ومقاومة ملف الجلفانومتر الحساس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تساوي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ألف أوم تقريباً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060848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تحويل </a:t>
            </a:r>
            <a:r>
              <a:rPr kumimoji="0" lang="ar-SA" sz="96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الجلفانومتر</a:t>
            </a:r>
            <a:r>
              <a:rPr kumimoji="0" lang="ar-SA" sz="96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إلى </a:t>
            </a:r>
            <a:r>
              <a:rPr kumimoji="0" lang="ar-SA" sz="9600" b="1" i="0" u="none" strike="noStrike" kern="1200" cap="none" spc="0" normalizeH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أميتر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الجلفانومتر</a:t>
            </a:r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إلى </a:t>
            </a:r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أميتر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9" name="مجموعة 38"/>
          <p:cNvGrpSpPr/>
          <p:nvPr/>
        </p:nvGrpSpPr>
        <p:grpSpPr>
          <a:xfrm>
            <a:off x="1323440" y="2862064"/>
            <a:ext cx="6776952" cy="3551080"/>
            <a:chOff x="1323440" y="2862064"/>
            <a:chExt cx="6776952" cy="3551080"/>
          </a:xfrm>
        </p:grpSpPr>
        <p:sp>
          <p:nvSpPr>
            <p:cNvPr id="3" name="عنوان 1"/>
            <p:cNvSpPr txBox="1">
              <a:spLocks/>
            </p:cNvSpPr>
            <p:nvPr/>
          </p:nvSpPr>
          <p:spPr>
            <a:xfrm>
              <a:off x="1323440" y="5774200"/>
              <a:ext cx="539552" cy="638944"/>
            </a:xfrm>
            <a:prstGeom prst="rect">
              <a:avLst/>
            </a:prstGeom>
          </p:spPr>
          <p:txBody>
            <a:bodyPr vert="horz" lIns="45720" rIns="4572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+</a:t>
              </a:r>
              <a:endParaRPr kumimoji="0" lang="ar-SA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10" name="رابط مستقيم 9"/>
            <p:cNvCxnSpPr/>
            <p:nvPr/>
          </p:nvCxnSpPr>
          <p:spPr>
            <a:xfrm>
              <a:off x="1907704" y="3212976"/>
              <a:ext cx="5616624" cy="0"/>
            </a:xfrm>
            <a:prstGeom prst="line">
              <a:avLst/>
            </a:prstGeom>
            <a:ln w="101600">
              <a:solidFill>
                <a:srgbClr val="FFFF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رابط مستقيم 11"/>
            <p:cNvCxnSpPr/>
            <p:nvPr/>
          </p:nvCxnSpPr>
          <p:spPr>
            <a:xfrm>
              <a:off x="1907704" y="6093296"/>
              <a:ext cx="5616624" cy="0"/>
            </a:xfrm>
            <a:prstGeom prst="line">
              <a:avLst/>
            </a:prstGeom>
            <a:ln w="101600">
              <a:solidFill>
                <a:srgbClr val="FFFF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رابط مستقيم 12"/>
            <p:cNvCxnSpPr/>
            <p:nvPr/>
          </p:nvCxnSpPr>
          <p:spPr>
            <a:xfrm>
              <a:off x="4572000" y="3212976"/>
              <a:ext cx="0" cy="864096"/>
            </a:xfrm>
            <a:prstGeom prst="line">
              <a:avLst/>
            </a:prstGeom>
            <a:ln w="101600">
              <a:solidFill>
                <a:srgbClr val="FFFF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رابط مستقيم 13"/>
            <p:cNvCxnSpPr/>
            <p:nvPr/>
          </p:nvCxnSpPr>
          <p:spPr>
            <a:xfrm flipV="1">
              <a:off x="4572000" y="5229200"/>
              <a:ext cx="0" cy="864096"/>
            </a:xfrm>
            <a:prstGeom prst="line">
              <a:avLst/>
            </a:prstGeom>
            <a:ln w="101600">
              <a:solidFill>
                <a:srgbClr val="FFFF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مجموعة 31"/>
            <p:cNvGrpSpPr/>
            <p:nvPr/>
          </p:nvGrpSpPr>
          <p:grpSpPr>
            <a:xfrm>
              <a:off x="4355976" y="4077072"/>
              <a:ext cx="432048" cy="1152128"/>
              <a:chOff x="4355976" y="4077072"/>
              <a:chExt cx="432048" cy="1152128"/>
            </a:xfrm>
          </p:grpSpPr>
          <p:cxnSp>
            <p:nvCxnSpPr>
              <p:cNvPr id="21" name="رابط مستقيم 20"/>
              <p:cNvCxnSpPr/>
              <p:nvPr/>
            </p:nvCxnSpPr>
            <p:spPr>
              <a:xfrm>
                <a:off x="4355976" y="4149080"/>
                <a:ext cx="432048" cy="288032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رابط مستقيم 21"/>
              <p:cNvCxnSpPr/>
              <p:nvPr/>
            </p:nvCxnSpPr>
            <p:spPr>
              <a:xfrm>
                <a:off x="4355976" y="4509120"/>
                <a:ext cx="432048" cy="288032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رابط مستقيم 22"/>
              <p:cNvCxnSpPr/>
              <p:nvPr/>
            </p:nvCxnSpPr>
            <p:spPr>
              <a:xfrm>
                <a:off x="4355976" y="4869160"/>
                <a:ext cx="432048" cy="288032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رابط مستقيم 23"/>
              <p:cNvCxnSpPr/>
              <p:nvPr/>
            </p:nvCxnSpPr>
            <p:spPr>
              <a:xfrm flipV="1">
                <a:off x="4355976" y="4077072"/>
                <a:ext cx="216024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رابط مستقيم 26"/>
              <p:cNvCxnSpPr/>
              <p:nvPr/>
            </p:nvCxnSpPr>
            <p:spPr>
              <a:xfrm flipV="1">
                <a:off x="4355976" y="4437112"/>
                <a:ext cx="432048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رابط مستقيم 28"/>
              <p:cNvCxnSpPr/>
              <p:nvPr/>
            </p:nvCxnSpPr>
            <p:spPr>
              <a:xfrm flipV="1">
                <a:off x="4355976" y="4797152"/>
                <a:ext cx="432048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رابط مستقيم 29"/>
              <p:cNvCxnSpPr/>
              <p:nvPr/>
            </p:nvCxnSpPr>
            <p:spPr>
              <a:xfrm flipV="1">
                <a:off x="4572000" y="5157192"/>
                <a:ext cx="216024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رابط مستقيم 32"/>
            <p:cNvCxnSpPr/>
            <p:nvPr/>
          </p:nvCxnSpPr>
          <p:spPr>
            <a:xfrm>
              <a:off x="7524328" y="3212976"/>
              <a:ext cx="0" cy="864096"/>
            </a:xfrm>
            <a:prstGeom prst="line">
              <a:avLst/>
            </a:prstGeom>
            <a:ln w="101600">
              <a:solidFill>
                <a:srgbClr val="FFFF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رابط مستقيم 33"/>
            <p:cNvCxnSpPr/>
            <p:nvPr/>
          </p:nvCxnSpPr>
          <p:spPr>
            <a:xfrm flipV="1">
              <a:off x="7524328" y="5229200"/>
              <a:ext cx="0" cy="864096"/>
            </a:xfrm>
            <a:prstGeom prst="line">
              <a:avLst/>
            </a:prstGeom>
            <a:ln w="101600">
              <a:solidFill>
                <a:srgbClr val="FFFF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شكل بيضاوي 34"/>
            <p:cNvSpPr/>
            <p:nvPr/>
          </p:nvSpPr>
          <p:spPr>
            <a:xfrm>
              <a:off x="6948264" y="4077072"/>
              <a:ext cx="1152128" cy="1152128"/>
            </a:xfrm>
            <a:prstGeom prst="ellipse">
              <a:avLst/>
            </a:prstGeom>
            <a:ln w="635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4800" b="1" dirty="0" smtClean="0">
                  <a:solidFill>
                    <a:srgbClr val="FFFF00"/>
                  </a:solidFill>
                </a:rPr>
                <a:t>G</a:t>
              </a:r>
              <a:endParaRPr lang="ar-SA" sz="4800" b="1" dirty="0">
                <a:solidFill>
                  <a:srgbClr val="FFFF00"/>
                </a:solidFill>
              </a:endParaRPr>
            </a:p>
          </p:txBody>
        </p:sp>
        <p:sp>
          <p:nvSpPr>
            <p:cNvPr id="37" name="عنوان 1"/>
            <p:cNvSpPr txBox="1">
              <a:spLocks/>
            </p:cNvSpPr>
            <p:nvPr/>
          </p:nvSpPr>
          <p:spPr>
            <a:xfrm>
              <a:off x="1331640" y="2862064"/>
              <a:ext cx="539552" cy="638944"/>
            </a:xfrm>
            <a:prstGeom prst="rect">
              <a:avLst/>
            </a:prstGeom>
          </p:spPr>
          <p:txBody>
            <a:bodyPr vert="horz" lIns="45720" rIns="4572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-</a:t>
              </a:r>
              <a:endParaRPr kumimoji="0" lang="ar-SA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38" name="عنوان 1"/>
          <p:cNvSpPr txBox="1">
            <a:spLocks/>
          </p:cNvSpPr>
          <p:nvPr/>
        </p:nvSpPr>
        <p:spPr>
          <a:xfrm>
            <a:off x="0" y="113387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لقياس تيارات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أكبر عن طريق توصيل مقاومة أقل من مقاومة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الجلفانومتر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التوازي (مجزئ التيار)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عنوان 1"/>
          <p:cNvSpPr txBox="1">
            <a:spLocks/>
          </p:cNvSpPr>
          <p:nvPr/>
        </p:nvSpPr>
        <p:spPr>
          <a:xfrm>
            <a:off x="1259632" y="4293096"/>
            <a:ext cx="1224136" cy="78296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أميتر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عنوان 1"/>
          <p:cNvSpPr txBox="1">
            <a:spLocks/>
          </p:cNvSpPr>
          <p:nvPr/>
        </p:nvSpPr>
        <p:spPr>
          <a:xfrm>
            <a:off x="3131840" y="4293096"/>
            <a:ext cx="1224136" cy="78296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مجزئ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47" name="مجموعة 46"/>
          <p:cNvGrpSpPr/>
          <p:nvPr/>
        </p:nvGrpSpPr>
        <p:grpSpPr>
          <a:xfrm>
            <a:off x="4283968" y="5157192"/>
            <a:ext cx="1080120" cy="792088"/>
            <a:chOff x="4283968" y="5157192"/>
            <a:chExt cx="1080120" cy="792088"/>
          </a:xfrm>
        </p:grpSpPr>
        <p:sp>
          <p:nvSpPr>
            <p:cNvPr id="42" name="عنوان 1"/>
            <p:cNvSpPr txBox="1">
              <a:spLocks/>
            </p:cNvSpPr>
            <p:nvPr/>
          </p:nvSpPr>
          <p:spPr>
            <a:xfrm>
              <a:off x="4499992" y="5373216"/>
              <a:ext cx="864096" cy="566936"/>
            </a:xfrm>
            <a:prstGeom prst="rect">
              <a:avLst/>
            </a:prstGeom>
          </p:spPr>
          <p:txBody>
            <a:bodyPr vert="horz" lIns="45720" rIns="4572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 smtClean="0">
                  <a:solidFill>
                    <a:srgbClr val="FFFF00"/>
                  </a:solidFill>
                  <a:latin typeface="+mj-lt"/>
                  <a:ea typeface="+mj-ea"/>
                  <a:cs typeface="+mj-cs"/>
                </a:rPr>
                <a:t>I</a:t>
              </a:r>
              <a:r>
                <a:rPr lang="en-US" sz="3600" b="1" baseline="-25000" dirty="0" smtClean="0">
                  <a:solidFill>
                    <a:srgbClr val="FFFF00"/>
                  </a:solidFill>
                  <a:latin typeface="+mj-lt"/>
                  <a:ea typeface="+mj-ea"/>
                  <a:cs typeface="+mj-cs"/>
                </a:rPr>
                <a:t>s</a:t>
              </a:r>
              <a:endParaRPr kumimoji="0" lang="ar-SA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44" name="رابط كسهم مستقيم 43"/>
            <p:cNvCxnSpPr/>
            <p:nvPr/>
          </p:nvCxnSpPr>
          <p:spPr>
            <a:xfrm flipV="1">
              <a:off x="4283968" y="5157192"/>
              <a:ext cx="0" cy="792088"/>
            </a:xfrm>
            <a:prstGeom prst="straightConnector1">
              <a:avLst/>
            </a:prstGeom>
            <a:ln w="635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مجموعة 47"/>
          <p:cNvGrpSpPr/>
          <p:nvPr/>
        </p:nvGrpSpPr>
        <p:grpSpPr>
          <a:xfrm>
            <a:off x="7236296" y="5157192"/>
            <a:ext cx="1080120" cy="792088"/>
            <a:chOff x="7236296" y="5157192"/>
            <a:chExt cx="1080120" cy="792088"/>
          </a:xfrm>
        </p:grpSpPr>
        <p:sp>
          <p:nvSpPr>
            <p:cNvPr id="45" name="عنوان 1"/>
            <p:cNvSpPr txBox="1">
              <a:spLocks/>
            </p:cNvSpPr>
            <p:nvPr/>
          </p:nvSpPr>
          <p:spPr>
            <a:xfrm>
              <a:off x="7452320" y="5373216"/>
              <a:ext cx="864096" cy="566936"/>
            </a:xfrm>
            <a:prstGeom prst="rect">
              <a:avLst/>
            </a:prstGeom>
          </p:spPr>
          <p:txBody>
            <a:bodyPr vert="horz" lIns="45720" rIns="4572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 err="1" smtClean="0">
                  <a:solidFill>
                    <a:srgbClr val="FFFF00"/>
                  </a:solidFill>
                  <a:latin typeface="+mj-lt"/>
                  <a:ea typeface="+mj-ea"/>
                  <a:cs typeface="+mj-cs"/>
                </a:rPr>
                <a:t>I</a:t>
              </a:r>
              <a:r>
                <a:rPr lang="en-US" sz="3600" b="1" baseline="-25000" dirty="0" err="1" smtClean="0">
                  <a:solidFill>
                    <a:srgbClr val="FFFF00"/>
                  </a:solidFill>
                  <a:latin typeface="+mj-lt"/>
                  <a:ea typeface="+mj-ea"/>
                  <a:cs typeface="+mj-cs"/>
                </a:rPr>
                <a:t>m</a:t>
              </a:r>
              <a:endParaRPr kumimoji="0" lang="ar-SA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46" name="رابط كسهم مستقيم 45"/>
            <p:cNvCxnSpPr/>
            <p:nvPr/>
          </p:nvCxnSpPr>
          <p:spPr>
            <a:xfrm flipV="1">
              <a:off x="7236296" y="5157192"/>
              <a:ext cx="0" cy="792088"/>
            </a:xfrm>
            <a:prstGeom prst="straightConnector1">
              <a:avLst/>
            </a:prstGeom>
            <a:ln w="635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8" grpId="0"/>
      <p:bldP spid="40" grpId="0"/>
      <p:bldP spid="4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276872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تحويل </a:t>
            </a:r>
            <a:r>
              <a:rPr kumimoji="0" lang="ar-SA" sz="96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الجلفانومتر</a:t>
            </a:r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إلى </a:t>
            </a:r>
            <a:r>
              <a:rPr kumimoji="0" lang="ar-SA" sz="96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فولتميتر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الجلفانومتر</a:t>
            </a:r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إلى </a:t>
            </a:r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فولتميتر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عنوان 1"/>
          <p:cNvSpPr txBox="1">
            <a:spLocks/>
          </p:cNvSpPr>
          <p:nvPr/>
        </p:nvSpPr>
        <p:spPr>
          <a:xfrm>
            <a:off x="0" y="113387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لقياس فرق الجهد الكهربائي عن طريق توصيل مقاومة كبيرة على التوالي ( المضاعف)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عنوان 1"/>
          <p:cNvSpPr txBox="1">
            <a:spLocks/>
          </p:cNvSpPr>
          <p:nvPr/>
        </p:nvSpPr>
        <p:spPr>
          <a:xfrm>
            <a:off x="971600" y="4293096"/>
            <a:ext cx="1800200" cy="78296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فولتميتر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عنوان 1"/>
          <p:cNvSpPr txBox="1">
            <a:spLocks/>
          </p:cNvSpPr>
          <p:nvPr/>
        </p:nvSpPr>
        <p:spPr>
          <a:xfrm>
            <a:off x="2987824" y="5094312"/>
            <a:ext cx="2376264" cy="78296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مضاعف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" name="مجموعة 47"/>
          <p:cNvGrpSpPr/>
          <p:nvPr/>
        </p:nvGrpSpPr>
        <p:grpSpPr>
          <a:xfrm>
            <a:off x="7236296" y="5157192"/>
            <a:ext cx="1080120" cy="792088"/>
            <a:chOff x="7236296" y="5157192"/>
            <a:chExt cx="1080120" cy="792088"/>
          </a:xfrm>
        </p:grpSpPr>
        <p:sp>
          <p:nvSpPr>
            <p:cNvPr id="45" name="عنوان 1"/>
            <p:cNvSpPr txBox="1">
              <a:spLocks/>
            </p:cNvSpPr>
            <p:nvPr/>
          </p:nvSpPr>
          <p:spPr>
            <a:xfrm>
              <a:off x="7452320" y="5373216"/>
              <a:ext cx="864096" cy="566936"/>
            </a:xfrm>
            <a:prstGeom prst="rect">
              <a:avLst/>
            </a:prstGeom>
          </p:spPr>
          <p:txBody>
            <a:bodyPr vert="horz" lIns="45720" rIns="4572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 smtClean="0">
                  <a:solidFill>
                    <a:srgbClr val="FFFF00"/>
                  </a:solidFill>
                  <a:latin typeface="+mj-lt"/>
                  <a:ea typeface="+mj-ea"/>
                  <a:cs typeface="+mj-cs"/>
                </a:rPr>
                <a:t>I</a:t>
              </a:r>
              <a:endParaRPr kumimoji="0" lang="ar-SA" sz="3600" b="1" i="0" u="none" strike="noStrike" kern="1200" cap="none" spc="0" normalizeH="0" baseline="-2500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46" name="رابط كسهم مستقيم 45"/>
            <p:cNvCxnSpPr/>
            <p:nvPr/>
          </p:nvCxnSpPr>
          <p:spPr>
            <a:xfrm flipV="1">
              <a:off x="7236296" y="5157192"/>
              <a:ext cx="0" cy="792088"/>
            </a:xfrm>
            <a:prstGeom prst="straightConnector1">
              <a:avLst/>
            </a:prstGeom>
            <a:ln w="635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مجموعة 46"/>
          <p:cNvGrpSpPr/>
          <p:nvPr/>
        </p:nvGrpSpPr>
        <p:grpSpPr>
          <a:xfrm>
            <a:off x="1323440" y="2862064"/>
            <a:ext cx="6776952" cy="3551080"/>
            <a:chOff x="1323440" y="2862064"/>
            <a:chExt cx="6776952" cy="3551080"/>
          </a:xfrm>
        </p:grpSpPr>
        <p:sp>
          <p:nvSpPr>
            <p:cNvPr id="3" name="عنوان 1"/>
            <p:cNvSpPr txBox="1">
              <a:spLocks/>
            </p:cNvSpPr>
            <p:nvPr/>
          </p:nvSpPr>
          <p:spPr>
            <a:xfrm>
              <a:off x="1323440" y="5774200"/>
              <a:ext cx="539552" cy="638944"/>
            </a:xfrm>
            <a:prstGeom prst="rect">
              <a:avLst/>
            </a:prstGeom>
          </p:spPr>
          <p:txBody>
            <a:bodyPr vert="horz" lIns="45720" rIns="4572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+</a:t>
              </a:r>
              <a:endParaRPr kumimoji="0" lang="ar-SA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10" name="رابط مستقيم 9"/>
            <p:cNvCxnSpPr/>
            <p:nvPr/>
          </p:nvCxnSpPr>
          <p:spPr>
            <a:xfrm>
              <a:off x="1907704" y="3212976"/>
              <a:ext cx="5616624" cy="0"/>
            </a:xfrm>
            <a:prstGeom prst="line">
              <a:avLst/>
            </a:prstGeom>
            <a:ln w="101600">
              <a:solidFill>
                <a:srgbClr val="FFFF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رابط مستقيم 11"/>
            <p:cNvCxnSpPr/>
            <p:nvPr/>
          </p:nvCxnSpPr>
          <p:spPr>
            <a:xfrm>
              <a:off x="1907704" y="6093296"/>
              <a:ext cx="1800200" cy="0"/>
            </a:xfrm>
            <a:prstGeom prst="line">
              <a:avLst/>
            </a:prstGeom>
            <a:ln w="101600">
              <a:solidFill>
                <a:srgbClr val="FFFF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مجموعة 31"/>
            <p:cNvGrpSpPr/>
            <p:nvPr/>
          </p:nvGrpSpPr>
          <p:grpSpPr>
            <a:xfrm rot="5400000">
              <a:off x="4067944" y="5517232"/>
              <a:ext cx="432048" cy="1152128"/>
              <a:chOff x="4355976" y="4077072"/>
              <a:chExt cx="432048" cy="1152128"/>
            </a:xfrm>
          </p:grpSpPr>
          <p:cxnSp>
            <p:nvCxnSpPr>
              <p:cNvPr id="21" name="رابط مستقيم 20"/>
              <p:cNvCxnSpPr/>
              <p:nvPr/>
            </p:nvCxnSpPr>
            <p:spPr>
              <a:xfrm>
                <a:off x="4355976" y="4149080"/>
                <a:ext cx="432048" cy="288032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رابط مستقيم 21"/>
              <p:cNvCxnSpPr/>
              <p:nvPr/>
            </p:nvCxnSpPr>
            <p:spPr>
              <a:xfrm>
                <a:off x="4355976" y="4509120"/>
                <a:ext cx="432048" cy="288032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رابط مستقيم 22"/>
              <p:cNvCxnSpPr/>
              <p:nvPr/>
            </p:nvCxnSpPr>
            <p:spPr>
              <a:xfrm>
                <a:off x="4355976" y="4869160"/>
                <a:ext cx="432048" cy="288032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رابط مستقيم 23"/>
              <p:cNvCxnSpPr/>
              <p:nvPr/>
            </p:nvCxnSpPr>
            <p:spPr>
              <a:xfrm flipV="1">
                <a:off x="4355976" y="4077072"/>
                <a:ext cx="216024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رابط مستقيم 26"/>
              <p:cNvCxnSpPr/>
              <p:nvPr/>
            </p:nvCxnSpPr>
            <p:spPr>
              <a:xfrm flipV="1">
                <a:off x="4355976" y="4437112"/>
                <a:ext cx="432048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رابط مستقيم 28"/>
              <p:cNvCxnSpPr/>
              <p:nvPr/>
            </p:nvCxnSpPr>
            <p:spPr>
              <a:xfrm flipV="1">
                <a:off x="4355976" y="4797152"/>
                <a:ext cx="432048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رابط مستقيم 29"/>
              <p:cNvCxnSpPr/>
              <p:nvPr/>
            </p:nvCxnSpPr>
            <p:spPr>
              <a:xfrm flipV="1">
                <a:off x="4572000" y="5157192"/>
                <a:ext cx="216024" cy="72008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رابط مستقيم 32"/>
            <p:cNvCxnSpPr/>
            <p:nvPr/>
          </p:nvCxnSpPr>
          <p:spPr>
            <a:xfrm>
              <a:off x="7524328" y="3212976"/>
              <a:ext cx="0" cy="864096"/>
            </a:xfrm>
            <a:prstGeom prst="line">
              <a:avLst/>
            </a:prstGeom>
            <a:ln w="101600">
              <a:solidFill>
                <a:srgbClr val="FFFF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رابط مستقيم 33"/>
            <p:cNvCxnSpPr/>
            <p:nvPr/>
          </p:nvCxnSpPr>
          <p:spPr>
            <a:xfrm flipV="1">
              <a:off x="7524328" y="5229200"/>
              <a:ext cx="0" cy="864096"/>
            </a:xfrm>
            <a:prstGeom prst="line">
              <a:avLst/>
            </a:prstGeom>
            <a:ln w="101600">
              <a:solidFill>
                <a:srgbClr val="FFFF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شكل بيضاوي 34"/>
            <p:cNvSpPr/>
            <p:nvPr/>
          </p:nvSpPr>
          <p:spPr>
            <a:xfrm>
              <a:off x="6948264" y="4077072"/>
              <a:ext cx="1152128" cy="1152128"/>
            </a:xfrm>
            <a:prstGeom prst="ellipse">
              <a:avLst/>
            </a:prstGeom>
            <a:ln w="635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4800" b="1" dirty="0" smtClean="0">
                  <a:solidFill>
                    <a:srgbClr val="FFFF00"/>
                  </a:solidFill>
                </a:rPr>
                <a:t>G</a:t>
              </a:r>
              <a:endParaRPr lang="ar-SA" sz="4800" b="1" dirty="0">
                <a:solidFill>
                  <a:srgbClr val="FFFF00"/>
                </a:solidFill>
              </a:endParaRPr>
            </a:p>
          </p:txBody>
        </p:sp>
        <p:sp>
          <p:nvSpPr>
            <p:cNvPr id="37" name="عنوان 1"/>
            <p:cNvSpPr txBox="1">
              <a:spLocks/>
            </p:cNvSpPr>
            <p:nvPr/>
          </p:nvSpPr>
          <p:spPr>
            <a:xfrm>
              <a:off x="1331640" y="2862064"/>
              <a:ext cx="539552" cy="638944"/>
            </a:xfrm>
            <a:prstGeom prst="rect">
              <a:avLst/>
            </a:prstGeom>
          </p:spPr>
          <p:txBody>
            <a:bodyPr vert="horz" lIns="45720" rIns="45720" anchor="ctr"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-</a:t>
              </a:r>
              <a:endParaRPr kumimoji="0" lang="ar-SA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32" name="رابط مستقيم 31"/>
            <p:cNvCxnSpPr/>
            <p:nvPr/>
          </p:nvCxnSpPr>
          <p:spPr>
            <a:xfrm flipH="1">
              <a:off x="4860032" y="6093296"/>
              <a:ext cx="2664296" cy="0"/>
            </a:xfrm>
            <a:prstGeom prst="line">
              <a:avLst/>
            </a:prstGeom>
            <a:ln w="101600">
              <a:solidFill>
                <a:srgbClr val="FFFF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8" grpId="0"/>
      <p:bldP spid="40" grpId="0"/>
      <p:bldP spid="4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76728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المحرك الكهربائي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0872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يجب أن ينعكس اتجاه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التيار المار في الحلقة عندما تصبح في وضع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رأسي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، وهذا الانعكاس يسمح للحلقة بمواصلة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دورانها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المحرك الكهربائي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708920"/>
            <a:ext cx="9144000" cy="2016224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باستخ</a:t>
            </a:r>
            <a:r>
              <a:rPr lang="ar-SA" sz="4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دام شريحتين فلزيتين يسميان </a:t>
            </a:r>
            <a:r>
              <a:rPr lang="ar-SA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الفرشاتين</a:t>
            </a:r>
            <a:r>
              <a:rPr lang="ar-SA" sz="4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، وتسمى </a:t>
            </a:r>
            <a:r>
              <a:rPr lang="ar-SA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الحلقة</a:t>
            </a:r>
            <a:r>
              <a:rPr lang="ar-SA" sz="4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عاكس التيار ، وتصنع الفرشاتان في العادة من </a:t>
            </a:r>
            <a:r>
              <a:rPr lang="ar-SA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الجرافيت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531033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المحرك الكهربائي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هو جهاز يستخدم لتحويل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الطاقة الكهربائية إلى طاقة حركية دورانية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1201316"/>
            <a:ext cx="9144000" cy="64350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المحرك الكهربائي يتكون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من 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لفات عديدة 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تثبت على محور دوران</a:t>
            </a:r>
            <a:endParaRPr kumimoji="0" lang="ar-SA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المحرك الكهربائي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1993404"/>
            <a:ext cx="9144000" cy="64350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القوة المؤثرة في الملف ذي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القلب الحديد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يتناسب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طردياً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مع :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65415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 = n I L B</a:t>
            </a:r>
            <a:endParaRPr kumimoji="0" lang="ar-SA" sz="12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3419872" y="4869160"/>
            <a:ext cx="1259632" cy="100354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عدد اللفات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988840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المؤثرة</a:t>
            </a:r>
          </a:p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في جسيم مشحون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204864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الخصائص العامة للمغناطيس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80728"/>
            <a:ext cx="9144000" cy="187220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في أنبوب الأشعة </a:t>
            </a:r>
            <a:r>
              <a:rPr kumimoji="0" lang="ar-SA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المهبطية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المستخدمة في شاشات الحاسوب وشاشات التلفاز يستخدم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انحراف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الإلكترونات بواسطة المجالات المغناطيسية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لتشكيل صورة على الشاشة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والجسم المشحون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3510136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تعمل المجالات الكهربائية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انتزاع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لإلكترونات من </a:t>
            </a:r>
            <a:r>
              <a:rPr lang="ar-SA" sz="36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الذرات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في القطب السالب (الكاثود)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5382344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وتعمل مجالات كهربائية أخرى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تجميع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هذه الإلكترونات وتسريعها وتركيزها في حزمة ضيقة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980728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ثم تعمل مجالات مغناطيسية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التحكم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في حركة هذه الحزمة إلى الأمام وإلى الخلف وأفقياً ورأسياً على الشاشة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والجسم المشحون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270892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وتطلى الشاشة بطبقة </a:t>
            </a:r>
            <a:r>
              <a:rPr lang="ar-SA" sz="4800" b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فوسفورية</a:t>
            </a:r>
            <a:r>
              <a:rPr lang="ar-SA" sz="48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تشع عندما تصطدم الإلكترونات </a:t>
            </a:r>
            <a:r>
              <a:rPr lang="ar-SA" sz="48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بها</a:t>
            </a:r>
            <a:r>
              <a:rPr lang="ar-SA" sz="48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فتنتج الصورة</a:t>
            </a:r>
            <a:endParaRPr kumimoji="0" lang="ar-S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4293096"/>
            <a:ext cx="9144000" cy="230425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تعتمد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القوة الناتجة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عن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المجال المغناطيسي المؤثرة في الإلكترون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كل 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من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سرعة الإلكترون 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شدة المجال المغناطيسي 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الزاوية المحصورة بين متجه السرعة </a:t>
            </a:r>
            <a:r>
              <a:rPr kumimoji="0" lang="ar-SA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والتجاه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المجال المغناطيسي</a:t>
            </a: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83671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اتجاه القوة يكون دائماً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عمودياً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كل من اتجاه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سرعة الجسيم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اتجاه المجال المغناطيسي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القوة والجسم المشحون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1988840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والاتجاه المحدد باستخدام القاعدة الثالثة لليد اليمنى يكون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خاص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بالجسيمات الشحنة الموجبة ،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أما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الإلكترونات يكون عكس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الاتجاه</a:t>
            </a:r>
            <a:endParaRPr kumimoji="0" lang="ar-SA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068960"/>
            <a:ext cx="9144000" cy="56693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I=q/t                           </a:t>
            </a:r>
            <a:r>
              <a:rPr lang="en-US" sz="36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=L/v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1331640" y="3212976"/>
            <a:ext cx="720080" cy="36004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التيار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عنوان 1"/>
          <p:cNvSpPr txBox="1">
            <a:spLocks/>
          </p:cNvSpPr>
          <p:nvPr/>
        </p:nvSpPr>
        <p:spPr>
          <a:xfrm>
            <a:off x="2123728" y="3789040"/>
            <a:ext cx="864096" cy="50405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شحنة الإلكترون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عنوان 1"/>
          <p:cNvSpPr txBox="1">
            <a:spLocks/>
          </p:cNvSpPr>
          <p:nvPr/>
        </p:nvSpPr>
        <p:spPr>
          <a:xfrm>
            <a:off x="3059832" y="3140968"/>
            <a:ext cx="1080120" cy="64807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زمن قطع المسافة</a:t>
            </a:r>
            <a:r>
              <a:rPr kumimoji="0" lang="ar-SA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عنوان 1"/>
          <p:cNvSpPr txBox="1">
            <a:spLocks/>
          </p:cNvSpPr>
          <p:nvPr/>
        </p:nvSpPr>
        <p:spPr>
          <a:xfrm>
            <a:off x="0" y="4941168"/>
            <a:ext cx="4572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I=</a:t>
            </a:r>
            <a:r>
              <a:rPr kumimoji="0" lang="en-US" sz="8000" b="1" i="0" u="none" strike="noStrike" kern="1200" cap="none" spc="0" normalizeH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qv</a:t>
            </a:r>
            <a:r>
              <a:rPr kumimoji="0" lang="en-US" sz="80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/L</a:t>
            </a:r>
            <a:endParaRPr kumimoji="0" lang="ar-SA" sz="8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عنوان 1"/>
          <p:cNvSpPr txBox="1">
            <a:spLocks/>
          </p:cNvSpPr>
          <p:nvPr/>
        </p:nvSpPr>
        <p:spPr>
          <a:xfrm>
            <a:off x="4572000" y="4941168"/>
            <a:ext cx="4572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F=</a:t>
            </a:r>
            <a:r>
              <a:rPr kumimoji="0" lang="en-US" sz="8000" b="1" i="0" u="none" strike="noStrike" kern="1200" cap="none" spc="0" normalizeH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qvB</a:t>
            </a:r>
            <a:endParaRPr kumimoji="0" lang="ar-SA" sz="8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عنوان 1"/>
          <p:cNvSpPr txBox="1">
            <a:spLocks/>
          </p:cNvSpPr>
          <p:nvPr/>
        </p:nvSpPr>
        <p:spPr>
          <a:xfrm>
            <a:off x="4572000" y="4077072"/>
            <a:ext cx="2160240" cy="936104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قوة المجال المغناطيسي</a:t>
            </a:r>
            <a:r>
              <a:rPr kumimoji="0" lang="ar-SA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على جسم مشحون متحرك (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</a:t>
            </a:r>
            <a:r>
              <a:rPr kumimoji="0" lang="ar-SA" sz="2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348880"/>
            <a:ext cx="91439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8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تخزين المعلومات</a:t>
            </a:r>
            <a:r>
              <a:rPr kumimoji="0" lang="ar-SA" sz="8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عن طريق الوسائط المغناطيسية</a:t>
            </a:r>
            <a:endParaRPr lang="ar-SA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251520" y="908720"/>
            <a:ext cx="8712968" cy="594928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يتم 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تخزين</a:t>
            </a: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البيانات وأوامر برمجيات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أجهزة الحاسوب رقمياً في صورة وحدات صغيرة (</a:t>
            </a:r>
            <a:r>
              <a:rPr lang="en-US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bits</a:t>
            </a:r>
            <a:r>
              <a:rPr lang="ar-SA" sz="40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كل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وحدة (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bit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حددت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أما </a:t>
            </a:r>
            <a:r>
              <a:rPr kumimoji="0" lang="ar-SA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بـِ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أو </a:t>
            </a:r>
            <a:r>
              <a:rPr kumimoji="0" lang="ar-SA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بـِ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ar-SA" sz="40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أثناء التسجيل على القرص </a:t>
            </a:r>
            <a:r>
              <a:rPr lang="ar-SA" sz="4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يُرسل</a:t>
            </a:r>
            <a:r>
              <a:rPr lang="ar-SA" sz="40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تيار كهربائي إلى رأس القراءة /الكتابة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والذي </a:t>
            </a:r>
            <a:r>
              <a:rPr lang="ar-SA" sz="4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يُعد</a:t>
            </a:r>
            <a:r>
              <a:rPr lang="ar-SA" sz="40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مغناطيساً كهربائياً مكوناً من سلك ملفوف على قلب حديدي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40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حيث </a:t>
            </a:r>
            <a:r>
              <a:rPr lang="ar-SA" sz="4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يولد</a:t>
            </a:r>
            <a:r>
              <a:rPr lang="ar-SA" sz="40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التيار المار بالسلك مجالاً مغناطيسياً في القلب الحديدي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ar-SA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الوسائط الممغنطة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179512" y="692696"/>
            <a:ext cx="8784976" cy="594928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تترتب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ar-SA" sz="36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ذرات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المناطق المغناطيسية على الشريحة المغناطيسية في صورة حزم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وتعتمد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اتجاهات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المناطق المغناطيسية على اتجاه التيار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وتمثل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شفرة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كل حزمتين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وحدة صغيرة (</a:t>
            </a:r>
            <a:r>
              <a:rPr lang="en-US" sz="36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bit</a:t>
            </a:r>
            <a:r>
              <a:rPr lang="ar-SA" sz="36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 واحدة من المعلومات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600" b="1" i="0" u="none" strike="noStrike" kern="1200" cap="none" spc="0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لاسترجاع</a:t>
            </a:r>
            <a:r>
              <a:rPr kumimoji="0" lang="ar-SA" sz="3600" b="1" i="0" u="none" strike="noStrike" kern="1200" cap="none" spc="0" normalizeH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المعلومات </a:t>
            </a:r>
            <a:r>
              <a:rPr kumimoji="0" lang="ar-SA" sz="3600" b="1" i="0" u="none" strike="noStrike" kern="1200" cap="none" spc="0" normalizeH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لا</a:t>
            </a:r>
            <a:r>
              <a:rPr kumimoji="0" lang="ar-SA" sz="3600" b="1" i="0" u="none" strike="noStrike" kern="1200" cap="none" spc="0" normalizeH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يتم إرسال أي تيار إلى رأس القراءة /الكتابة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sz="3600" b="1" baseline="0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وبدلاً</a:t>
            </a:r>
            <a:r>
              <a:rPr lang="ar-SA" sz="36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من ذلك تعمل الحزمة الممغنطة الموجودة على القرص على </a:t>
            </a:r>
            <a:r>
              <a:rPr lang="ar-SA" sz="36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توليد</a:t>
            </a:r>
            <a:r>
              <a:rPr lang="ar-SA" sz="3600" b="1" noProof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تيار في الملف بطريقة الحث عندما يدور القرص تحت الرأس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الوسائط الممغنطة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تم بحمد الله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92901" y="2921169"/>
            <a:ext cx="75581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6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أ.</a:t>
            </a:r>
            <a:r>
              <a:rPr kumimoji="0" lang="ar-SA" sz="6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رائد علي </a:t>
            </a:r>
            <a:r>
              <a:rPr kumimoji="0" lang="ar-SA" sz="6000" b="1" i="0" u="none" strike="noStrike" kern="1200" cap="none" spc="0" normalizeH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بابنجي</a:t>
            </a:r>
            <a:endParaRPr lang="ar-SA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179512" y="692696"/>
            <a:ext cx="8640960" cy="609329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*عند تعليق 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قضيب مغناطيسي بخيط وتركه حراً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سيستقر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في اتجاه (الشمال-الجنوب)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*المغناطيس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مستقطب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 أي له قطبان متميزان متعاكسان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3600" b="1" baseline="0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*احدهما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القطب الباحث عن الشمال ويسمى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القطب الشمالي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والآخر القطب الباحث عن الجنوب ويسمى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القطب الجنوبي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*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البوصلة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عبارة عن مغناطيس صغير حر الدوران (ابرة البوصلة)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*الأقطاب المتشابهة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تتنافر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والأقطاب المختلفة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تتجاذب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*لجميع </a:t>
            </a:r>
            <a:r>
              <a:rPr lang="ar-SA" sz="3600" b="1" dirty="0" err="1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المغانط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قطبين مختلفين حتى لو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قسمت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إلى أجزاء صغيرة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*الأرض عبارة عن </a:t>
            </a:r>
            <a:r>
              <a:rPr lang="ar-SA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مغناطيس</a:t>
            </a:r>
            <a:r>
              <a:rPr lang="ar-SA" sz="36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عملاق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الخصائص العامة </a:t>
            </a:r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للمغانط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857224" y="357166"/>
            <a:ext cx="7470648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المجالات المغناطيسية</a:t>
            </a:r>
            <a:endParaRPr kumimoji="0" lang="ar-SA" sz="4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132856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9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كيف</a:t>
            </a:r>
            <a:r>
              <a:rPr kumimoji="0" lang="ar-SA" sz="96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تؤثر </a:t>
            </a:r>
            <a:r>
              <a:rPr kumimoji="0" lang="ar-SA" sz="9600" b="1" i="0" u="none" strike="noStrike" kern="1200" cap="none" spc="0" normalizeH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المغانط</a:t>
            </a:r>
            <a:r>
              <a:rPr kumimoji="0" lang="ar-SA" sz="96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في المواد الأخرى</a:t>
            </a:r>
            <a:endParaRPr lang="ar-SA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159700" y="-27384"/>
            <a:ext cx="2020812" cy="225722"/>
          </a:xfrm>
        </p:spPr>
        <p:txBody>
          <a:bodyPr>
            <a:normAutofit/>
          </a:bodyPr>
          <a:lstStyle/>
          <a:p>
            <a:pPr algn="ctr"/>
            <a:r>
              <a:rPr lang="ar-SA" sz="800" b="1" dirty="0" smtClean="0">
                <a:solidFill>
                  <a:schemeClr val="accent1">
                    <a:lumMod val="75000"/>
                  </a:schemeClr>
                </a:solidFill>
              </a:rPr>
              <a:t>العنوان الحركة على خط مستقيم</a:t>
            </a:r>
            <a:endParaRPr lang="ar-SA" sz="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عنوان 1"/>
          <p:cNvSpPr txBox="1">
            <a:spLocks/>
          </p:cNvSpPr>
          <p:nvPr/>
        </p:nvSpPr>
        <p:spPr>
          <a:xfrm>
            <a:off x="0" y="836712"/>
            <a:ext cx="9144000" cy="768085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المغانط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تجذب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ar-SA" sz="4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مغانط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أخرى وبعض الأجسام القريبة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28826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ar-SA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تأثير </a:t>
            </a:r>
            <a:r>
              <a:rPr kumimoji="0" lang="ar-SA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المغانط</a:t>
            </a:r>
            <a:r>
              <a:rPr kumimoji="0" lang="ar-SA" sz="40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على المواد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عنوان 1"/>
          <p:cNvSpPr txBox="1">
            <a:spLocks/>
          </p:cNvSpPr>
          <p:nvPr/>
        </p:nvSpPr>
        <p:spPr>
          <a:xfrm>
            <a:off x="0" y="1796819"/>
            <a:ext cx="9144000" cy="768085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أي طرف للمغناطيس 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يجذب</a:t>
            </a:r>
            <a:r>
              <a:rPr kumimoji="0" lang="ar-S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أي طرف لقطعة</a:t>
            </a:r>
            <a:r>
              <a:rPr kumimoji="0" lang="ar-SA" sz="4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حديد</a:t>
            </a:r>
            <a:endParaRPr kumimoji="0" lang="ar-SA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عنوان 1"/>
          <p:cNvSpPr txBox="1">
            <a:spLocks/>
          </p:cNvSpPr>
          <p:nvPr/>
        </p:nvSpPr>
        <p:spPr>
          <a:xfrm>
            <a:off x="0" y="3140968"/>
            <a:ext cx="9144000" cy="1623054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المغناطيس يسبب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تحفيزاً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للمسمار ليصبح مستقطباً ، فإذا ابعد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المغناطيس فسيفقد المسمار 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بعضاً 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من مغناطيسيته لأن به معادن أخرى</a:t>
            </a:r>
            <a:endParaRPr kumimoji="0" lang="ar-SA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عنوان 1"/>
          <p:cNvSpPr txBox="1">
            <a:spLocks/>
          </p:cNvSpPr>
          <p:nvPr/>
        </p:nvSpPr>
        <p:spPr>
          <a:xfrm>
            <a:off x="0" y="5094312"/>
            <a:ext cx="9144000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أما الحديد اللين ( حديد يحتوي على القليل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من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الكربون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) فيفقد كل جاذبيته لأنه مغناطيس مؤقت</a:t>
            </a:r>
            <a:endParaRPr kumimoji="0" lang="ar-SA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رق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ورق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ورق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lnDef>
      <a:spPr>
        <a:ln w="101600">
          <a:solidFill>
            <a:srgbClr val="FFFF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516</TotalTime>
  <Words>2230</Words>
  <Application>Microsoft Office PowerPoint</Application>
  <PresentationFormat>عرض على الشاشة (3:4)‏</PresentationFormat>
  <Paragraphs>335</Paragraphs>
  <Slides>66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66</vt:i4>
      </vt:variant>
    </vt:vector>
  </HeadingPairs>
  <TitlesOfParts>
    <vt:vector size="67" baseType="lpstr">
      <vt:lpstr>ورق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  <vt:lpstr>العنوان الحركة على خط مستقيم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الحركة على خط مستقيم</dc:title>
  <cp:lastModifiedBy>تطوير</cp:lastModifiedBy>
  <cp:revision>162</cp:revision>
  <dcterms:modified xsi:type="dcterms:W3CDTF">2011-11-22T07:52:40Z</dcterms:modified>
</cp:coreProperties>
</file>