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7"/>
  </p:notesMasterIdLst>
  <p:sldIdLst>
    <p:sldId id="274" r:id="rId2"/>
    <p:sldId id="266" r:id="rId3"/>
    <p:sldId id="259" r:id="rId4"/>
    <p:sldId id="263" r:id="rId5"/>
    <p:sldId id="262" r:id="rId6"/>
    <p:sldId id="268" r:id="rId7"/>
    <p:sldId id="264" r:id="rId8"/>
    <p:sldId id="276" r:id="rId9"/>
    <p:sldId id="256" r:id="rId10"/>
    <p:sldId id="275" r:id="rId11"/>
    <p:sldId id="269" r:id="rId12"/>
    <p:sldId id="270" r:id="rId13"/>
    <p:sldId id="271" r:id="rId14"/>
    <p:sldId id="272" r:id="rId15"/>
    <p:sldId id="258" r:id="rId1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D0474B5-B1C2-48F0-9068-D329D3FC60C4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C491F47-4006-409B-91AB-F7B275742AC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5510E-0B1D-4EAA-B890-7B92BE4338C3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6C7D-FB02-48EE-A7A0-8C2572E7563A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F65F-45AF-47FD-A0F2-48DAF5AFE3D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6C7D-FB02-48EE-A7A0-8C2572E7563A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F65F-45AF-47FD-A0F2-48DAF5AFE3D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6C7D-FB02-48EE-A7A0-8C2572E7563A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F65F-45AF-47FD-A0F2-48DAF5AFE3D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6C7D-FB02-48EE-A7A0-8C2572E7563A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F65F-45AF-47FD-A0F2-48DAF5AFE3D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6C7D-FB02-48EE-A7A0-8C2572E7563A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F65F-45AF-47FD-A0F2-48DAF5AFE3D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6C7D-FB02-48EE-A7A0-8C2572E7563A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F65F-45AF-47FD-A0F2-48DAF5AFE3D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6C7D-FB02-48EE-A7A0-8C2572E7563A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F65F-45AF-47FD-A0F2-48DAF5AFE3D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6C7D-FB02-48EE-A7A0-8C2572E7563A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F65F-45AF-47FD-A0F2-48DAF5AFE3D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6C7D-FB02-48EE-A7A0-8C2572E7563A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F65F-45AF-47FD-A0F2-48DAF5AFE3D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6C7D-FB02-48EE-A7A0-8C2572E7563A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F65F-45AF-47FD-A0F2-48DAF5AFE3D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6C7D-FB02-48EE-A7A0-8C2572E7563A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BF65F-45AF-47FD-A0F2-48DAF5AFE3D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B6C7D-FB02-48EE-A7A0-8C2572E7563A}" type="datetimeFigureOut">
              <a:rPr lang="ar-SA" smtClean="0"/>
              <a:pPr/>
              <a:t>30/12/34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BF65F-45AF-47FD-A0F2-48DAF5AFE3D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qmar15_com-1020f2e248.jpg"/>
          <p:cNvPicPr>
            <a:picLocks noChangeAspect="1"/>
          </p:cNvPicPr>
          <p:nvPr/>
        </p:nvPicPr>
        <p:blipFill>
          <a:blip r:embed="rId3" cstate="print">
            <a:lum contrast="-20000"/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467544" y="1484784"/>
            <a:ext cx="8229600" cy="9397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1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800" b="1" i="0" u="none" strike="noStrike" kern="1200" cap="none" spc="0" normalizeH="0" baseline="0" noProof="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cs typeface="PT Bold Heading" pitchFamily="2" charset="-78"/>
              </a:rPr>
              <a:t>ما مسمى الوحدة التي ندرسها ؟</a:t>
            </a:r>
            <a:endParaRPr kumimoji="0" lang="ar-SA" sz="4800" b="1" i="0" u="none" strike="noStrike" kern="1200" cap="none" spc="0" normalizeH="0" baseline="0" noProof="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cs typeface="PT Bold Heading" pitchFamily="2" charset="-78"/>
            </a:endParaRPr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539552" y="3212976"/>
            <a:ext cx="8229600" cy="9397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ar-SA" sz="5400" b="1" dirty="0">
                <a:ln>
                  <a:solidFill>
                    <a:srgbClr val="FFFF00"/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PT Bold Heading" pitchFamily="2" charset="-78"/>
              </a:rPr>
              <a:t>ما أقسام كل وحدة </a:t>
            </a:r>
            <a:r>
              <a:rPr lang="ar-SA" sz="5400" b="1" dirty="0" smtClean="0">
                <a:ln>
                  <a:solidFill>
                    <a:srgbClr val="FFFF00"/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PT Bold Heading" pitchFamily="2" charset="-78"/>
              </a:rPr>
              <a:t>؟</a:t>
            </a:r>
            <a:endParaRPr lang="ar-SA" sz="5400" b="1" dirty="0">
              <a:ln>
                <a:solidFill>
                  <a:srgbClr val="FFFF00"/>
                </a:solidFill>
              </a:ln>
              <a:solidFill>
                <a:schemeClr val="accent5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1" descr="untitled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3429000"/>
            <a:ext cx="114300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2" descr="539b69a1278e4b43016a5e33b4dd2db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786190"/>
            <a:ext cx="124872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صورة 3" descr="Strawberry%20Shortcake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857628"/>
            <a:ext cx="1299618" cy="166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/>
          <p:nvPr/>
        </p:nvSpPr>
        <p:spPr>
          <a:xfrm>
            <a:off x="2786050" y="5857892"/>
            <a:ext cx="4598289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مع من تتفقين </a:t>
            </a:r>
            <a:r>
              <a:rPr lang="ar-SA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؟ ولماذا </a:t>
            </a:r>
            <a:endParaRPr lang="ar-SA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وسيلة شرح مستطيلة 11"/>
          <p:cNvSpPr/>
          <p:nvPr/>
        </p:nvSpPr>
        <p:spPr>
          <a:xfrm>
            <a:off x="6715140" y="1214422"/>
            <a:ext cx="1714512" cy="2143140"/>
          </a:xfrm>
          <a:prstGeom prst="wedgeRectCallout">
            <a:avLst>
              <a:gd name="adj1" fmla="val -174"/>
              <a:gd name="adj2" fmla="val 80942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تحذف همزة </a:t>
            </a:r>
            <a:r>
              <a:rPr lang="ar-SA" sz="2400" b="1" dirty="0" err="1" smtClean="0"/>
              <a:t>ال</a:t>
            </a:r>
            <a:r>
              <a:rPr lang="ar-SA" sz="2400" b="1" dirty="0" smtClean="0"/>
              <a:t> من الأسماء المبدوءة </a:t>
            </a:r>
            <a:r>
              <a:rPr lang="ar-SA" sz="2400" b="1" dirty="0" err="1" smtClean="0"/>
              <a:t>ب</a:t>
            </a:r>
            <a:r>
              <a:rPr lang="ar-SA" sz="2400" b="1" dirty="0" smtClean="0"/>
              <a:t> (</a:t>
            </a:r>
            <a:r>
              <a:rPr lang="ar-SA" sz="2400" b="1" dirty="0" err="1" smtClean="0"/>
              <a:t>ال</a:t>
            </a:r>
            <a:r>
              <a:rPr lang="ar-SA" sz="2400" b="1" dirty="0" smtClean="0"/>
              <a:t>) إذا دخلت عليها اللام المكسورة </a:t>
            </a:r>
            <a:endParaRPr lang="ar-SA" sz="2400" b="1" dirty="0"/>
          </a:p>
        </p:txBody>
      </p:sp>
      <p:sp>
        <p:nvSpPr>
          <p:cNvPr id="15" name="وسيلة شرح مستطيلة 14"/>
          <p:cNvSpPr/>
          <p:nvPr/>
        </p:nvSpPr>
        <p:spPr>
          <a:xfrm>
            <a:off x="4071934" y="1357298"/>
            <a:ext cx="1714512" cy="2143140"/>
          </a:xfrm>
          <a:prstGeom prst="wedgeRectCallout">
            <a:avLst>
              <a:gd name="adj1" fmla="val 18450"/>
              <a:gd name="adj2" fmla="val 78233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تحذف </a:t>
            </a:r>
            <a:r>
              <a:rPr lang="ar-SA" sz="2400" b="1" dirty="0" err="1" smtClean="0"/>
              <a:t>ال</a:t>
            </a:r>
            <a:r>
              <a:rPr lang="ar-SA" sz="2400" b="1" dirty="0" smtClean="0"/>
              <a:t> من الأسماء إذا دخلت عليها اللام المكسورة </a:t>
            </a:r>
            <a:endParaRPr lang="ar-SA" sz="2400" b="1" dirty="0"/>
          </a:p>
        </p:txBody>
      </p:sp>
      <p:sp>
        <p:nvSpPr>
          <p:cNvPr id="16" name="وسيلة شرح مستطيلة 15"/>
          <p:cNvSpPr/>
          <p:nvPr/>
        </p:nvSpPr>
        <p:spPr>
          <a:xfrm>
            <a:off x="1214414" y="1285860"/>
            <a:ext cx="1714512" cy="2143140"/>
          </a:xfrm>
          <a:prstGeom prst="wedgeRectCallout">
            <a:avLst>
              <a:gd name="adj1" fmla="val -37908"/>
              <a:gd name="adj2" fmla="val 87604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إذا دخلت اللام المكسورة على الأسماء المبدوءة </a:t>
            </a:r>
            <a:r>
              <a:rPr lang="ar-SA" sz="2400" b="1" dirty="0" err="1" smtClean="0"/>
              <a:t>ب</a:t>
            </a:r>
            <a:r>
              <a:rPr lang="ar-SA" sz="2400" b="1" dirty="0" smtClean="0"/>
              <a:t>(</a:t>
            </a:r>
            <a:r>
              <a:rPr lang="ar-SA" sz="2400" b="1" dirty="0" err="1" smtClean="0"/>
              <a:t>ال</a:t>
            </a:r>
            <a:r>
              <a:rPr lang="ar-SA" sz="2400" b="1" dirty="0" smtClean="0"/>
              <a:t>) فلا يحذف منها شيء </a:t>
            </a:r>
            <a:endParaRPr lang="ar-SA" sz="2400" b="1" dirty="0"/>
          </a:p>
        </p:txBody>
      </p:sp>
      <p:sp>
        <p:nvSpPr>
          <p:cNvPr id="19" name="مستطيل 18"/>
          <p:cNvSpPr/>
          <p:nvPr/>
        </p:nvSpPr>
        <p:spPr>
          <a:xfrm>
            <a:off x="714348" y="285728"/>
            <a:ext cx="70375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SA" sz="4800" dirty="0" err="1" smtClean="0">
                <a:cs typeface="PT Bold Heading" pitchFamily="2" charset="-78"/>
              </a:rPr>
              <a:t>استراتيجية</a:t>
            </a:r>
            <a:r>
              <a:rPr lang="ar-SA" sz="4800" dirty="0" smtClean="0">
                <a:cs typeface="PT Bold Heading" pitchFamily="2" charset="-78"/>
              </a:rPr>
              <a:t> المفاهيم الكرتونية </a:t>
            </a:r>
            <a:endParaRPr lang="ar-SA" sz="4800" dirty="0"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l="80209" t="70313" r="8333" b="14062"/>
          <a:stretch>
            <a:fillRect/>
          </a:stretch>
        </p:blipFill>
        <p:spPr bwMode="auto">
          <a:xfrm>
            <a:off x="7500958" y="285728"/>
            <a:ext cx="1285884" cy="3786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1500166" y="428604"/>
            <a:ext cx="547849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4800" b="1" dirty="0" smtClean="0"/>
              <a:t>بالتعاون مع مجموعتك ،،،</a:t>
            </a:r>
          </a:p>
          <a:p>
            <a:pPr rtl="0" eaLnBrk="0" hangingPunct="0">
              <a:spcBef>
                <a:spcPct val="50000"/>
              </a:spcBef>
            </a:pPr>
            <a:r>
              <a:rPr lang="en-US" sz="4800" b="1" dirty="0" smtClean="0"/>
              <a:t> : </a:t>
            </a:r>
            <a:r>
              <a:rPr lang="ar-SA" sz="4800" b="1" dirty="0" smtClean="0"/>
              <a:t>ابدئي بحل النشاط التالي</a:t>
            </a:r>
            <a:endParaRPr lang="en-US" sz="4800" b="1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786058"/>
            <a:ext cx="7715304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مستطيل 4"/>
          <p:cNvSpPr/>
          <p:nvPr/>
        </p:nvSpPr>
        <p:spPr>
          <a:xfrm rot="21173242">
            <a:off x="847491" y="5316082"/>
            <a:ext cx="4598289" cy="107721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استراتيجية</a:t>
            </a:r>
            <a:r>
              <a:rPr lang="ar-S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الرؤوس المرقمة الزمن 3 </a:t>
            </a:r>
            <a:r>
              <a:rPr lang="ar-S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دقلئق</a:t>
            </a:r>
            <a:r>
              <a:rPr lang="ar-S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endParaRPr lang="ar-SA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3714744" y="1142984"/>
            <a:ext cx="3634328" cy="4524315"/>
          </a:xfrm>
          <a:prstGeom prst="rect">
            <a:avLst/>
          </a:prstGeom>
          <a:solidFill>
            <a:srgbClr val="FFE5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96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Uighur" pitchFamily="2" charset="-78"/>
                <a:cs typeface="Microsoft Uighur" pitchFamily="2" charset="-78"/>
              </a:rPr>
              <a:t>    </a:t>
            </a:r>
            <a:r>
              <a:rPr lang="ar-SA" sz="9600" b="1" cap="none" spc="0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Uighur" pitchFamily="2" charset="-78"/>
                <a:cs typeface="Microsoft Uighur" pitchFamily="2" charset="-78"/>
              </a:rPr>
              <a:t>تدريبات  </a:t>
            </a:r>
          </a:p>
          <a:p>
            <a:pPr algn="ctr"/>
            <a:r>
              <a:rPr lang="ar-SA" sz="9600" b="1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Uighur" pitchFamily="2" charset="-78"/>
                <a:cs typeface="Microsoft Uighur" pitchFamily="2" charset="-78"/>
              </a:rPr>
              <a:t>كتاب</a:t>
            </a:r>
          </a:p>
          <a:p>
            <a:pPr algn="ctr"/>
            <a:r>
              <a:rPr lang="ar-SA" sz="9600" b="1" cap="none" spc="0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Uighur" pitchFamily="2" charset="-78"/>
                <a:cs typeface="Microsoft Uighur" pitchFamily="2" charset="-78"/>
              </a:rPr>
              <a:t>النشاط</a:t>
            </a:r>
            <a:endParaRPr lang="ar-SA" sz="9600" b="1" cap="none" spc="0" dirty="0">
              <a:ln w="1905"/>
              <a:solidFill>
                <a:srgbClr val="E600A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crosoft Uighur" pitchFamily="2" charset="-78"/>
              <a:cs typeface="Microsoft Uighur" pitchFamily="2" charset="-78"/>
            </a:endParaRPr>
          </a:p>
        </p:txBody>
      </p:sp>
      <p:pic>
        <p:nvPicPr>
          <p:cNvPr id="4" name="صورة 3" descr="9941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003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 l="19792" t="65625" r="10416" b="7812"/>
          <a:stretch>
            <a:fillRect/>
          </a:stretch>
        </p:blipFill>
        <p:spPr bwMode="auto">
          <a:xfrm>
            <a:off x="214282" y="214290"/>
            <a:ext cx="8643998" cy="628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4572000" y="1643050"/>
            <a:ext cx="19716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للقرآن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5500694" y="2571744"/>
            <a:ext cx="16076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للذين 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5072066" y="3526697"/>
            <a:ext cx="16076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للكريم 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5572132" y="4500570"/>
            <a:ext cx="197490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للقراءة 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5000628" y="5455523"/>
            <a:ext cx="16076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للعمل 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 l="9375" t="45313" r="54514" b="11718"/>
          <a:stretch>
            <a:fillRect/>
          </a:stretch>
        </p:blipFill>
        <p:spPr bwMode="auto">
          <a:xfrm>
            <a:off x="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8858280" y="642918"/>
            <a:ext cx="285752" cy="6215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 rot="950377">
            <a:off x="8278811" y="885886"/>
            <a:ext cx="428596" cy="157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7572396" y="2071678"/>
            <a:ext cx="1571604" cy="4786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cs typeface="+mj-cs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43372" y="2071678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 err="1">
                <a:solidFill>
                  <a:srgbClr val="FF0000"/>
                </a:solidFill>
                <a:cs typeface="+mj-cs"/>
              </a:rPr>
              <a:t>لليسرى</a:t>
            </a:r>
            <a:r>
              <a:rPr lang="ar-EG" sz="6000" b="1" dirty="0">
                <a:solidFill>
                  <a:srgbClr val="FF0000"/>
                </a:solidFill>
                <a:cs typeface="+mj-cs"/>
              </a:rPr>
              <a:t> </a:t>
            </a:r>
            <a:r>
              <a:rPr lang="ar-EG" sz="6000" dirty="0">
                <a:solidFill>
                  <a:srgbClr val="FF0000"/>
                </a:solidFill>
                <a:cs typeface="+mj-cs"/>
              </a:rPr>
              <a:t> </a:t>
            </a:r>
            <a:endParaRPr lang="en-US" sz="6000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71472" y="2127585"/>
            <a:ext cx="27067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 err="1">
                <a:solidFill>
                  <a:srgbClr val="FF0000"/>
                </a:solidFill>
                <a:cs typeface="+mj-cs"/>
              </a:rPr>
              <a:t>اليسرى</a:t>
            </a:r>
            <a:r>
              <a:rPr lang="ar-EG" sz="6000" b="1" dirty="0">
                <a:solidFill>
                  <a:srgbClr val="FF0000"/>
                </a:solidFill>
                <a:cs typeface="+mj-cs"/>
              </a:rPr>
              <a:t> </a:t>
            </a:r>
            <a:r>
              <a:rPr lang="ar-EG" sz="6000" dirty="0">
                <a:solidFill>
                  <a:srgbClr val="FF0000"/>
                </a:solidFill>
                <a:cs typeface="+mj-cs"/>
              </a:rPr>
              <a:t> </a:t>
            </a:r>
            <a:endParaRPr lang="en-US" sz="6000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571868" y="3127717"/>
            <a:ext cx="27067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 err="1">
                <a:cs typeface="+mj-cs"/>
              </a:rPr>
              <a:t>للطائفين</a:t>
            </a:r>
            <a:r>
              <a:rPr lang="ar-EG" sz="6000" b="1" dirty="0">
                <a:cs typeface="+mj-cs"/>
              </a:rPr>
              <a:t> </a:t>
            </a:r>
            <a:r>
              <a:rPr lang="ar-EG" sz="6000" dirty="0">
                <a:cs typeface="+mj-cs"/>
              </a:rPr>
              <a:t> </a:t>
            </a:r>
            <a:endParaRPr lang="en-US" sz="6000" dirty="0">
              <a:cs typeface="+mj-cs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28596" y="3071810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 err="1">
                <a:cs typeface="+mj-cs"/>
              </a:rPr>
              <a:t>الطائفين</a:t>
            </a:r>
            <a:r>
              <a:rPr lang="ar-EG" sz="6000" b="1" dirty="0">
                <a:cs typeface="+mj-cs"/>
              </a:rPr>
              <a:t>  </a:t>
            </a:r>
            <a:r>
              <a:rPr lang="ar-EG" sz="6000" dirty="0">
                <a:cs typeface="+mj-cs"/>
              </a:rPr>
              <a:t> </a:t>
            </a:r>
            <a:endParaRPr lang="en-US" sz="6000" dirty="0">
              <a:cs typeface="+mj-cs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357554" y="4143380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>
                <a:solidFill>
                  <a:srgbClr val="0070C0"/>
                </a:solidFill>
                <a:cs typeface="+mj-cs"/>
              </a:rPr>
              <a:t>للمتقين  </a:t>
            </a:r>
            <a:r>
              <a:rPr lang="ar-EG" sz="6000" dirty="0">
                <a:solidFill>
                  <a:srgbClr val="0070C0"/>
                </a:solidFill>
                <a:cs typeface="+mj-cs"/>
              </a:rPr>
              <a:t> </a:t>
            </a:r>
            <a:endParaRPr lang="en-US" sz="6000" dirty="0">
              <a:solidFill>
                <a:srgbClr val="0070C0"/>
              </a:solidFill>
              <a:cs typeface="+mj-cs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57158" y="4056411"/>
            <a:ext cx="27067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>
                <a:solidFill>
                  <a:srgbClr val="0070C0"/>
                </a:solidFill>
                <a:cs typeface="+mj-cs"/>
              </a:rPr>
              <a:t>المتقين  </a:t>
            </a:r>
            <a:r>
              <a:rPr lang="ar-EG" sz="6000" dirty="0">
                <a:solidFill>
                  <a:srgbClr val="0070C0"/>
                </a:solidFill>
                <a:cs typeface="+mj-cs"/>
              </a:rPr>
              <a:t> </a:t>
            </a:r>
            <a:endParaRPr lang="en-US" sz="6000" dirty="0">
              <a:solidFill>
                <a:srgbClr val="0070C0"/>
              </a:solidFill>
              <a:cs typeface="+mj-cs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571868" y="5143512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>
                <a:solidFill>
                  <a:srgbClr val="7030A0"/>
                </a:solidFill>
                <a:cs typeface="+mj-cs"/>
              </a:rPr>
              <a:t>للسائل  </a:t>
            </a:r>
            <a:r>
              <a:rPr lang="ar-EG" sz="6000" dirty="0">
                <a:solidFill>
                  <a:srgbClr val="7030A0"/>
                </a:solidFill>
                <a:cs typeface="+mj-cs"/>
              </a:rPr>
              <a:t> 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28596" y="5056543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>
                <a:solidFill>
                  <a:srgbClr val="7030A0"/>
                </a:solidFill>
                <a:cs typeface="+mj-cs"/>
              </a:rPr>
              <a:t>السائل  </a:t>
            </a:r>
            <a:r>
              <a:rPr lang="ar-EG" sz="6000" dirty="0">
                <a:solidFill>
                  <a:srgbClr val="7030A0"/>
                </a:solidFill>
                <a:cs typeface="+mj-cs"/>
              </a:rPr>
              <a:t> 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gytoo.com/wp-content/uploads/2013/04/89aaa6c7874f01b3df8dcf6c8090fd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61459" t="44879" r="10416" b="49218"/>
          <a:stretch>
            <a:fillRect/>
          </a:stretch>
        </p:blipFill>
        <p:spPr bwMode="auto">
          <a:xfrm>
            <a:off x="3643306" y="1500174"/>
            <a:ext cx="4071966" cy="13573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imageslove.net/ar/photo/img_1375442172_8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C:\Documents and Settings\All Users\Documents\My Pictures\Sample Pictures\frame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44" y="1857364"/>
            <a:ext cx="3143256" cy="244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6000760" y="2571744"/>
            <a:ext cx="29546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SA" sz="4800" dirty="0" smtClean="0">
                <a:cs typeface="PT Bold Heading" pitchFamily="2" charset="-78"/>
              </a:rPr>
              <a:t>وحدة العيد </a:t>
            </a:r>
            <a:endParaRPr lang="ar-SA" sz="4800" dirty="0">
              <a:cs typeface="PT Bold Heading" pitchFamily="2" charset="-78"/>
            </a:endParaRPr>
          </a:p>
        </p:txBody>
      </p:sp>
      <p:pic>
        <p:nvPicPr>
          <p:cNvPr id="9" name="Picture 2" descr="C:\Documents and Settings\All Users\Documents\My Pictures\Sample Pictures\frame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18"/>
            <a:ext cx="3143256" cy="244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مستطيل 9"/>
          <p:cNvSpPr/>
          <p:nvPr/>
        </p:nvSpPr>
        <p:spPr>
          <a:xfrm>
            <a:off x="357158" y="1000108"/>
            <a:ext cx="22268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r-SA" sz="4800" dirty="0" smtClean="0">
                <a:cs typeface="PT Bold Heading" pitchFamily="2" charset="-78"/>
              </a:rPr>
              <a:t>الظاهرة </a:t>
            </a:r>
          </a:p>
          <a:p>
            <a:pPr lvl="0"/>
            <a:r>
              <a:rPr lang="ar-SA" sz="4800" dirty="0" smtClean="0">
                <a:cs typeface="PT Bold Heading" pitchFamily="2" charset="-78"/>
              </a:rPr>
              <a:t>الإملائية </a:t>
            </a:r>
            <a:endParaRPr lang="ar-SA" sz="4800" dirty="0">
              <a:cs typeface="PT Bold Heading" pitchFamily="2" charset="-78"/>
            </a:endParaRPr>
          </a:p>
        </p:txBody>
      </p:sp>
      <p:pic>
        <p:nvPicPr>
          <p:cNvPr id="11" name="Picture 2" descr="C:\Documents and Settings\All Users\Documents\My Pictures\Sample Pictures\frame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3429000"/>
            <a:ext cx="428628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مستطيل 11"/>
          <p:cNvSpPr/>
          <p:nvPr/>
        </p:nvSpPr>
        <p:spPr>
          <a:xfrm>
            <a:off x="1928794" y="3714752"/>
            <a:ext cx="397897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ar-SA" sz="3600" dirty="0" smtClean="0">
                <a:cs typeface="PT Bold Heading" pitchFamily="2" charset="-78"/>
              </a:rPr>
              <a:t>دخول اللام </a:t>
            </a:r>
          </a:p>
          <a:p>
            <a:pPr lvl="0" algn="ctr"/>
            <a:r>
              <a:rPr lang="ar-SA" sz="3600" dirty="0" smtClean="0">
                <a:cs typeface="PT Bold Heading" pitchFamily="2" charset="-78"/>
              </a:rPr>
              <a:t>المكسورة على الكلمات </a:t>
            </a:r>
          </a:p>
          <a:p>
            <a:pPr lvl="0" algn="ctr"/>
            <a:r>
              <a:rPr lang="ar-SA" sz="3600" dirty="0" smtClean="0">
                <a:cs typeface="PT Bold Heading" pitchFamily="2" charset="-78"/>
              </a:rPr>
              <a:t>المبدوءة </a:t>
            </a:r>
            <a:r>
              <a:rPr lang="ar-SA" sz="3600" dirty="0" err="1" smtClean="0">
                <a:cs typeface="PT Bold Heading" pitchFamily="2" charset="-78"/>
              </a:rPr>
              <a:t>ب</a:t>
            </a:r>
            <a:r>
              <a:rPr lang="ar-SA" sz="3600" dirty="0" smtClean="0">
                <a:solidFill>
                  <a:srgbClr val="FF0000"/>
                </a:solidFill>
                <a:cs typeface="PT Bold Heading" pitchFamily="2" charset="-78"/>
              </a:rPr>
              <a:t>(</a:t>
            </a:r>
            <a:r>
              <a:rPr lang="ar-SA" sz="3600" dirty="0" err="1" smtClean="0">
                <a:solidFill>
                  <a:srgbClr val="FF0000"/>
                </a:solidFill>
                <a:cs typeface="PT Bold Heading" pitchFamily="2" charset="-78"/>
              </a:rPr>
              <a:t>ال</a:t>
            </a:r>
            <a:r>
              <a:rPr lang="ar-SA" sz="3600" dirty="0" smtClean="0">
                <a:solidFill>
                  <a:srgbClr val="FF0000"/>
                </a:solidFill>
                <a:cs typeface="PT Bold Heading" pitchFamily="2" charset="-78"/>
              </a:rPr>
              <a:t>)</a:t>
            </a:r>
            <a:endParaRPr lang="ar-SA" sz="3600" dirty="0">
              <a:solidFill>
                <a:srgbClr val="FF0000"/>
              </a:solidFill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lakii.net/images/Nov04/lakii_aid2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428596" y="357166"/>
            <a:ext cx="8286808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باستخدام </a:t>
            </a:r>
            <a:r>
              <a:rPr lang="ar-SA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مهارة الملاحظة </a:t>
            </a:r>
            <a:r>
              <a:rPr lang="ar-SA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،، ألاحظ ما كتب </a:t>
            </a:r>
          </a:p>
          <a:p>
            <a:pPr algn="ctr">
              <a:defRPr/>
            </a:pPr>
            <a:r>
              <a:rPr lang="ar-SA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بلون مغاير </a:t>
            </a:r>
            <a:r>
              <a:rPr lang="ar-SA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في العبارة التالية :</a:t>
            </a:r>
            <a:endParaRPr lang="ar-SA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85720" y="357166"/>
            <a:ext cx="8501122" cy="615553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endParaRPr lang="ar-SA" sz="8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ar-S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كان </a:t>
            </a:r>
            <a:r>
              <a:rPr lang="ar-SA" sz="6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لِلحوار</a:t>
            </a:r>
            <a:r>
              <a:rPr lang="ar-S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بين الأم وأبنائها</a:t>
            </a:r>
          </a:p>
          <a:p>
            <a:r>
              <a:rPr lang="ar-SA" sz="6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نصيب في هذه المناسبة المباركة .</a:t>
            </a:r>
          </a:p>
          <a:p>
            <a:pPr>
              <a:buFont typeface="Arial" pitchFamily="34" charset="0"/>
              <a:buChar char="•"/>
            </a:pPr>
            <a:r>
              <a:rPr lang="ar-S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أراد الله أن يعلم القادرين </a:t>
            </a:r>
          </a:p>
          <a:p>
            <a:r>
              <a:rPr lang="ar-S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تقديم العون</a:t>
            </a:r>
            <a:r>
              <a:rPr lang="ar-SA" sz="6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لِلمحتاجين </a:t>
            </a:r>
            <a:r>
              <a:rPr lang="ar-S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ar-SA" sz="6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صارت الأضحية سنة</a:t>
            </a:r>
            <a:r>
              <a:rPr lang="ar-SA" sz="6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لِلمسلمين </a:t>
            </a:r>
            <a:r>
              <a:rPr lang="ar-SA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في عيد الأضحى .</a:t>
            </a:r>
          </a:p>
          <a:p>
            <a:endParaRPr lang="ar-SA" sz="8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ar-SA" sz="9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ar-SA" sz="9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up.haridy.org/storage/EidSaid0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l="10417" t="49219" r="15625" b="8593"/>
          <a:stretch>
            <a:fillRect/>
          </a:stretch>
        </p:blipFill>
        <p:spPr bwMode="auto">
          <a:xfrm>
            <a:off x="500034" y="285728"/>
            <a:ext cx="8286808" cy="628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429256" y="2857496"/>
            <a:ext cx="2651138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EG" sz="6000" b="1" dirty="0"/>
              <a:t>اللام المكسورة </a:t>
            </a:r>
            <a:endParaRPr lang="en-US" sz="6000" b="1" dirty="0"/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857356" y="3786190"/>
            <a:ext cx="264320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EG" sz="5400" b="1" dirty="0">
                <a:solidFill>
                  <a:srgbClr val="00B050"/>
                </a:solidFill>
                <a:cs typeface="PT Bold Heading" pitchFamily="2" charset="-78"/>
              </a:rPr>
              <a:t>المحتاجين</a:t>
            </a:r>
            <a:endParaRPr lang="en-US" sz="5400" b="1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928662" y="5072074"/>
            <a:ext cx="28575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EG" sz="6000" b="1" dirty="0">
                <a:solidFill>
                  <a:srgbClr val="7030A0"/>
                </a:solidFill>
                <a:cs typeface="PT Bold Heading" pitchFamily="2" charset="-78"/>
              </a:rPr>
              <a:t>المسلمين </a:t>
            </a:r>
            <a:endParaRPr lang="en-US" sz="6000" b="1" dirty="0">
              <a:solidFill>
                <a:srgbClr val="7030A0"/>
              </a:solidFill>
              <a:cs typeface="PT Bold Heading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صورة 22" descr="Balloon Party Invitation Bkgr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عنوان 3"/>
          <p:cNvSpPr txBox="1">
            <a:spLocks/>
          </p:cNvSpPr>
          <p:nvPr/>
        </p:nvSpPr>
        <p:spPr>
          <a:xfrm>
            <a:off x="2428860" y="214290"/>
            <a:ext cx="635798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anchor="ctr">
            <a:normAutofit/>
          </a:bodyPr>
          <a:lstStyle/>
          <a:p>
            <a:pPr marL="0" marR="0" lvl="0" indent="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strike="noStrike" kern="1200" normalizeH="0" baseline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باستخدام مهارة </a:t>
            </a:r>
            <a:r>
              <a:rPr kumimoji="0" lang="ar-SA" sz="3600" b="1" i="0" strike="noStrike" kern="1200" normalizeH="0" baseline="0" noProof="0" dirty="0" smtClean="0">
                <a:ln w="1905"/>
                <a:solidFill>
                  <a:srgbClr val="FF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PT Bold Dusky" pitchFamily="2" charset="-78"/>
              </a:rPr>
              <a:t>الملاحظة</a:t>
            </a:r>
            <a:r>
              <a:rPr kumimoji="0" lang="ar-SA" sz="3600" b="1" i="0" strike="noStrike" kern="1200" normalizeH="0" baseline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لاحظي ما يلي :</a:t>
            </a:r>
            <a:endParaRPr kumimoji="0" lang="ar-SA" sz="3600" b="1" i="0" strike="noStrike" kern="120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428596" y="214290"/>
          <a:ext cx="8504286" cy="6000791"/>
        </p:xfrm>
        <a:graphic>
          <a:graphicData uri="http://schemas.openxmlformats.org/drawingml/2006/table">
            <a:tbl>
              <a:tblPr rtl="1" firstRow="1" bandRow="1">
                <a:tableStyleId>{69012ECD-51FC-41F1-AA8D-1B2483CD663E}</a:tableStyleId>
              </a:tblPr>
              <a:tblGrid>
                <a:gridCol w="2191100"/>
                <a:gridCol w="6313186"/>
              </a:tblGrid>
              <a:tr h="1182285">
                <a:tc>
                  <a:txBody>
                    <a:bodyPr/>
                    <a:lstStyle/>
                    <a:p>
                      <a:pPr algn="ctr" rtl="1"/>
                      <a:r>
                        <a:rPr lang="ar-SA" sz="2800" u="non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الكلمات قبل دخول اللام عليها</a:t>
                      </a:r>
                      <a:endParaRPr lang="ar-SA" sz="2800" u="none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2800" u="non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ما حدث للكلمة بعد دخول اللام المكسورة </a:t>
                      </a:r>
                      <a:r>
                        <a:rPr lang="ar-SA" sz="2800" u="none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عليها</a:t>
                      </a:r>
                      <a:endParaRPr lang="ar-SA" sz="2800" u="none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60006">
                <a:tc>
                  <a:txBody>
                    <a:bodyPr/>
                    <a:lstStyle/>
                    <a:p>
                      <a:pPr algn="ctr"/>
                      <a:r>
                        <a:rPr lang="ar-SA" sz="440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itchFamily="18" charset="0"/>
                          <a:cs typeface="PT Bold Heading" pitchFamily="2" charset="-78"/>
                        </a:rPr>
                        <a:t>الحوار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9791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440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itchFamily="18" charset="0"/>
                          <a:cs typeface="PT Bold Heading" pitchFamily="2" charset="-78"/>
                        </a:rPr>
                        <a:t>المحتاجين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6059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440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itchFamily="18" charset="0"/>
                          <a:cs typeface="PT Bold Heading" pitchFamily="2" charset="-78"/>
                        </a:rPr>
                        <a:t>المسلمين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مستطيل 5"/>
          <p:cNvSpPr/>
          <p:nvPr/>
        </p:nvSpPr>
        <p:spPr>
          <a:xfrm>
            <a:off x="5214942" y="1428736"/>
            <a:ext cx="6479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928662" y="1428736"/>
            <a:ext cx="27860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7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</a:t>
            </a:r>
            <a:r>
              <a:rPr lang="ar-SA" sz="7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حوار</a:t>
            </a:r>
            <a:endParaRPr lang="ar-SA" sz="7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سهم إلى اليسار 7"/>
          <p:cNvSpPr/>
          <p:nvPr/>
        </p:nvSpPr>
        <p:spPr>
          <a:xfrm>
            <a:off x="3857620" y="1928802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8"/>
          <p:cNvSpPr/>
          <p:nvPr/>
        </p:nvSpPr>
        <p:spPr>
          <a:xfrm>
            <a:off x="2928926" y="1428736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7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ا</a:t>
            </a:r>
            <a:endParaRPr lang="ar-SA" sz="7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000364" y="1428737"/>
            <a:ext cx="642942" cy="12144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72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لِـ</a:t>
            </a:r>
            <a:endParaRPr lang="ar-SA" sz="72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14282" y="3034255"/>
            <a:ext cx="350043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</a:t>
            </a:r>
            <a:r>
              <a:rPr lang="ar-SA" sz="8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محتاجين</a:t>
            </a:r>
            <a:endParaRPr lang="ar-SA" sz="8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000364" y="3000372"/>
            <a:ext cx="12858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ا</a:t>
            </a:r>
            <a:endParaRPr lang="ar-SA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429256" y="2928934"/>
            <a:ext cx="6479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4286248" y="3500438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3428992" y="3034255"/>
            <a:ext cx="6479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لِـ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14282" y="4714884"/>
            <a:ext cx="335758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</a:t>
            </a:r>
            <a:r>
              <a:rPr lang="ar-SA" sz="8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مسلمين</a:t>
            </a:r>
            <a:endParaRPr lang="ar-SA" sz="8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143240" y="4714884"/>
            <a:ext cx="5000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ا</a:t>
            </a:r>
            <a:endParaRPr lang="ar-SA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5429256" y="4572008"/>
            <a:ext cx="6479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سهم إلى اليسار 18"/>
          <p:cNvSpPr/>
          <p:nvPr/>
        </p:nvSpPr>
        <p:spPr>
          <a:xfrm>
            <a:off x="4071934" y="5214950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19"/>
          <p:cNvSpPr/>
          <p:nvPr/>
        </p:nvSpPr>
        <p:spPr>
          <a:xfrm>
            <a:off x="3157484" y="4714884"/>
            <a:ext cx="6286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لِـ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7" grpId="0" build="allAtOnce"/>
      <p:bldP spid="8" grpId="0" animBg="1"/>
      <p:bldP spid="8" grpId="1" animBg="1"/>
      <p:bldP spid="9" grpId="0"/>
      <p:bldP spid="9" grpId="1"/>
      <p:bldP spid="10" grpId="0"/>
      <p:bldP spid="11" grpId="0" build="allAtOnce"/>
      <p:bldP spid="12" grpId="0"/>
      <p:bldP spid="12" grpId="1"/>
      <p:bldP spid="13" grpId="0"/>
      <p:bldP spid="14" grpId="0" animBg="1"/>
      <p:bldP spid="14" grpId="1" animBg="1"/>
      <p:bldP spid="15" grpId="0"/>
      <p:bldP spid="16" grpId="0" build="allAtOnce"/>
      <p:bldP spid="17" grpId="0"/>
      <p:bldP spid="17" grpId="1"/>
      <p:bldP spid="18" grpId="0"/>
      <p:bldP spid="19" grpId="0" animBg="1"/>
      <p:bldP spid="19" grpId="1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 l="9050" t="17969" r="17708" b="453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1142976" y="3857628"/>
            <a:ext cx="1549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EG" sz="6000" b="1" dirty="0">
                <a:solidFill>
                  <a:srgbClr val="FF0000"/>
                </a:solidFill>
              </a:rPr>
              <a:t>للأم </a:t>
            </a:r>
            <a:endParaRPr lang="en-US" sz="6000" b="1" dirty="0">
              <a:solidFill>
                <a:srgbClr val="FF0000"/>
              </a:solidFill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3143240" y="4786322"/>
            <a:ext cx="219234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6000" b="1" dirty="0" smtClean="0">
                <a:solidFill>
                  <a:srgbClr val="0070C0"/>
                </a:solidFill>
              </a:rPr>
              <a:t>العون</a:t>
            </a:r>
            <a:r>
              <a:rPr lang="ar-EG" sz="6600" b="1" dirty="0" smtClean="0">
                <a:solidFill>
                  <a:srgbClr val="0070C0"/>
                </a:solidFill>
              </a:rPr>
              <a:t> </a:t>
            </a:r>
            <a:endParaRPr lang="en-US" sz="6600" b="1" dirty="0">
              <a:solidFill>
                <a:srgbClr val="0070C0"/>
              </a:solidFill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571472" y="4857760"/>
            <a:ext cx="212090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EG" sz="6000" b="1" dirty="0" smtClean="0">
                <a:solidFill>
                  <a:srgbClr val="0070C0"/>
                </a:solidFill>
              </a:rPr>
              <a:t>ل</a:t>
            </a:r>
            <a:r>
              <a:rPr lang="ar-SA" sz="6000" b="1" dirty="0" smtClean="0">
                <a:solidFill>
                  <a:srgbClr val="0070C0"/>
                </a:solidFill>
              </a:rPr>
              <a:t>لعون</a:t>
            </a:r>
            <a:endParaRPr lang="en-US" sz="6000" b="1" dirty="0">
              <a:solidFill>
                <a:srgbClr val="0070C0"/>
              </a:solidFill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429256" y="5750004"/>
            <a:ext cx="62070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6600" b="1" dirty="0" smtClean="0">
                <a:solidFill>
                  <a:srgbClr val="00B050"/>
                </a:solidFill>
              </a:rPr>
              <a:t>ل</a:t>
            </a:r>
            <a:r>
              <a:rPr lang="ar-EG" sz="6600" b="1" dirty="0" smtClean="0">
                <a:solidFill>
                  <a:srgbClr val="00B050"/>
                </a:solidFill>
              </a:rPr>
              <a:t> </a:t>
            </a:r>
            <a:endParaRPr lang="en-US" sz="6600" b="1" dirty="0">
              <a:solidFill>
                <a:srgbClr val="00B050"/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736848" y="5750004"/>
            <a:ext cx="25495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6000" b="1" dirty="0" smtClean="0">
                <a:solidFill>
                  <a:srgbClr val="00B050"/>
                </a:solidFill>
              </a:rPr>
              <a:t>الأضحية</a:t>
            </a:r>
            <a:endParaRPr lang="en-US" sz="6000" b="1" dirty="0">
              <a:solidFill>
                <a:srgbClr val="00B05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14282" y="5821466"/>
            <a:ext cx="25495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6000" b="1" dirty="0" smtClean="0">
                <a:solidFill>
                  <a:srgbClr val="00B050"/>
                </a:solidFill>
              </a:rPr>
              <a:t>للأضحية</a:t>
            </a:r>
            <a:endParaRPr lang="en-US" sz="6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almstba.com/vb/imgcache/almstba.com_1345124305_2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1914" y="-136525"/>
            <a:ext cx="9205913" cy="6994525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 l="18461" t="10156" r="14583" b="81055"/>
          <a:stretch>
            <a:fillRect/>
          </a:stretch>
        </p:blipFill>
        <p:spPr bwMode="auto">
          <a:xfrm>
            <a:off x="357158" y="1785926"/>
            <a:ext cx="8358246" cy="2928934"/>
          </a:xfrm>
          <a:prstGeom prst="rect">
            <a:avLst/>
          </a:prstGeom>
          <a:ln w="38100" cap="sq">
            <a:solidFill>
              <a:srgbClr val="FEE2F7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928926" y="3571876"/>
            <a:ext cx="348457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EG" sz="6600" b="1" dirty="0">
                <a:cs typeface="+mj-cs"/>
              </a:rPr>
              <a:t>همزة </a:t>
            </a:r>
            <a:r>
              <a:rPr lang="ar-EG" sz="6600" b="1" dirty="0" err="1">
                <a:cs typeface="+mj-cs"/>
              </a:rPr>
              <a:t>ال</a:t>
            </a:r>
            <a:endParaRPr lang="en-US" sz="6600" b="1" dirty="0"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aiwan.org/mlffat/files/8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00570"/>
          </a:xfrm>
          <a:prstGeom prst="rect">
            <a:avLst/>
          </a:prstGeom>
          <a:noFill/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85852" y="4643446"/>
            <a:ext cx="635798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SA" sz="3600" b="1" dirty="0" smtClean="0">
                <a:solidFill>
                  <a:srgbClr val="00B050"/>
                </a:solidFill>
                <a:cs typeface="PT Bold Heading" pitchFamily="2" charset="-78"/>
              </a:rPr>
              <a:t>باستخدام </a:t>
            </a:r>
            <a:r>
              <a:rPr lang="ar-SA" sz="3600" b="1" dirty="0" err="1" smtClean="0">
                <a:solidFill>
                  <a:srgbClr val="00B050"/>
                </a:solidFill>
                <a:cs typeface="PT Bold Heading" pitchFamily="2" charset="-78"/>
              </a:rPr>
              <a:t>استراتيجية</a:t>
            </a:r>
            <a:r>
              <a:rPr lang="ar-SA" sz="3600" b="1" dirty="0" smtClean="0">
                <a:solidFill>
                  <a:srgbClr val="00B050"/>
                </a:solidFill>
                <a:cs typeface="PT Bold Heading" pitchFamily="2" charset="-78"/>
              </a:rPr>
              <a:t> اللعب ارسم كلمة وادخل عليها اللام المكسورة بالصلصال </a:t>
            </a:r>
            <a:endParaRPr lang="en-US" sz="3600" b="1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 rot="21173242">
            <a:off x="237767" y="4060022"/>
            <a:ext cx="3305505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الزمن 1 دقيقة   </a:t>
            </a:r>
            <a:endParaRPr lang="ar-SA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9ori.com/media/images/fbae4af5c7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عنوان 1"/>
          <p:cNvSpPr txBox="1">
            <a:spLocks/>
          </p:cNvSpPr>
          <p:nvPr/>
        </p:nvSpPr>
        <p:spPr>
          <a:xfrm>
            <a:off x="3286116" y="357166"/>
            <a:ext cx="3714776" cy="1214446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 lnSpcReduction="10000"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1" i="0" u="none" strike="noStrike" kern="1200" cap="none" spc="0" normalizeH="0" baseline="0" noProof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باستخدام </a:t>
            </a:r>
            <a:br>
              <a:rPr kumimoji="0" lang="ar-SA" sz="4400" b="1" i="0" u="none" strike="noStrike" kern="1200" cap="none" spc="0" normalizeH="0" baseline="0" noProof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ar-SA" sz="4400" b="1" i="0" u="none" strike="noStrike" kern="1200" cap="none" spc="0" normalizeH="0" baseline="0" noProof="0" smtClean="0">
                <a:ln w="1905"/>
                <a:solidFill>
                  <a:srgbClr val="A162D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PT Bold Heading" pitchFamily="2" charset="-78"/>
              </a:rPr>
              <a:t>مهارة الاستنتاج </a:t>
            </a:r>
            <a:r>
              <a:rPr kumimoji="0" lang="ar-SA" sz="4400" b="1" i="0" u="none" strike="noStrike" kern="1200" cap="none" spc="0" normalizeH="0" baseline="0" noProof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kumimoji="0" lang="ar-SA" sz="4400" b="1" i="0" u="none" strike="noStrike" kern="1200" cap="none" spc="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1" name="عنصر نائب للمحتوى 5"/>
          <p:cNvGraphicFramePr>
            <a:graphicFrameLocks/>
          </p:cNvGraphicFramePr>
          <p:nvPr/>
        </p:nvGraphicFramePr>
        <p:xfrm>
          <a:off x="500034" y="2071678"/>
          <a:ext cx="8229600" cy="3286148"/>
        </p:xfrm>
        <a:graphic>
          <a:graphicData uri="http://schemas.openxmlformats.org/drawingml/2006/table">
            <a:tbl>
              <a:tblPr rtl="1"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229600"/>
              </a:tblGrid>
              <a:tr h="3286148">
                <a:tc>
                  <a:txBody>
                    <a:bodyPr/>
                    <a:lstStyle/>
                    <a:p>
                      <a:pPr algn="ctr" rtl="1"/>
                      <a:r>
                        <a:rPr lang="ar-SA" sz="6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إذا دخلت اللام</a:t>
                      </a:r>
                      <a:r>
                        <a:rPr lang="ar-SA" sz="6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المكسورة على الأسماء المبدوءة </a:t>
                      </a:r>
                      <a:r>
                        <a:rPr lang="ar-SA" sz="66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ب</a:t>
                      </a:r>
                      <a:r>
                        <a:rPr lang="ar-SA" sz="6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ar-SA" sz="66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ال</a:t>
                      </a:r>
                      <a:r>
                        <a:rPr lang="ar-SA" sz="6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 تحذف</a:t>
                      </a:r>
                      <a:r>
                        <a:rPr lang="ar-SA" sz="6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الهمزة من (</a:t>
                      </a:r>
                      <a:r>
                        <a:rPr lang="ar-SA" sz="66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ال</a:t>
                      </a:r>
                      <a:r>
                        <a:rPr lang="ar-SA" sz="6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ar-SA" sz="6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223</Words>
  <Application>Microsoft Office PowerPoint</Application>
  <PresentationFormat>عرض على الشاشة (3:4)‏</PresentationFormat>
  <Paragraphs>74</Paragraphs>
  <Slides>15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15</vt:i4>
      </vt:variant>
    </vt:vector>
  </HeadingPairs>
  <TitlesOfParts>
    <vt:vector size="16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Compaq</dc:creator>
  <cp:lastModifiedBy>Compaq</cp:lastModifiedBy>
  <cp:revision>14</cp:revision>
  <dcterms:created xsi:type="dcterms:W3CDTF">2013-11-01T18:31:25Z</dcterms:created>
  <dcterms:modified xsi:type="dcterms:W3CDTF">2013-11-03T13:16:46Z</dcterms:modified>
</cp:coreProperties>
</file>