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5" r:id="rId14"/>
    <p:sldId id="269" r:id="rId15"/>
    <p:sldId id="270" r:id="rId16"/>
    <p:sldId id="271" r:id="rId17"/>
    <p:sldId id="273" r:id="rId18"/>
    <p:sldId id="274" r:id="rId19"/>
    <p:sldId id="272" r:id="rId20"/>
    <p:sldId id="276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نمط فاتح 2 - تميي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DBED569-4797-4DF1-A0F4-6AAB3CD982D8}" styleName="نمط فاتح 3 - تميي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52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89DF0-D0E5-4B8D-8959-2B8A8F636A81}" type="datetimeFigureOut">
              <a:rPr lang="ar-SA" smtClean="0"/>
              <a:pPr/>
              <a:t>18/12/1434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25748-3C66-4B00-8761-607E38DC632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hyperlink" Target="ex3.p82.ggb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4.bin"/><Relationship Id="rId4" Type="http://schemas.openxmlformats.org/officeDocument/2006/relationships/hyperlink" Target="exp_2.sw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54.png"/><Relationship Id="rId7" Type="http://schemas.openxmlformats.org/officeDocument/2006/relationships/hyperlink" Target="ex4.p83.ggb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hyperlink" Target="exp_2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2.bin"/><Relationship Id="rId4" Type="http://schemas.openxmlformats.org/officeDocument/2006/relationships/hyperlink" Target="ex1.p80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32.png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3.vml"/><Relationship Id="rId6" Type="http://schemas.openxmlformats.org/officeDocument/2006/relationships/hyperlink" Target="ex2.p81.ggb" TargetMode="External"/><Relationship Id="rId11" Type="http://schemas.openxmlformats.org/officeDocument/2006/relationships/oleObject" Target="../embeddings/oleObject7.bin"/><Relationship Id="rId5" Type="http://schemas.openxmlformats.org/officeDocument/2006/relationships/image" Target="../media/image34.png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33.png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642918"/>
            <a:ext cx="1428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143117"/>
            <a:ext cx="785818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7929618" cy="175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251520" y="2348880"/>
          <a:ext cx="4022515" cy="416722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87660"/>
                <a:gridCol w="317376"/>
                <a:gridCol w="283468"/>
                <a:gridCol w="245368"/>
                <a:gridCol w="283468"/>
                <a:gridCol w="290335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</a:tblGrid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4788024" y="2348880"/>
          <a:ext cx="4022515" cy="416722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87660"/>
                <a:gridCol w="317376"/>
                <a:gridCol w="283468"/>
                <a:gridCol w="245368"/>
                <a:gridCol w="283468"/>
                <a:gridCol w="290335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</a:tblGrid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صورة 1" descr="http://www.ghassan-ktait.com/data/15/imagesCABVVH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86842" cy="233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571744"/>
            <a:ext cx="83772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5143512"/>
            <a:ext cx="539115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285720" y="4500570"/>
            <a:ext cx="2928958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6" name="كائن 5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1000100" y="5143512"/>
          <a:ext cx="1017587" cy="685800"/>
        </p:xfrm>
        <a:graphic>
          <a:graphicData uri="http://schemas.openxmlformats.org/presentationml/2006/ole">
            <p:oleObj spid="_x0000_s7173" name="Packager Shell Object" r:id="rId7" imgW="101700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6632"/>
            <a:ext cx="885828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51520" y="1391686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48680"/>
            <a:ext cx="394540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908720"/>
            <a:ext cx="2500287" cy="57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484784"/>
            <a:ext cx="7956375" cy="494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0"/>
            <a:ext cx="967730" cy="47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571480"/>
            <a:ext cx="878684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6625" name="Object 1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1835150" y="5013176"/>
          <a:ext cx="590550" cy="485775"/>
        </p:xfrm>
        <a:graphic>
          <a:graphicData uri="http://schemas.openxmlformats.org/presentationml/2006/ole">
            <p:oleObj spid="_x0000_s26625" name="Package" r:id="rId5" imgW="59040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290"/>
            <a:ext cx="60150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214422"/>
            <a:ext cx="5357818" cy="100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2357430"/>
            <a:ext cx="1990734" cy="96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928934"/>
            <a:ext cx="2028833" cy="336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85794"/>
            <a:ext cx="321467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4786322"/>
            <a:ext cx="385762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28592"/>
            <a:ext cx="3000382" cy="94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577" y="928670"/>
            <a:ext cx="548642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28868"/>
            <a:ext cx="38576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7190" y="4000504"/>
            <a:ext cx="4819652" cy="130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كائن 5">
            <a:hlinkClick r:id="rId7" action="ppaction://hlinkfile"/>
          </p:cNvPr>
          <p:cNvGraphicFramePr>
            <a:graphicFrameLocks noChangeAspect="1"/>
          </p:cNvGraphicFramePr>
          <p:nvPr/>
        </p:nvGraphicFramePr>
        <p:xfrm>
          <a:off x="1071538" y="1214422"/>
          <a:ext cx="1017587" cy="685800"/>
        </p:xfrm>
        <a:graphic>
          <a:graphicData uri="http://schemas.openxmlformats.org/presentationml/2006/ole">
            <p:oleObj spid="_x0000_s24578" name="Packager Shell Object" r:id="rId8" imgW="101700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11" y="355294"/>
            <a:ext cx="7500989" cy="1633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251520" y="2348880"/>
          <a:ext cx="4022515" cy="416722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87660"/>
                <a:gridCol w="317376"/>
                <a:gridCol w="283468"/>
                <a:gridCol w="245368"/>
                <a:gridCol w="283468"/>
                <a:gridCol w="290335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</a:tblGrid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4788024" y="2348880"/>
          <a:ext cx="4022515" cy="416722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87660"/>
                <a:gridCol w="317376"/>
                <a:gridCol w="283468"/>
                <a:gridCol w="245368"/>
                <a:gridCol w="283468"/>
                <a:gridCol w="290335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</a:tblGrid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صورة 1" descr="http://www.ghassan-ktait.com/data/15/imagesCABVVH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14290"/>
            <a:ext cx="8858280" cy="137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643050"/>
            <a:ext cx="9144000" cy="146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143248"/>
            <a:ext cx="609126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214819"/>
            <a:ext cx="235745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857760"/>
            <a:ext cx="225060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5715016"/>
            <a:ext cx="228601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28604"/>
            <a:ext cx="7920070" cy="70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214422"/>
            <a:ext cx="491016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928802"/>
            <a:ext cx="471490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786058"/>
            <a:ext cx="3362340" cy="66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3571876"/>
            <a:ext cx="6581786" cy="72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939" y="4286256"/>
            <a:ext cx="8615341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293096"/>
            <a:ext cx="3467110" cy="85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5232" y="500042"/>
            <a:ext cx="314327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3923" y="2786058"/>
            <a:ext cx="3076589" cy="291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04"/>
            <a:ext cx="310992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وسيلة شرح مستطيلة مستديرة الزوايا 4"/>
          <p:cNvSpPr/>
          <p:nvPr/>
        </p:nvSpPr>
        <p:spPr>
          <a:xfrm>
            <a:off x="2915816" y="476672"/>
            <a:ext cx="3384376" cy="1080120"/>
          </a:xfrm>
          <a:prstGeom prst="wedgeRoundRectCallout">
            <a:avLst>
              <a:gd name="adj1" fmla="val -3425"/>
              <a:gd name="adj2" fmla="val 104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كيف يتم تمثيل الدوال الخطية </a:t>
            </a:r>
            <a:r>
              <a:rPr lang="ar-SA" sz="2400" b="1" dirty="0" err="1" smtClean="0"/>
              <a:t>والتربيعية</a:t>
            </a:r>
            <a:r>
              <a:rPr lang="ar-SA" sz="2400" b="1" dirty="0" smtClean="0"/>
              <a:t> </a:t>
            </a:r>
            <a:r>
              <a:rPr lang="ar-SA" sz="2400" b="1" dirty="0" err="1" smtClean="0"/>
              <a:t>والتكعيبية ؟</a:t>
            </a:r>
            <a:endParaRPr lang="ar-SA" sz="2400" b="1" dirty="0"/>
          </a:p>
        </p:txBody>
      </p:sp>
      <p:sp>
        <p:nvSpPr>
          <p:cNvPr id="6" name="وسيلة شرح مستطيلة مستديرة الزوايا 5"/>
          <p:cNvSpPr/>
          <p:nvPr/>
        </p:nvSpPr>
        <p:spPr>
          <a:xfrm>
            <a:off x="3068216" y="1628800"/>
            <a:ext cx="3384376" cy="1368152"/>
          </a:xfrm>
          <a:prstGeom prst="wedgeRoundRectCallout">
            <a:avLst>
              <a:gd name="adj1" fmla="val -3425"/>
              <a:gd name="adj2" fmla="val 104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b="1" dirty="0" smtClean="0"/>
          </a:p>
          <a:p>
            <a:pPr algn="ctr"/>
            <a:r>
              <a:rPr lang="ar-SA" sz="2400" b="1" dirty="0" smtClean="0"/>
              <a:t>كيف  تحديد كل من المجال والمدى والمقاطع مع المحورين  لدالة من خلال منحناها </a:t>
            </a:r>
            <a:r>
              <a:rPr lang="ar-SA" sz="2400" b="1" dirty="0" err="1" smtClean="0"/>
              <a:t>البياني  ؟</a:t>
            </a:r>
            <a:endParaRPr lang="ar-S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92696"/>
            <a:ext cx="4449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71636"/>
            <a:ext cx="967730" cy="47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556792"/>
            <a:ext cx="331236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816382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21088"/>
            <a:ext cx="8032406" cy="2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وسيلة شرح مستطيلة مستديرة الزوايا 3"/>
          <p:cNvSpPr/>
          <p:nvPr/>
        </p:nvSpPr>
        <p:spPr>
          <a:xfrm>
            <a:off x="4283968" y="2996952"/>
            <a:ext cx="4320480" cy="1080120"/>
          </a:xfrm>
          <a:prstGeom prst="wedgeRoundRectCallout">
            <a:avLst>
              <a:gd name="adj1" fmla="val -3425"/>
              <a:gd name="adj2" fmla="val 104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كم شخصا سيستلم الرسالة عند إعادة الإرسال للمرة </a:t>
            </a:r>
            <a:r>
              <a:rPr lang="ar-SA" sz="2400" dirty="0" err="1" smtClean="0"/>
              <a:t>الثانية ؟</a:t>
            </a:r>
            <a:endParaRPr lang="ar-SA" sz="2400" dirty="0"/>
          </a:p>
        </p:txBody>
      </p:sp>
      <p:sp>
        <p:nvSpPr>
          <p:cNvPr id="5" name="وسيلة شرح مستطيلة مستديرة الزوايا 4"/>
          <p:cNvSpPr/>
          <p:nvPr/>
        </p:nvSpPr>
        <p:spPr>
          <a:xfrm>
            <a:off x="179512" y="2852936"/>
            <a:ext cx="3384376" cy="1080120"/>
          </a:xfrm>
          <a:prstGeom prst="wedgeRoundRectCallout">
            <a:avLst>
              <a:gd name="adj1" fmla="val -3425"/>
              <a:gd name="adj2" fmla="val 104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افرض أنه تم طلب توجيه الرسالة إلى </a:t>
            </a:r>
            <a:r>
              <a:rPr lang="en-US" sz="2400" dirty="0" smtClean="0"/>
              <a:t>8</a:t>
            </a:r>
            <a:r>
              <a:rPr lang="ar-SA" sz="2400" dirty="0" smtClean="0"/>
              <a:t> أشخاص فاكتبي معادلة تمثل الموقف الجديد</a:t>
            </a:r>
            <a:endParaRPr lang="ar-SA" sz="2400" dirty="0"/>
          </a:p>
        </p:txBody>
      </p:sp>
      <p:sp>
        <p:nvSpPr>
          <p:cNvPr id="6" name="وسيلة شرح مستطيلة مستديرة الزوايا 5"/>
          <p:cNvSpPr/>
          <p:nvPr/>
        </p:nvSpPr>
        <p:spPr>
          <a:xfrm>
            <a:off x="4283968" y="2996952"/>
            <a:ext cx="4320480" cy="1080120"/>
          </a:xfrm>
          <a:prstGeom prst="wedgeRoundRectCallout">
            <a:avLst>
              <a:gd name="adj1" fmla="val -3425"/>
              <a:gd name="adj2" fmla="val 104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كم شخصا سيستلم الرسالة عند إعادة الإرسال للمرة </a:t>
            </a:r>
            <a:r>
              <a:rPr lang="ar-SA" sz="2400" dirty="0" err="1" smtClean="0"/>
              <a:t>الرابعة ؟</a:t>
            </a:r>
            <a:r>
              <a:rPr lang="ar-SA" sz="2400" dirty="0" smtClean="0"/>
              <a:t>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871540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كائن 2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1835696" y="5085184"/>
          <a:ext cx="590550" cy="485775"/>
        </p:xfrm>
        <a:graphic>
          <a:graphicData uri="http://schemas.openxmlformats.org/presentationml/2006/ole">
            <p:oleObj spid="_x0000_s2049" name="Package" r:id="rId5" imgW="59040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85728"/>
            <a:ext cx="80010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4495156" y="1968506"/>
          <a:ext cx="4599384" cy="4318014"/>
        </p:xfrm>
        <a:graphic>
          <a:graphicData uri="http://schemas.openxmlformats.org/drawingml/2006/table">
            <a:tbl>
              <a:tblPr rtl="1" firstRow="1" bandRow="1">
                <a:tableStyleId>{BDBED569-4797-4DF1-A0F4-6AAB3CD982D8}</a:tableStyleId>
              </a:tblPr>
              <a:tblGrid>
                <a:gridCol w="3287646"/>
                <a:gridCol w="1311738"/>
              </a:tblGrid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a:t>𝑥</a:t>
                      </a:r>
                      <a:endParaRPr lang="ar-SA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</a:tr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endParaRPr lang="ar-SA" sz="2800"/>
                    </a:p>
                  </a:txBody>
                  <a:tcPr/>
                </a:tc>
              </a:tr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endParaRPr lang="ar-SA" sz="2800"/>
                    </a:p>
                  </a:txBody>
                  <a:tcPr/>
                </a:tc>
              </a:tr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endParaRPr lang="ar-SA" sz="2800"/>
                    </a:p>
                  </a:txBody>
                  <a:tcPr/>
                </a:tc>
              </a:tr>
              <a:tr h="719669"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endParaRPr lang="ar-SA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6572264" y="2071678"/>
            <a:ext cx="18573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𝑥 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=𝑦</a:t>
            </a:r>
            <a:endParaRPr lang="ar-SA" sz="3200" b="1" dirty="0">
              <a:solidFill>
                <a:srgbClr val="7030A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786314" y="2772787"/>
            <a:ext cx="12144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    </a:t>
            </a:r>
            <a:r>
              <a:rPr lang="en-US" sz="3200" b="1" dirty="0" smtClean="0">
                <a:solidFill>
                  <a:srgbClr val="C00000"/>
                </a:solidFill>
              </a:rPr>
              <a:t>- 1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500562" y="3429000"/>
            <a:ext cx="142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-  </a:t>
            </a:r>
            <a:r>
              <a:rPr lang="en-US" sz="3600" b="1" dirty="0" smtClean="0">
                <a:solidFill>
                  <a:srgbClr val="C00000"/>
                </a:solidFill>
                <a:latin typeface="Cambria Math"/>
                <a:ea typeface="Cambria Math"/>
              </a:rPr>
              <a:t>½</a:t>
            </a:r>
            <a:r>
              <a:rPr lang="en-US" sz="3600" b="1" dirty="0" smtClean="0">
                <a:solidFill>
                  <a:srgbClr val="C00000"/>
                </a:solidFill>
              </a:rPr>
              <a:t>    </a:t>
            </a:r>
            <a:endParaRPr lang="ar-SA" sz="3600" b="1" dirty="0">
              <a:solidFill>
                <a:srgbClr val="C0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572000" y="4143381"/>
            <a:ext cx="10001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   </a:t>
            </a:r>
            <a:r>
              <a:rPr lang="en-US" sz="3200" b="1" dirty="0" smtClean="0">
                <a:solidFill>
                  <a:srgbClr val="C00000"/>
                </a:solidFill>
              </a:rPr>
              <a:t> 0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500562" y="5643579"/>
            <a:ext cx="1143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1    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643438" y="4929198"/>
            <a:ext cx="135732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Cambria Math"/>
                <a:ea typeface="Cambria Math"/>
              </a:rPr>
              <a:t>½</a:t>
            </a:r>
            <a:r>
              <a:rPr lang="en-US" sz="3600" b="1" dirty="0" smtClean="0">
                <a:solidFill>
                  <a:srgbClr val="C00000"/>
                </a:solidFill>
              </a:rPr>
              <a:t>      </a:t>
            </a:r>
            <a:endParaRPr lang="ar-SA" sz="3600" b="1" dirty="0">
              <a:solidFill>
                <a:srgbClr val="C0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715008" y="2786058"/>
            <a:ext cx="32861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1/3=0.33  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=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  ( </a:t>
            </a:r>
            <a:r>
              <a:rPr lang="en-US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-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</a:t>
            </a:r>
            <a:r>
              <a:rPr lang="en-US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1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)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endParaRPr lang="ar-SA" sz="3200" b="1" dirty="0">
              <a:solidFill>
                <a:srgbClr val="7030A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715040" y="3487167"/>
            <a:ext cx="378618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1/</a:t>
            </a:r>
            <a:r>
              <a:rPr lang="en-US" sz="3200" b="1" dirty="0" smtClean="0">
                <a:solidFill>
                  <a:srgbClr val="7030A0"/>
                </a:solidFill>
                <a:latin typeface="Cambria"/>
                <a:ea typeface="Cambria Math"/>
              </a:rPr>
              <a:t>√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3=0. 5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=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  ( </a:t>
            </a:r>
            <a:r>
              <a:rPr lang="en-US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-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</a:t>
            </a:r>
            <a:r>
              <a:rPr lang="en-US" sz="3200" b="1" baseline="44000" dirty="0" smtClean="0">
                <a:solidFill>
                  <a:srgbClr val="7030A0"/>
                </a:solidFill>
                <a:latin typeface="Cambria Math"/>
                <a:ea typeface="Cambria Math"/>
              </a:rPr>
              <a:t>½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)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endParaRPr lang="ar-SA" sz="3200" b="1" dirty="0">
              <a:solidFill>
                <a:srgbClr val="7030A0"/>
              </a:solidFill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7786710" y="3570288"/>
            <a:ext cx="357190" cy="1588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5857884" y="4286256"/>
            <a:ext cx="18573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1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=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  ( </a:t>
            </a:r>
            <a:r>
              <a:rPr lang="en-US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0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) 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endParaRPr lang="ar-SA" sz="3200" b="1" dirty="0">
              <a:solidFill>
                <a:srgbClr val="7030A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715008" y="4929198"/>
            <a:ext cx="378618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3200" b="1" dirty="0" smtClean="0">
                <a:solidFill>
                  <a:srgbClr val="7030A0"/>
                </a:solidFill>
                <a:latin typeface="Cambria"/>
                <a:ea typeface="Cambria Math"/>
              </a:rPr>
              <a:t>√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3=1. 7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=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  (</a:t>
            </a:r>
            <a:r>
              <a:rPr lang="en-US" sz="3200" b="1" baseline="44000" dirty="0" smtClean="0">
                <a:solidFill>
                  <a:srgbClr val="7030A0"/>
                </a:solidFill>
                <a:latin typeface="Cambria Math"/>
                <a:ea typeface="Cambria Math"/>
              </a:rPr>
              <a:t>½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)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endParaRPr lang="ar-SA" sz="3200" b="1" dirty="0">
              <a:solidFill>
                <a:srgbClr val="7030A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929322" y="5715016"/>
            <a:ext cx="18573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 3</a:t>
            </a:r>
            <a:r>
              <a:rPr lang="ar-SA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=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  ( </a:t>
            </a:r>
            <a:r>
              <a:rPr lang="en-US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1</a:t>
            </a:r>
            <a:r>
              <a:rPr lang="ar-SA" sz="3200" b="1" baseline="46000" dirty="0" smtClean="0">
                <a:solidFill>
                  <a:srgbClr val="7030A0"/>
                </a:solidFill>
                <a:latin typeface="Cambria Math"/>
                <a:ea typeface="Cambria Math"/>
              </a:rPr>
              <a:t>) </a:t>
            </a:r>
            <a:r>
              <a:rPr lang="en-US" sz="3200" b="1" dirty="0" smtClean="0">
                <a:solidFill>
                  <a:srgbClr val="7030A0"/>
                </a:solidFill>
                <a:latin typeface="Cambria Math"/>
                <a:ea typeface="Cambria Math"/>
              </a:rPr>
              <a:t>3</a:t>
            </a:r>
            <a:endParaRPr lang="ar-SA" sz="3200" b="1" dirty="0">
              <a:solidFill>
                <a:srgbClr val="7030A0"/>
              </a:solidFill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7143768" y="4999048"/>
            <a:ext cx="357190" cy="1588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كائن 17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1714480" y="4286256"/>
          <a:ext cx="1017587" cy="685800"/>
        </p:xfrm>
        <a:graphic>
          <a:graphicData uri="http://schemas.openxmlformats.org/presentationml/2006/ole">
            <p:oleObj spid="_x0000_s1026" name="Packager Shell Object" r:id="rId5" imgW="1017000" imgH="685440" progId="Package">
              <p:embed/>
            </p:oleObj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4" y="1857364"/>
            <a:ext cx="4214810" cy="82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25" y="2786058"/>
            <a:ext cx="4276699" cy="719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28032"/>
            <a:ext cx="671517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3467110" cy="85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469093" y="2571744"/>
          <a:ext cx="4022515" cy="4167226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87660"/>
                <a:gridCol w="317376"/>
                <a:gridCol w="283468"/>
                <a:gridCol w="245368"/>
                <a:gridCol w="283468"/>
                <a:gridCol w="290335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  <a:gridCol w="231484"/>
              </a:tblGrid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29765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85828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14290"/>
            <a:ext cx="885828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0"/>
            <a:ext cx="807249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857496"/>
            <a:ext cx="278608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786058"/>
            <a:ext cx="300039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072206"/>
            <a:ext cx="6072198" cy="539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6771" y="44624"/>
            <a:ext cx="2833701" cy="866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2362" y="851532"/>
            <a:ext cx="5728150" cy="228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8680"/>
            <a:ext cx="392392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كائن 4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467544" y="1412776"/>
          <a:ext cx="1017587" cy="685800"/>
        </p:xfrm>
        <a:graphic>
          <a:graphicData uri="http://schemas.openxmlformats.org/presentationml/2006/ole">
            <p:oleObj spid="_x0000_s5125" name="Packager Shell Object" r:id="rId7" imgW="1017000" imgH="685440" progId="Package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1403648" y="2780928"/>
          <a:ext cx="3756744" cy="556890"/>
        </p:xfrm>
        <a:graphic>
          <a:graphicData uri="http://schemas.openxmlformats.org/presentationml/2006/ole">
            <p:oleObj spid="_x0000_s5126" name="Equation" r:id="rId8" imgW="1320480" imgH="393480" progId="Equation.DSMT4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1259632" y="3212976"/>
          <a:ext cx="3888432" cy="628898"/>
        </p:xfrm>
        <a:graphic>
          <a:graphicData uri="http://schemas.openxmlformats.org/presentationml/2006/ole">
            <p:oleObj spid="_x0000_s5127" name="Equation" r:id="rId9" imgW="1295280" imgH="393480" progId="Equation.DSMT4">
              <p:embed/>
            </p:oleObj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1099865" y="3861048"/>
          <a:ext cx="4840287" cy="628650"/>
        </p:xfrm>
        <a:graphic>
          <a:graphicData uri="http://schemas.openxmlformats.org/presentationml/2006/ole">
            <p:oleObj spid="_x0000_s5128" name="Equation" r:id="rId10" imgW="1612800" imgH="393480" progId="Equation.DSMT4">
              <p:embed/>
            </p:oleObj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1043608" y="4653136"/>
          <a:ext cx="5297487" cy="628650"/>
        </p:xfrm>
        <a:graphic>
          <a:graphicData uri="http://schemas.openxmlformats.org/presentationml/2006/ole">
            <p:oleObj spid="_x0000_s5129" name="Equation" r:id="rId11" imgW="1765080" imgH="393480" progId="Equation.DSMT4">
              <p:embed/>
            </p:oleObj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1041920" y="5445224"/>
          <a:ext cx="7202488" cy="628650"/>
        </p:xfrm>
        <a:graphic>
          <a:graphicData uri="http://schemas.openxmlformats.org/presentationml/2006/ole">
            <p:oleObj spid="_x0000_s5130" name="Equation" r:id="rId12" imgW="2400120" imgH="393480" progId="Equation.DSMT4">
              <p:embed/>
            </p:oleObj>
          </a:graphicData>
        </a:graphic>
      </p:graphicFrame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1043608" y="6021288"/>
          <a:ext cx="5067300" cy="628650"/>
        </p:xfrm>
        <a:graphic>
          <a:graphicData uri="http://schemas.openxmlformats.org/presentationml/2006/ole">
            <p:oleObj spid="_x0000_s5131" name="Equation" r:id="rId13" imgW="1688760" imgH="393480" progId="Equation.DSMT4">
              <p:embed/>
            </p:oleObj>
          </a:graphicData>
        </a:graphic>
      </p:graphicFrame>
      <p:grpSp>
        <p:nvGrpSpPr>
          <p:cNvPr id="15" name="مجموعة 14"/>
          <p:cNvGrpSpPr/>
          <p:nvPr/>
        </p:nvGrpSpPr>
        <p:grpSpPr>
          <a:xfrm>
            <a:off x="323528" y="3429000"/>
            <a:ext cx="720080" cy="864096"/>
            <a:chOff x="3419872" y="3645024"/>
            <a:chExt cx="720080" cy="864096"/>
          </a:xfrm>
        </p:grpSpPr>
        <p:sp>
          <p:nvSpPr>
            <p:cNvPr id="13" name="سهم منحني إلى اليمين 12"/>
            <p:cNvSpPr/>
            <p:nvPr/>
          </p:nvSpPr>
          <p:spPr>
            <a:xfrm>
              <a:off x="3419872" y="3645024"/>
              <a:ext cx="720080" cy="86409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5132" name="Object 12"/>
            <p:cNvGraphicFramePr>
              <a:graphicFrameLocks noChangeAspect="1"/>
            </p:cNvGraphicFramePr>
            <p:nvPr/>
          </p:nvGraphicFramePr>
          <p:xfrm>
            <a:off x="3563888" y="3861048"/>
            <a:ext cx="552698" cy="298574"/>
          </p:xfrm>
          <a:graphic>
            <a:graphicData uri="http://schemas.openxmlformats.org/presentationml/2006/ole">
              <p:oleObj spid="_x0000_s5132" name="Equation" r:id="rId14" imgW="241200" imgH="164880" progId="Equation.DSMT4">
                <p:embed/>
              </p:oleObj>
            </a:graphicData>
          </a:graphic>
        </p:graphicFrame>
      </p:grpSp>
      <p:grpSp>
        <p:nvGrpSpPr>
          <p:cNvPr id="19" name="مجموعة 18"/>
          <p:cNvGrpSpPr/>
          <p:nvPr/>
        </p:nvGrpSpPr>
        <p:grpSpPr>
          <a:xfrm>
            <a:off x="323528" y="4149080"/>
            <a:ext cx="576064" cy="1152128"/>
            <a:chOff x="2483768" y="3717032"/>
            <a:chExt cx="720080" cy="1368152"/>
          </a:xfrm>
        </p:grpSpPr>
        <p:sp>
          <p:nvSpPr>
            <p:cNvPr id="17" name="سهم منحني إلى اليمين 16"/>
            <p:cNvSpPr/>
            <p:nvPr/>
          </p:nvSpPr>
          <p:spPr>
            <a:xfrm>
              <a:off x="2483768" y="3717032"/>
              <a:ext cx="720080" cy="1368152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8" name="Object 12"/>
            <p:cNvGraphicFramePr>
              <a:graphicFrameLocks noChangeAspect="1"/>
            </p:cNvGraphicFramePr>
            <p:nvPr/>
          </p:nvGraphicFramePr>
          <p:xfrm>
            <a:off x="2555776" y="4005064"/>
            <a:ext cx="639763" cy="711200"/>
          </p:xfrm>
          <a:graphic>
            <a:graphicData uri="http://schemas.openxmlformats.org/presentationml/2006/ole">
              <p:oleObj spid="_x0000_s5133" name="Equation" r:id="rId15" imgW="279360" imgH="393480" progId="Equation.DSMT4">
                <p:embed/>
              </p:oleObj>
            </a:graphicData>
          </a:graphic>
        </p:graphicFrame>
      </p:grpSp>
      <p:grpSp>
        <p:nvGrpSpPr>
          <p:cNvPr id="23" name="مجموعة 22"/>
          <p:cNvGrpSpPr/>
          <p:nvPr/>
        </p:nvGrpSpPr>
        <p:grpSpPr>
          <a:xfrm>
            <a:off x="-36512" y="5229200"/>
            <a:ext cx="1080120" cy="1152128"/>
            <a:chOff x="755576" y="4653136"/>
            <a:chExt cx="1080120" cy="864096"/>
          </a:xfrm>
        </p:grpSpPr>
        <p:sp>
          <p:nvSpPr>
            <p:cNvPr id="21" name="سهم منحني إلى اليمين 20"/>
            <p:cNvSpPr/>
            <p:nvPr/>
          </p:nvSpPr>
          <p:spPr>
            <a:xfrm>
              <a:off x="755576" y="4653136"/>
              <a:ext cx="720080" cy="864096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22" name="Object 12"/>
            <p:cNvGraphicFramePr>
              <a:graphicFrameLocks noChangeAspect="1"/>
            </p:cNvGraphicFramePr>
            <p:nvPr/>
          </p:nvGraphicFramePr>
          <p:xfrm>
            <a:off x="985962" y="4868863"/>
            <a:ext cx="849734" cy="298450"/>
          </p:xfrm>
          <a:graphic>
            <a:graphicData uri="http://schemas.openxmlformats.org/presentationml/2006/ole">
              <p:oleObj spid="_x0000_s5134" name="Equation" r:id="rId16" imgW="355320" imgH="16488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113</Words>
  <Application>Microsoft Office PowerPoint</Application>
  <PresentationFormat>عرض على الشاشة (3:4)‏</PresentationFormat>
  <Paragraphs>18</Paragraphs>
  <Slides>20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3</vt:i4>
      </vt:variant>
      <vt:variant>
        <vt:lpstr>عناوين الشرائح</vt:lpstr>
      </vt:variant>
      <vt:variant>
        <vt:i4>20</vt:i4>
      </vt:variant>
    </vt:vector>
  </HeadingPairs>
  <TitlesOfParts>
    <vt:vector size="24" baseType="lpstr">
      <vt:lpstr>سمة Office</vt:lpstr>
      <vt:lpstr>Package</vt:lpstr>
      <vt:lpstr>Packager Shell Object</vt:lpstr>
      <vt:lpstr>Equation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Valued eMachines Customer</cp:lastModifiedBy>
  <cp:revision>6</cp:revision>
  <dcterms:created xsi:type="dcterms:W3CDTF">2012-10-08T12:27:01Z</dcterms:created>
  <dcterms:modified xsi:type="dcterms:W3CDTF">2013-10-22T08:59:05Z</dcterms:modified>
</cp:coreProperties>
</file>