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70" r:id="rId4"/>
    <p:sldId id="264" r:id="rId5"/>
    <p:sldId id="259" r:id="rId6"/>
    <p:sldId id="260" r:id="rId7"/>
    <p:sldId id="261" r:id="rId8"/>
    <p:sldId id="262" r:id="rId9"/>
    <p:sldId id="257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87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22-Oct-13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33400"/>
            <a:ext cx="14954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831" y="2667000"/>
            <a:ext cx="5638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1000"/>
            <a:ext cx="3048000" cy="129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4032" y="4800600"/>
            <a:ext cx="3124199" cy="857310"/>
          </a:xfrm>
          <a:prstGeom prst="rect">
            <a:avLst/>
          </a:prstGeom>
          <a:noFill/>
        </p:spPr>
        <p:txBody>
          <a:bodyPr wrap="none" rtlCol="0">
            <a:prstTxWarp prst="textDoubleWave1">
              <a:avLst/>
            </a:prstTxWarp>
            <a:spAutoFit/>
          </a:bodyPr>
          <a:lstStyle/>
          <a:p>
            <a:r>
              <a:rPr lang="ar-EG" sz="20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ALAWI-3-12" pitchFamily="2" charset="-78"/>
              </a:rPr>
              <a:t>أ / عمرو أبوريا</a:t>
            </a:r>
            <a:endParaRPr lang="en-US" sz="20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ALAWI-3-1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969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828800" y="381000"/>
                <a:ext cx="60960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en-US" b="1" dirty="0">
                    <a:latin typeface="Arial"/>
                    <a:ea typeface="Calibri"/>
                  </a:rPr>
                  <a:t> </a:t>
                </a:r>
                <a:r>
                  <a:rPr lang="ar-JO" b="1" dirty="0">
                    <a:effectLst/>
                    <a:latin typeface="Arial"/>
                    <a:ea typeface="Calibri"/>
                  </a:rPr>
                  <a:t>مثال ( 1 ) مثّل الدالة :</a:t>
                </a:r>
                <a14:m>
                  <m:oMath xmlns:m="http://schemas.openxmlformats.org/officeDocument/2006/math"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e>
                    </m:d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=</m:t>
                    </m:r>
                    <m:sSup>
                      <m:sSupPr>
                        <m:ctrlPr>
                          <a:rPr lang="en-US" b="1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𝟐</m:t>
                        </m:r>
                      </m:e>
                      <m:sup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ar-JO" b="1" dirty="0">
                    <a:ea typeface="Calibri"/>
                  </a:rPr>
                  <a:t> بيانيا وحدد المجال والمدى. </a:t>
                </a:r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81000"/>
                <a:ext cx="6096000" cy="369332"/>
              </a:xfrm>
              <a:prstGeom prst="rect">
                <a:avLst/>
              </a:prstGeom>
              <a:blipFill rotWithShape="1">
                <a:blip r:embed="rId2"/>
                <a:stretch>
                  <a:fillRect t="-10000" r="-900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7850042"/>
                  </p:ext>
                </p:extLst>
              </p:nvPr>
            </p:nvGraphicFramePr>
            <p:xfrm>
              <a:off x="1447800" y="1066800"/>
              <a:ext cx="6477000" cy="914400"/>
            </p:xfrm>
            <a:graphic>
              <a:graphicData uri="http://schemas.openxmlformats.org/drawingml/2006/table">
                <a:tbl>
                  <a:tblPr rtl="1" firstRow="1" firstCol="1" bandRow="1"/>
                  <a:tblGrid>
                    <a:gridCol w="809625"/>
                    <a:gridCol w="809625"/>
                    <a:gridCol w="809625"/>
                    <a:gridCol w="809625"/>
                    <a:gridCol w="809625"/>
                    <a:gridCol w="809625"/>
                    <a:gridCol w="809625"/>
                    <a:gridCol w="809625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 dirty="0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3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0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-3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1600" b="1" dirty="0">
                              <a:effectLst/>
                              <a:latin typeface="Arial"/>
                              <a:ea typeface="Calibri"/>
                              <a:cs typeface="Arial"/>
                            </a:rPr>
                            <a:t> 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 dirty="0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𝒇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(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𝒙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>
                              <a:effectLst/>
                              <a:latin typeface="Arial"/>
                              <a:ea typeface="Calibri"/>
                              <a:cs typeface="Arial"/>
                            </a:rPr>
                            <a:t> 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7850042"/>
                  </p:ext>
                </p:extLst>
              </p:nvPr>
            </p:nvGraphicFramePr>
            <p:xfrm>
              <a:off x="1447800" y="1066800"/>
              <a:ext cx="6477000" cy="914400"/>
            </p:xfrm>
            <a:graphic>
              <a:graphicData uri="http://schemas.openxmlformats.org/drawingml/2006/table">
                <a:tbl>
                  <a:tblPr rtl="1" firstRow="1" firstCol="1" bandRow="1"/>
                  <a:tblGrid>
                    <a:gridCol w="809625"/>
                    <a:gridCol w="809625"/>
                    <a:gridCol w="809625"/>
                    <a:gridCol w="809625"/>
                    <a:gridCol w="809625"/>
                    <a:gridCol w="809625"/>
                    <a:gridCol w="809625"/>
                    <a:gridCol w="809625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 dirty="0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3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0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-3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99248" t="-9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 dirty="0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99248" t="-109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33600"/>
            <a:ext cx="3505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740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62000" y="304800"/>
                <a:ext cx="73914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1"/>
                <a:r>
                  <a:rPr lang="ar-EG" sz="2000" b="1" dirty="0" smtClean="0">
                    <a:ea typeface="Calibri"/>
                    <a:cs typeface="Al-Kharashi 3" pitchFamily="2" charset="-78"/>
                  </a:rPr>
                  <a:t>تحقق من فهمك ص 80</a:t>
                </a:r>
                <a:r>
                  <a:rPr lang="ar-JO" b="1" dirty="0" smtClean="0">
                    <a:ea typeface="Calibri"/>
                  </a:rPr>
                  <a:t>  </a:t>
                </a:r>
                <a:r>
                  <a:rPr lang="ar-JO" b="1" dirty="0">
                    <a:ea typeface="Calibri"/>
                  </a:rPr>
                  <a:t>( 1 ) :مثّل الدالة  </a:t>
                </a:r>
                <a14:m>
                  <m:oMath xmlns:m="http://schemas.openxmlformats.org/officeDocument/2006/math"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</m:ctrlPr>
                      </m:d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e>
                    </m:d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=</m:t>
                    </m:r>
                    <m:sSup>
                      <m:sSupPr>
                        <m:ctrlP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</m:ctrlPr>
                      </m:sSup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𝟒</m:t>
                        </m:r>
                      </m:e>
                      <m:sup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ar-JO" b="1" dirty="0">
                    <a:ea typeface="Calibri"/>
                  </a:rPr>
                  <a:t> بيانيا وحدد المجال والمدى .</a:t>
                </a:r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04800"/>
                <a:ext cx="7391400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401" t="-10606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9735885"/>
                  </p:ext>
                </p:extLst>
              </p:nvPr>
            </p:nvGraphicFramePr>
            <p:xfrm>
              <a:off x="685800" y="981908"/>
              <a:ext cx="7056120" cy="999292"/>
            </p:xfrm>
            <a:graphic>
              <a:graphicData uri="http://schemas.openxmlformats.org/drawingml/2006/table">
                <a:tbl>
                  <a:tblPr rtl="1" firstRow="1" firstCol="1" bandRow="1"/>
                  <a:tblGrid>
                    <a:gridCol w="882015"/>
                    <a:gridCol w="882015"/>
                    <a:gridCol w="882015"/>
                    <a:gridCol w="882015"/>
                    <a:gridCol w="882015"/>
                    <a:gridCol w="882015"/>
                    <a:gridCol w="882015"/>
                    <a:gridCol w="882015"/>
                  </a:tblGrid>
                  <a:tr h="499646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3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0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-3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Arial"/>
                              <a:ea typeface="Calibri"/>
                              <a:cs typeface="Arial"/>
                            </a:rPr>
                            <a:t> 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99646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𝒇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(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𝒙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Calibri"/>
                                  <a:cs typeface="Arial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>
                              <a:effectLst/>
                              <a:latin typeface="Arial"/>
                              <a:ea typeface="Calibri"/>
                              <a:cs typeface="Arial"/>
                            </a:rPr>
                            <a:t> </a:t>
                          </a:r>
                          <a:endParaRPr lang="en-US" sz="1200" dirty="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9735885"/>
                  </p:ext>
                </p:extLst>
              </p:nvPr>
            </p:nvGraphicFramePr>
            <p:xfrm>
              <a:off x="685800" y="981908"/>
              <a:ext cx="7056120" cy="999292"/>
            </p:xfrm>
            <a:graphic>
              <a:graphicData uri="http://schemas.openxmlformats.org/drawingml/2006/table">
                <a:tbl>
                  <a:tblPr rtl="1" firstRow="1" firstCol="1" bandRow="1"/>
                  <a:tblGrid>
                    <a:gridCol w="882015"/>
                    <a:gridCol w="882015"/>
                    <a:gridCol w="882015"/>
                    <a:gridCol w="882015"/>
                    <a:gridCol w="882015"/>
                    <a:gridCol w="882015"/>
                    <a:gridCol w="882015"/>
                    <a:gridCol w="882015"/>
                  </a:tblGrid>
                  <a:tr h="499646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3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0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1-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2-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-3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98621" t="-8537" b="-100000"/>
                          </a:stretch>
                        </a:blipFill>
                      </a:tcPr>
                    </a:tc>
                  </a:tr>
                  <a:tr h="499646"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 rtl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49860" algn="l"/>
                            </a:tabLst>
                          </a:pPr>
                          <a:r>
                            <a:rPr lang="ar-JO" sz="1600" b="1">
                              <a:effectLst/>
                              <a:latin typeface="Calibri"/>
                              <a:ea typeface="Calibri"/>
                              <a:cs typeface="Arial"/>
                            </a:rPr>
                            <a:t> </a:t>
                          </a:r>
                          <a:endParaRPr lang="en-US" sz="1200"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98621" t="-10853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33600"/>
            <a:ext cx="39624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16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14400"/>
            <a:ext cx="7620000" cy="4267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802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800" y="762000"/>
                <a:ext cx="74676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ar-EG" sz="2000" b="1" dirty="0">
                    <a:solidFill>
                      <a:prstClr val="black"/>
                    </a:solidFill>
                    <a:ea typeface="Calibri"/>
                    <a:cs typeface="Al-Kharashi 3" pitchFamily="2" charset="-78"/>
                  </a:rPr>
                  <a:t>تدرب ص 84 </a:t>
                </a:r>
                <a:r>
                  <a:rPr lang="ar-EG" sz="2000" b="1" dirty="0" smtClean="0">
                    <a:solidFill>
                      <a:prstClr val="black"/>
                    </a:solidFill>
                    <a:ea typeface="Calibri"/>
                    <a:cs typeface="Al-Kharashi 3" pitchFamily="2" charset="-78"/>
                  </a:rPr>
                  <a:t>(   8 ) </a:t>
                </a:r>
                <a:r>
                  <a:rPr lang="ar-JO" b="1" dirty="0" smtClean="0">
                    <a:ea typeface="Calibri"/>
                  </a:rPr>
                  <a:t>مثّل </a:t>
                </a:r>
                <a:r>
                  <a:rPr lang="ar-JO" b="1" dirty="0">
                    <a:ea typeface="Calibri"/>
                  </a:rPr>
                  <a:t>الدالة  </a:t>
                </a:r>
                <a14:m>
                  <m:oMath xmlns:m="http://schemas.openxmlformats.org/officeDocument/2006/math"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e>
                    </m:d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=</m:t>
                    </m:r>
                    <m:sSup>
                      <m:sSupPr>
                        <m:ctrlPr>
                          <a:rPr lang="en-US" b="1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𝟐</m:t>
                        </m:r>
                      </m:e>
                      <m:sup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+</m:t>
                        </m:r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𝟏</m:t>
                        </m:r>
                      </m:sup>
                    </m:sSup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+</m:t>
                    </m:r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𝟑</m:t>
                    </m:r>
                  </m:oMath>
                </a14:m>
                <a:r>
                  <a:rPr lang="ar-JO" b="1" dirty="0">
                    <a:ea typeface="Calibri"/>
                  </a:rPr>
                  <a:t>  </a:t>
                </a:r>
                <a:r>
                  <a:rPr lang="ar-JO" b="1" dirty="0" smtClean="0">
                    <a:ea typeface="Calibri"/>
                  </a:rPr>
                  <a:t>بيانيا </a:t>
                </a:r>
                <a:r>
                  <a:rPr lang="ar-JO" b="1" dirty="0">
                    <a:ea typeface="Calibri"/>
                  </a:rPr>
                  <a:t>وحدد المجال والمدى . </a:t>
                </a:r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762000"/>
                <a:ext cx="7467600" cy="400110"/>
              </a:xfrm>
              <a:prstGeom prst="rect">
                <a:avLst/>
              </a:prstGeom>
              <a:blipFill rotWithShape="1">
                <a:blip r:embed="rId2"/>
                <a:stretch>
                  <a:fillRect t="-9091" r="-816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295400"/>
            <a:ext cx="39624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14400" y="381000"/>
                <a:ext cx="70104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ar-EG" sz="2000" b="1" dirty="0">
                    <a:solidFill>
                      <a:prstClr val="black"/>
                    </a:solidFill>
                    <a:ea typeface="Calibri"/>
                    <a:cs typeface="Al-Kharashi 3" pitchFamily="2" charset="-78"/>
                  </a:rPr>
                  <a:t>تدرب ص 84 (  </a:t>
                </a:r>
                <a:r>
                  <a:rPr lang="ar-EG" sz="2000" b="1" dirty="0" smtClean="0">
                    <a:solidFill>
                      <a:prstClr val="black"/>
                    </a:solidFill>
                    <a:ea typeface="Calibri"/>
                    <a:cs typeface="Al-Kharashi 3" pitchFamily="2" charset="-78"/>
                  </a:rPr>
                  <a:t>4) </a:t>
                </a:r>
                <a:r>
                  <a:rPr lang="ar-JO" b="1" dirty="0" smtClean="0">
                    <a:ea typeface="Calibri"/>
                  </a:rPr>
                  <a:t>مثل </a:t>
                </a:r>
                <a:r>
                  <a:rPr lang="ar-JO" b="1" dirty="0">
                    <a:ea typeface="Calibri"/>
                  </a:rPr>
                  <a:t>بيانيا الدالة </a:t>
                </a:r>
                <a14:m>
                  <m:oMath xmlns:m="http://schemas.openxmlformats.org/officeDocument/2006/math"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e>
                    </m:d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=−</m:t>
                    </m:r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𝟐</m:t>
                    </m:r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(</m:t>
                    </m:r>
                    <m:sSup>
                      <m:sSupPr>
                        <m:ctrlPr>
                          <a:rPr lang="en-US" b="1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𝟒</m:t>
                        </m:r>
                      </m:e>
                      <m:sup>
                        <m:r>
                          <a:rPr lang="en-US" b="1" i="1">
                            <a:effectLst/>
                            <a:latin typeface="Cambria Math"/>
                            <a:ea typeface="Calibri"/>
                            <a:cs typeface="Arial"/>
                          </a:rPr>
                          <m:t>𝒙</m:t>
                        </m:r>
                      </m:sup>
                    </m:sSup>
                    <m:r>
                      <a:rPr lang="en-US" b="1" i="1">
                        <a:effectLst/>
                        <a:latin typeface="Cambria Math"/>
                        <a:ea typeface="Calibri"/>
                        <a:cs typeface="Arial"/>
                      </a:rPr>
                      <m:t>)</m:t>
                    </m:r>
                  </m:oMath>
                </a14:m>
                <a:r>
                  <a:rPr lang="ar-JO" b="1" dirty="0">
                    <a:ea typeface="Calibri"/>
                  </a:rPr>
                  <a:t>  بيانيا و حدد المجال والمدى .</a:t>
                </a:r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81000"/>
                <a:ext cx="7010400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348" t="-10769" r="-870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276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7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18946"/>
            <a:ext cx="16859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1852246"/>
            <a:ext cx="2166937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1981200" cy="3610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9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09799"/>
            <a:ext cx="5257800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4800" b="1" dirty="0" smtClean="0"/>
              <a:t>تطبيقات في واقع الحياة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360403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14" y="3022600"/>
            <a:ext cx="744708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57" y="762000"/>
            <a:ext cx="7162800" cy="180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74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38" y="304800"/>
            <a:ext cx="3587262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38" y="152400"/>
            <a:ext cx="44958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3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04800"/>
            <a:ext cx="777240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4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23" y="533400"/>
            <a:ext cx="7722577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5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8077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9600"/>
            <a:ext cx="76009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16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28800"/>
            <a:ext cx="784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914400"/>
            <a:ext cx="3276600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ar-EG" sz="2000" b="1" dirty="0" smtClean="0">
                <a:cs typeface="Al-Kharashi 3" pitchFamily="2" charset="-78"/>
              </a:rPr>
              <a:t>النمو الأسي</a:t>
            </a:r>
            <a:endParaRPr lang="en-US" sz="2000" b="1" dirty="0">
              <a:cs typeface="Al-Kharashi 3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217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63</TotalTime>
  <Words>131</Words>
  <Application>Microsoft Office PowerPoint</Application>
  <PresentationFormat>On-screen Show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Adjacency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amro abou rayya</dc:creator>
  <cp:lastModifiedBy>MY PC</cp:lastModifiedBy>
  <cp:revision>8</cp:revision>
  <dcterms:created xsi:type="dcterms:W3CDTF">2006-08-16T00:00:00Z</dcterms:created>
  <dcterms:modified xsi:type="dcterms:W3CDTF">2013-10-23T05:58:56Z</dcterms:modified>
</cp:coreProperties>
</file>