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D8A263F-B549-4294-AC57-56F31AE55EDF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B99E3CC-7D3C-4C86-AF7E-F5E27FD3B50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9E3CC-7D3C-4C86-AF7E-F5E27FD3B508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7EDCC-484E-44F0-BC70-1DEC649E0B28}" type="datetimeFigureOut">
              <a:rPr lang="ar-SA" smtClean="0"/>
              <a:pPr/>
              <a:t>03/12/33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F5587-562D-4CAC-8CA3-900D3B5AFD8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000108"/>
            <a:ext cx="200026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14554"/>
            <a:ext cx="7929618" cy="161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صورة 5" descr="l5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857628"/>
            <a:ext cx="4786346" cy="200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21537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143248"/>
            <a:ext cx="20478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500694" y="1071546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1426</a:t>
            </a:r>
            <a:endParaRPr lang="ar-SA" sz="2400" dirty="0"/>
          </a:p>
        </p:txBody>
      </p:sp>
      <p:sp>
        <p:nvSpPr>
          <p:cNvPr id="4" name="سهم منحني إلى الأسفل 3"/>
          <p:cNvSpPr/>
          <p:nvPr/>
        </p:nvSpPr>
        <p:spPr>
          <a:xfrm>
            <a:off x="6143636" y="642918"/>
            <a:ext cx="1785950" cy="5000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358082" y="1142984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1430</a:t>
            </a:r>
            <a:endParaRPr lang="ar-SA" sz="2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5286380" y="571480"/>
            <a:ext cx="7858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X=0</a:t>
            </a:r>
            <a:endParaRPr lang="ar-SA" sz="2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7786710" y="500042"/>
            <a:ext cx="7858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X=4</a:t>
            </a:r>
            <a:endParaRPr lang="ar-SA" sz="2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214942" y="1500174"/>
            <a:ext cx="12858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3200000</a:t>
            </a:r>
            <a:endParaRPr lang="ar-SA" sz="24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7215206" y="1500174"/>
            <a:ext cx="12858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420000</a:t>
            </a:r>
            <a:endParaRPr lang="ar-SA" sz="2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928794" y="785794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=a </a:t>
            </a:r>
            <a:r>
              <a:rPr lang="en-US" sz="2400" dirty="0" err="1" smtClean="0"/>
              <a:t>b</a:t>
            </a:r>
            <a:r>
              <a:rPr lang="en-US" sz="2400" baseline="30000" dirty="0" err="1" smtClean="0"/>
              <a:t>x</a:t>
            </a:r>
            <a:endParaRPr lang="ar-SA" sz="2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000100" y="1285860"/>
            <a:ext cx="24288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3200000 =a b</a:t>
            </a:r>
            <a:r>
              <a:rPr lang="en-US" sz="2400" baseline="30000" dirty="0" smtClean="0"/>
              <a:t>0</a:t>
            </a:r>
            <a:endParaRPr lang="ar-SA" sz="24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071538" y="1785926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3200000 =a</a:t>
            </a:r>
            <a:endParaRPr lang="ar-SA" sz="24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3214678" y="1285860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b</a:t>
            </a:r>
            <a:r>
              <a:rPr lang="en-US" sz="2400" baseline="30000" dirty="0" smtClean="0"/>
              <a:t>0  </a:t>
            </a:r>
            <a:r>
              <a:rPr lang="en-US" sz="2400" dirty="0" smtClean="0"/>
              <a:t>= 1</a:t>
            </a:r>
            <a:endParaRPr lang="ar-SA" sz="24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1643042" y="3143248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=a </a:t>
            </a:r>
            <a:r>
              <a:rPr lang="en-US" sz="2400" dirty="0" err="1" smtClean="0"/>
              <a:t>b</a:t>
            </a:r>
            <a:r>
              <a:rPr lang="en-US" sz="2400" baseline="30000" dirty="0" err="1" smtClean="0"/>
              <a:t>x</a:t>
            </a:r>
            <a:endParaRPr lang="ar-SA" sz="24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714348" y="3500438"/>
            <a:ext cx="28575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420000 =3200000 b</a:t>
            </a:r>
            <a:r>
              <a:rPr lang="en-US" sz="2400" baseline="30000" dirty="0" smtClean="0"/>
              <a:t>4</a:t>
            </a:r>
            <a:endParaRPr lang="ar-SA" sz="24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1142976" y="4143380"/>
            <a:ext cx="221457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u="sng" dirty="0" smtClean="0"/>
              <a:t>  420000   </a:t>
            </a:r>
            <a:r>
              <a:rPr lang="en-US" sz="2400" dirty="0" smtClean="0"/>
              <a:t>= b</a:t>
            </a:r>
            <a:r>
              <a:rPr lang="en-US" sz="2400" baseline="30000" dirty="0" smtClean="0"/>
              <a:t>4</a:t>
            </a:r>
          </a:p>
          <a:p>
            <a:pPr algn="l"/>
            <a:r>
              <a:rPr lang="en-US" sz="2400" dirty="0" smtClean="0"/>
              <a:t>3200000</a:t>
            </a:r>
            <a:endParaRPr lang="ar-SA" sz="2400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1214414" y="5072074"/>
            <a:ext cx="1143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o.6 =b</a:t>
            </a:r>
            <a:endParaRPr lang="ar-SA" sz="24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1142976" y="5643578"/>
            <a:ext cx="2714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=3200000 (0.6)</a:t>
            </a:r>
            <a:r>
              <a:rPr lang="en-US" sz="2400" baseline="30000" dirty="0" smtClean="0"/>
              <a:t>x</a:t>
            </a:r>
            <a:endParaRPr lang="ar-SA" sz="2400" dirty="0"/>
          </a:p>
        </p:txBody>
      </p:sp>
      <p:sp>
        <p:nvSpPr>
          <p:cNvPr id="21" name="مستطيل 20"/>
          <p:cNvSpPr/>
          <p:nvPr/>
        </p:nvSpPr>
        <p:spPr>
          <a:xfrm>
            <a:off x="214282" y="142852"/>
            <a:ext cx="1857388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>
                <a:solidFill>
                  <a:srgbClr val="C00000"/>
                </a:solidFill>
              </a:rPr>
              <a:t>لإيجاد  قيمة  </a:t>
            </a:r>
            <a:r>
              <a:rPr lang="en-US" sz="2400" dirty="0" smtClean="0">
                <a:solidFill>
                  <a:srgbClr val="C00000"/>
                </a:solidFill>
              </a:rPr>
              <a:t>a</a:t>
            </a:r>
            <a:endParaRPr lang="ar-SA" sz="2400" dirty="0">
              <a:solidFill>
                <a:srgbClr val="C0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42844" y="2500306"/>
            <a:ext cx="1857388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>
                <a:solidFill>
                  <a:srgbClr val="C00000"/>
                </a:solidFill>
              </a:rPr>
              <a:t>لإيجاد  قيمة  </a:t>
            </a:r>
            <a:r>
              <a:rPr lang="en-US" sz="2400" dirty="0" smtClean="0">
                <a:solidFill>
                  <a:srgbClr val="C00000"/>
                </a:solidFill>
              </a:rPr>
              <a:t>b</a:t>
            </a:r>
            <a:endParaRPr lang="ar-SA" sz="2400" dirty="0">
              <a:solidFill>
                <a:srgbClr val="C00000"/>
              </a:solidFill>
            </a:endParaRPr>
          </a:p>
        </p:txBody>
      </p:sp>
      <p:cxnSp>
        <p:nvCxnSpPr>
          <p:cNvPr id="24" name="رابط مستقيم 23"/>
          <p:cNvCxnSpPr/>
          <p:nvPr/>
        </p:nvCxnSpPr>
        <p:spPr>
          <a:xfrm rot="5400000">
            <a:off x="2106595" y="4393413"/>
            <a:ext cx="435771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مربع نص 26"/>
          <p:cNvSpPr txBox="1"/>
          <p:nvPr/>
        </p:nvSpPr>
        <p:spPr>
          <a:xfrm>
            <a:off x="5143504" y="3181649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1426</a:t>
            </a:r>
            <a:endParaRPr lang="ar-SA" sz="2400" dirty="0"/>
          </a:p>
        </p:txBody>
      </p:sp>
      <p:sp>
        <p:nvSpPr>
          <p:cNvPr id="28" name="سهم منحني إلى الأسفل 27"/>
          <p:cNvSpPr/>
          <p:nvPr/>
        </p:nvSpPr>
        <p:spPr>
          <a:xfrm>
            <a:off x="5786446" y="2753021"/>
            <a:ext cx="1785950" cy="5000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7000892" y="3253087"/>
            <a:ext cx="12858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1471</a:t>
            </a:r>
            <a:endParaRPr lang="ar-SA" sz="2400" dirty="0"/>
          </a:p>
        </p:txBody>
      </p:sp>
      <p:sp>
        <p:nvSpPr>
          <p:cNvPr id="30" name="مربع نص 29"/>
          <p:cNvSpPr txBox="1"/>
          <p:nvPr/>
        </p:nvSpPr>
        <p:spPr>
          <a:xfrm>
            <a:off x="4929190" y="2681583"/>
            <a:ext cx="7858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X=0</a:t>
            </a:r>
            <a:endParaRPr lang="ar-SA" sz="2400" dirty="0"/>
          </a:p>
        </p:txBody>
      </p:sp>
      <p:sp>
        <p:nvSpPr>
          <p:cNvPr id="31" name="مربع نص 30"/>
          <p:cNvSpPr txBox="1"/>
          <p:nvPr/>
        </p:nvSpPr>
        <p:spPr>
          <a:xfrm>
            <a:off x="7429520" y="2610145"/>
            <a:ext cx="8572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X=45</a:t>
            </a:r>
            <a:endParaRPr lang="ar-SA" sz="2400" dirty="0"/>
          </a:p>
        </p:txBody>
      </p:sp>
      <p:cxnSp>
        <p:nvCxnSpPr>
          <p:cNvPr id="32" name="رابط مستقيم 31"/>
          <p:cNvCxnSpPr/>
          <p:nvPr/>
        </p:nvCxnSpPr>
        <p:spPr>
          <a:xfrm>
            <a:off x="4357686" y="2214554"/>
            <a:ext cx="464347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5357818" y="4071942"/>
            <a:ext cx="2714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=3200000 (0.6)</a:t>
            </a:r>
            <a:r>
              <a:rPr lang="en-US" sz="2400" baseline="30000" dirty="0" smtClean="0"/>
              <a:t>x</a:t>
            </a:r>
            <a:endParaRPr lang="ar-SA" sz="2400" dirty="0"/>
          </a:p>
        </p:txBody>
      </p:sp>
      <p:sp>
        <p:nvSpPr>
          <p:cNvPr id="36" name="مربع نص 35"/>
          <p:cNvSpPr txBox="1"/>
          <p:nvPr/>
        </p:nvSpPr>
        <p:spPr>
          <a:xfrm>
            <a:off x="5357818" y="4786322"/>
            <a:ext cx="2714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=3200000 (0.6)</a:t>
            </a:r>
            <a:r>
              <a:rPr lang="en-US" sz="2400" baseline="30000" dirty="0" smtClean="0"/>
              <a:t>45</a:t>
            </a:r>
            <a:endParaRPr lang="ar-SA" sz="2400" dirty="0"/>
          </a:p>
        </p:txBody>
      </p:sp>
      <p:sp>
        <p:nvSpPr>
          <p:cNvPr id="37" name="مربع نص 36"/>
          <p:cNvSpPr txBox="1"/>
          <p:nvPr/>
        </p:nvSpPr>
        <p:spPr>
          <a:xfrm>
            <a:off x="4857752" y="5286388"/>
            <a:ext cx="2714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Y =3.326 (10)</a:t>
            </a:r>
            <a:r>
              <a:rPr lang="en-US" sz="2400" baseline="30000" dirty="0" smtClean="0"/>
              <a:t>-4</a:t>
            </a:r>
            <a:endParaRPr lang="ar-SA" sz="2400" dirty="0"/>
          </a:p>
        </p:txBody>
      </p:sp>
      <p:sp>
        <p:nvSpPr>
          <p:cNvPr id="38" name="مستطيل 37"/>
          <p:cNvSpPr/>
          <p:nvPr/>
        </p:nvSpPr>
        <p:spPr>
          <a:xfrm>
            <a:off x="5286380" y="5857892"/>
            <a:ext cx="1857388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err="1" smtClean="0">
                <a:solidFill>
                  <a:srgbClr val="C00000"/>
                </a:solidFill>
              </a:rPr>
              <a:t>لايوجد</a:t>
            </a:r>
            <a:r>
              <a:rPr lang="ar-SA" sz="2400" dirty="0" smtClean="0">
                <a:solidFill>
                  <a:srgbClr val="C00000"/>
                </a:solidFill>
              </a:rPr>
              <a:t> عبوات</a:t>
            </a:r>
            <a:endParaRPr lang="ar-SA" sz="2400" dirty="0">
              <a:solidFill>
                <a:srgbClr val="C00000"/>
              </a:solidFill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6786578" y="5286388"/>
            <a:ext cx="9191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 smtClean="0"/>
              <a:t>&lt;  1</a:t>
            </a:r>
            <a:endParaRPr lang="ar-SA" sz="2400" dirty="0"/>
          </a:p>
        </p:txBody>
      </p:sp>
      <p:sp>
        <p:nvSpPr>
          <p:cNvPr id="40" name="مستطيل 39"/>
          <p:cNvSpPr/>
          <p:nvPr/>
        </p:nvSpPr>
        <p:spPr>
          <a:xfrm>
            <a:off x="142844" y="928670"/>
            <a:ext cx="571504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</a:rPr>
              <a:t>A</a:t>
            </a:r>
            <a:endParaRPr lang="ar-SA" sz="2400" dirty="0">
              <a:solidFill>
                <a:srgbClr val="C00000"/>
              </a:solidFill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4429124" y="2285992"/>
            <a:ext cx="571504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</a:rPr>
              <a:t>B</a:t>
            </a:r>
            <a:endParaRPr lang="ar-S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 animBg="1"/>
      <p:bldP spid="22" grpId="0" animBg="1"/>
      <p:bldP spid="27" grpId="0"/>
      <p:bldP spid="28" grpId="0" animBg="1"/>
      <p:bldP spid="29" grpId="0"/>
      <p:bldP spid="30" grpId="0"/>
      <p:bldP spid="31" grpId="0"/>
      <p:bldP spid="35" grpId="0"/>
      <p:bldP spid="36" grpId="0"/>
      <p:bldP spid="37" grpId="0"/>
      <p:bldP spid="38" grpId="0" animBg="1"/>
      <p:bldP spid="39" grpId="0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7" y="928670"/>
            <a:ext cx="878684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14"/>
            <a:ext cx="9144032" cy="182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071678"/>
            <a:ext cx="605790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6278" y="2928934"/>
            <a:ext cx="376049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37623" y="3683271"/>
            <a:ext cx="6263467" cy="74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9424" y="4429132"/>
            <a:ext cx="3518666" cy="54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5000636"/>
            <a:ext cx="885828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0019"/>
            <a:ext cx="7572428" cy="1257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14451"/>
            <a:ext cx="4248159" cy="73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813" y="2173480"/>
            <a:ext cx="4507693" cy="779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8070" y="3097709"/>
            <a:ext cx="4412075" cy="6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88486" y="3852273"/>
            <a:ext cx="5231656" cy="59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40005" y="4513074"/>
            <a:ext cx="4589651" cy="68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59536" y="5392655"/>
            <a:ext cx="4808206" cy="89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7358114" cy="170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00826" y="2000240"/>
            <a:ext cx="192882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3</a:t>
            </a:r>
            <a:r>
              <a:rPr lang="en-US" sz="2400" baseline="30000" dirty="0" smtClean="0"/>
              <a:t>2x-1 </a:t>
            </a:r>
            <a:r>
              <a:rPr lang="en-US" sz="2400" dirty="0" smtClean="0"/>
              <a:t>   </a:t>
            </a:r>
            <a:r>
              <a:rPr lang="en-US" sz="2400" dirty="0" smtClean="0">
                <a:latin typeface="Cambria Math"/>
                <a:ea typeface="Cambria Math"/>
              </a:rPr>
              <a:t>≥</a:t>
            </a:r>
            <a:r>
              <a:rPr lang="en-US" sz="2400" dirty="0" smtClean="0"/>
              <a:t>    3 </a:t>
            </a:r>
            <a:r>
              <a:rPr lang="en-US" sz="2400" baseline="30000" dirty="0" smtClean="0"/>
              <a:t>-5</a:t>
            </a:r>
            <a:r>
              <a:rPr lang="en-US" sz="2400" dirty="0" smtClean="0"/>
              <a:t>  </a:t>
            </a:r>
            <a:endParaRPr lang="ar-SA" sz="2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72264" y="2714620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2x-1   </a:t>
            </a:r>
            <a:r>
              <a:rPr lang="en-US" sz="2400" dirty="0" smtClean="0">
                <a:latin typeface="Cambria Math"/>
                <a:ea typeface="Cambria Math"/>
              </a:rPr>
              <a:t>≥</a:t>
            </a:r>
            <a:r>
              <a:rPr lang="en-US" sz="2400" dirty="0" smtClean="0"/>
              <a:t>  - 5  </a:t>
            </a:r>
            <a:endParaRPr lang="ar-SA" sz="2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572264" y="325308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2x    </a:t>
            </a:r>
            <a:r>
              <a:rPr lang="en-US" sz="2400" dirty="0" smtClean="0">
                <a:latin typeface="Cambria Math"/>
                <a:ea typeface="Cambria Math"/>
              </a:rPr>
              <a:t>≥</a:t>
            </a:r>
            <a:r>
              <a:rPr lang="en-US" sz="2400" dirty="0" smtClean="0"/>
              <a:t> -5 + 1 </a:t>
            </a:r>
            <a:endParaRPr lang="ar-SA" sz="2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357950" y="3857628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2x   </a:t>
            </a:r>
            <a:r>
              <a:rPr lang="en-US" sz="2400" dirty="0" smtClean="0">
                <a:latin typeface="Cambria Math"/>
                <a:ea typeface="Cambria Math"/>
              </a:rPr>
              <a:t>≥  </a:t>
            </a:r>
            <a:r>
              <a:rPr lang="en-US" sz="2400" dirty="0" smtClean="0"/>
              <a:t> - 4  </a:t>
            </a:r>
            <a:endParaRPr lang="ar-SA" sz="2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429388" y="432465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x    </a:t>
            </a:r>
            <a:r>
              <a:rPr lang="en-US" sz="2400" dirty="0" smtClean="0">
                <a:latin typeface="Cambria Math"/>
                <a:ea typeface="Cambria Math"/>
              </a:rPr>
              <a:t>≥ </a:t>
            </a:r>
            <a:r>
              <a:rPr lang="en-US" sz="2400" dirty="0" smtClean="0"/>
              <a:t> - 2  </a:t>
            </a:r>
            <a:endParaRPr lang="ar-SA" sz="24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357290" y="2643182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x +2   &gt;  - 5  </a:t>
            </a:r>
            <a:endParaRPr lang="ar-SA" sz="2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428728" y="340548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x    &gt;   -5 -2 </a:t>
            </a:r>
            <a:endParaRPr lang="ar-SA" sz="2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214414" y="4010028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x    &gt;  -7  </a:t>
            </a:r>
            <a:endParaRPr lang="ar-SA" sz="24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785786" y="1967203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</a:t>
            </a:r>
            <a:r>
              <a:rPr lang="en-US" sz="2400" baseline="30000" dirty="0" smtClean="0"/>
              <a:t>x+2 </a:t>
            </a:r>
            <a:r>
              <a:rPr lang="en-US" sz="2400" dirty="0" smtClean="0"/>
              <a:t>   &gt;  2 </a:t>
            </a:r>
            <a:r>
              <a:rPr lang="en-US" sz="2400" baseline="30000" dirty="0" smtClean="0"/>
              <a:t>-5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00240"/>
            <a:ext cx="3443315" cy="63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857232"/>
            <a:ext cx="299562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85728"/>
            <a:ext cx="170021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5286388"/>
            <a:ext cx="7053281" cy="76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4286256"/>
            <a:ext cx="29670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32" y="2000240"/>
            <a:ext cx="3086117" cy="50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00042"/>
            <a:ext cx="36052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357430"/>
            <a:ext cx="3686195" cy="162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214554"/>
            <a:ext cx="3176604" cy="412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وسيلة شرح على شكل سحابة 4"/>
          <p:cNvSpPr/>
          <p:nvPr/>
        </p:nvSpPr>
        <p:spPr>
          <a:xfrm>
            <a:off x="1357290" y="428604"/>
            <a:ext cx="2928958" cy="125559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كيف يتم تمثيل </a:t>
            </a:r>
          </a:p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الدالة </a:t>
            </a:r>
            <a:r>
              <a:rPr lang="ar-SA" sz="2800" b="1" dirty="0" err="1" smtClean="0">
                <a:solidFill>
                  <a:srgbClr val="C00000"/>
                </a:solidFill>
              </a:rPr>
              <a:t>الأسية</a:t>
            </a:r>
            <a:r>
              <a:rPr lang="ar-SA" sz="2800" b="1" dirty="0" smtClean="0">
                <a:solidFill>
                  <a:srgbClr val="C00000"/>
                </a:solidFill>
              </a:rPr>
              <a:t> ؟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6" name="وسيلة شرح على شكل سحابة 5"/>
          <p:cNvSpPr/>
          <p:nvPr/>
        </p:nvSpPr>
        <p:spPr>
          <a:xfrm>
            <a:off x="4786314" y="4143380"/>
            <a:ext cx="3857652" cy="161278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ما الفرق بين المعادلة والمتباينة ؟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428596" y="428604"/>
            <a:ext cx="8286808" cy="60722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u="sng" dirty="0">
                <a:solidFill>
                  <a:srgbClr val="C00000"/>
                </a:solidFill>
              </a:rPr>
              <a:t>مثلثا البغدادي</a:t>
            </a:r>
            <a:endParaRPr lang="en-US" sz="2400" u="sng" dirty="0">
              <a:solidFill>
                <a:srgbClr val="C00000"/>
              </a:solidFill>
            </a:endParaRPr>
          </a:p>
          <a:p>
            <a:pPr algn="ctr"/>
            <a:r>
              <a:rPr lang="ar-SA" sz="2400" dirty="0" smtClean="0">
                <a:solidFill>
                  <a:srgbClr val="C00000"/>
                </a:solidFill>
              </a:rPr>
              <a:t>1 </a:t>
            </a:r>
            <a:r>
              <a:rPr lang="ar-SA" sz="2400" baseline="30000" dirty="0" smtClean="0">
                <a:solidFill>
                  <a:srgbClr val="C00000"/>
                </a:solidFill>
              </a:rPr>
              <a:t>2</a:t>
            </a:r>
            <a:r>
              <a:rPr lang="ar-SA" sz="2400" dirty="0" smtClean="0">
                <a:solidFill>
                  <a:srgbClr val="C00000"/>
                </a:solidFill>
              </a:rPr>
              <a:t>= </a:t>
            </a:r>
            <a:r>
              <a:rPr lang="ar-SA" sz="2400" dirty="0">
                <a:solidFill>
                  <a:srgbClr val="C00000"/>
                </a:solidFill>
              </a:rPr>
              <a:t>1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2</a:t>
            </a:r>
            <a:r>
              <a:rPr lang="ar-SA" sz="2400" baseline="30000" dirty="0">
                <a:solidFill>
                  <a:srgbClr val="C00000"/>
                </a:solidFill>
              </a:rPr>
              <a:t> 2 </a:t>
            </a:r>
            <a:r>
              <a:rPr lang="ar-SA" sz="2400" dirty="0">
                <a:solidFill>
                  <a:srgbClr val="C00000"/>
                </a:solidFill>
              </a:rPr>
              <a:t>= 1+3 = 4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3 </a:t>
            </a:r>
            <a:r>
              <a:rPr lang="ar-SA" sz="2400" baseline="30000" dirty="0">
                <a:solidFill>
                  <a:srgbClr val="C00000"/>
                </a:solidFill>
              </a:rPr>
              <a:t>2</a:t>
            </a:r>
            <a:r>
              <a:rPr lang="ar-SA" sz="2400" dirty="0">
                <a:solidFill>
                  <a:srgbClr val="C00000"/>
                </a:solidFill>
              </a:rPr>
              <a:t> = 1+3+5 = 9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4</a:t>
            </a:r>
            <a:r>
              <a:rPr lang="ar-SA" sz="2400" baseline="30000" dirty="0">
                <a:solidFill>
                  <a:srgbClr val="C00000"/>
                </a:solidFill>
              </a:rPr>
              <a:t> 2 </a:t>
            </a:r>
            <a:r>
              <a:rPr lang="ar-SA" sz="2400" dirty="0">
                <a:solidFill>
                  <a:srgbClr val="C00000"/>
                </a:solidFill>
              </a:rPr>
              <a:t>= 1+3+5+7 = 16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5 </a:t>
            </a:r>
            <a:r>
              <a:rPr lang="ar-SA" sz="2400" baseline="30000" dirty="0">
                <a:solidFill>
                  <a:srgbClr val="C00000"/>
                </a:solidFill>
              </a:rPr>
              <a:t>2 </a:t>
            </a:r>
            <a:r>
              <a:rPr lang="ar-SA" sz="2400" dirty="0">
                <a:solidFill>
                  <a:srgbClr val="C00000"/>
                </a:solidFill>
              </a:rPr>
              <a:t>= 1+3+5+7+9 = 25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6</a:t>
            </a:r>
            <a:r>
              <a:rPr lang="ar-SA" sz="2400" baseline="30000" dirty="0">
                <a:solidFill>
                  <a:srgbClr val="C00000"/>
                </a:solidFill>
              </a:rPr>
              <a:t> 2</a:t>
            </a:r>
            <a:r>
              <a:rPr lang="ar-SA" sz="2400" dirty="0">
                <a:solidFill>
                  <a:srgbClr val="C00000"/>
                </a:solidFill>
              </a:rPr>
              <a:t> = 1+3+5+7+9+11 = </a:t>
            </a:r>
            <a:r>
              <a:rPr lang="ar-SA" sz="2400" dirty="0" smtClean="0">
                <a:solidFill>
                  <a:srgbClr val="C00000"/>
                </a:solidFill>
              </a:rPr>
              <a:t>36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1 </a:t>
            </a:r>
            <a:r>
              <a:rPr lang="ar-SA" sz="2400" baseline="30000" dirty="0">
                <a:solidFill>
                  <a:srgbClr val="C00000"/>
                </a:solidFill>
              </a:rPr>
              <a:t>3 </a:t>
            </a:r>
            <a:r>
              <a:rPr lang="ar-SA" sz="2400" dirty="0">
                <a:solidFill>
                  <a:srgbClr val="C00000"/>
                </a:solidFill>
              </a:rPr>
              <a:t>= 1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2</a:t>
            </a:r>
            <a:r>
              <a:rPr lang="ar-SA" sz="2400" baseline="30000" dirty="0">
                <a:solidFill>
                  <a:srgbClr val="C00000"/>
                </a:solidFill>
              </a:rPr>
              <a:t> 3 </a:t>
            </a:r>
            <a:r>
              <a:rPr lang="ar-SA" sz="2400" dirty="0">
                <a:solidFill>
                  <a:srgbClr val="C00000"/>
                </a:solidFill>
              </a:rPr>
              <a:t>= 3+5 = 8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3 </a:t>
            </a:r>
            <a:r>
              <a:rPr lang="ar-SA" sz="2400" baseline="30000" dirty="0">
                <a:solidFill>
                  <a:srgbClr val="C00000"/>
                </a:solidFill>
              </a:rPr>
              <a:t>3</a:t>
            </a:r>
            <a:r>
              <a:rPr lang="ar-SA" sz="2400" dirty="0">
                <a:solidFill>
                  <a:srgbClr val="C00000"/>
                </a:solidFill>
              </a:rPr>
              <a:t> = 7+9+11 = 27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4</a:t>
            </a:r>
            <a:r>
              <a:rPr lang="ar-SA" sz="2400" baseline="30000" dirty="0">
                <a:solidFill>
                  <a:srgbClr val="C00000"/>
                </a:solidFill>
              </a:rPr>
              <a:t> 3 </a:t>
            </a:r>
            <a:r>
              <a:rPr lang="ar-SA" sz="2400" dirty="0">
                <a:solidFill>
                  <a:srgbClr val="C00000"/>
                </a:solidFill>
              </a:rPr>
              <a:t>= 13+15+17+19 = 64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5 </a:t>
            </a:r>
            <a:r>
              <a:rPr lang="ar-SA" sz="2400" baseline="30000" dirty="0">
                <a:solidFill>
                  <a:srgbClr val="C00000"/>
                </a:solidFill>
              </a:rPr>
              <a:t>3 </a:t>
            </a:r>
            <a:r>
              <a:rPr lang="ar-SA" sz="2400" dirty="0">
                <a:solidFill>
                  <a:srgbClr val="C00000"/>
                </a:solidFill>
              </a:rPr>
              <a:t>= 21+23+25+27+29 = 125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6</a:t>
            </a:r>
            <a:r>
              <a:rPr lang="ar-SA" sz="2400" baseline="30000" dirty="0">
                <a:solidFill>
                  <a:srgbClr val="C00000"/>
                </a:solidFill>
              </a:rPr>
              <a:t> 3</a:t>
            </a:r>
            <a:r>
              <a:rPr lang="ar-SA" sz="2400" dirty="0">
                <a:solidFill>
                  <a:srgbClr val="C00000"/>
                </a:solidFill>
              </a:rPr>
              <a:t> = 31+33+35+37+39+41 = 216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ar-SA" sz="2400" dirty="0">
                <a:solidFill>
                  <a:srgbClr val="C00000"/>
                </a:solidFill>
              </a:rPr>
              <a:t> </a:t>
            </a:r>
            <a:endParaRPr lang="en-US" sz="2400" dirty="0">
              <a:solidFill>
                <a:srgbClr val="C00000"/>
              </a:solidFill>
            </a:endParaRPr>
          </a:p>
          <a:p>
            <a:pPr algn="ctr"/>
            <a:endParaRPr lang="ar-S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90" y="171459"/>
            <a:ext cx="8286776" cy="475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وسيلة شرح على شكل سحابة 2"/>
          <p:cNvSpPr/>
          <p:nvPr/>
        </p:nvSpPr>
        <p:spPr>
          <a:xfrm>
            <a:off x="4786314" y="4673740"/>
            <a:ext cx="3857652" cy="161278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ما </a:t>
            </a:r>
            <a:r>
              <a:rPr lang="ar-SA" sz="2800" b="1" dirty="0" err="1" smtClean="0">
                <a:solidFill>
                  <a:srgbClr val="C00000"/>
                </a:solidFill>
              </a:rPr>
              <a:t>فيمة</a:t>
            </a:r>
            <a:r>
              <a:rPr lang="ar-SA" sz="2800" b="1" dirty="0" smtClean="0">
                <a:solidFill>
                  <a:srgbClr val="C00000"/>
                </a:solidFill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Cambria Math"/>
                <a:ea typeface="Cambria Math"/>
              </a:rPr>
              <a:t>𝑥</a:t>
            </a:r>
            <a:r>
              <a:rPr lang="ar-SA" sz="2800" b="1" dirty="0" smtClean="0">
                <a:solidFill>
                  <a:srgbClr val="C00000"/>
                </a:solidFill>
              </a:rPr>
              <a:t> التي تمثل عام </a:t>
            </a:r>
            <a:r>
              <a:rPr lang="en-US" sz="2800" b="1" dirty="0" smtClean="0">
                <a:solidFill>
                  <a:srgbClr val="C00000"/>
                </a:solidFill>
              </a:rPr>
              <a:t>1430</a:t>
            </a:r>
            <a:r>
              <a:rPr lang="ar-SA" sz="2800" b="1" dirty="0" smtClean="0">
                <a:solidFill>
                  <a:srgbClr val="C00000"/>
                </a:solidFill>
              </a:rPr>
              <a:t>؟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857224" y="4714884"/>
            <a:ext cx="3857652" cy="161278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كم سيكون عدد المشتركين عام </a:t>
            </a:r>
            <a:r>
              <a:rPr lang="en-US" sz="2800" b="1" dirty="0" smtClean="0">
                <a:solidFill>
                  <a:srgbClr val="C00000"/>
                </a:solidFill>
              </a:rPr>
              <a:t>1432</a:t>
            </a:r>
            <a:r>
              <a:rPr lang="ar-SA" sz="2800" b="1" dirty="0" smtClean="0">
                <a:solidFill>
                  <a:srgbClr val="C00000"/>
                </a:solidFill>
              </a:rPr>
              <a:t>؟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27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71446"/>
            <a:ext cx="7358082" cy="200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3961" y="2000240"/>
            <a:ext cx="3714776" cy="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2589" y="2786059"/>
            <a:ext cx="3638567" cy="63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5465" y="3643315"/>
            <a:ext cx="3228988" cy="66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6837" y="4500570"/>
            <a:ext cx="385765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رابط مستقيم 7"/>
          <p:cNvCxnSpPr/>
          <p:nvPr/>
        </p:nvCxnSpPr>
        <p:spPr>
          <a:xfrm rot="5400000">
            <a:off x="2070876" y="3571876"/>
            <a:ext cx="557216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28832" y="1000108"/>
            <a:ext cx="21288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3490" y="1857364"/>
            <a:ext cx="4189452" cy="65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0266" y="2500305"/>
            <a:ext cx="3561716" cy="69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3139" y="3143248"/>
            <a:ext cx="4039341" cy="56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786191"/>
            <a:ext cx="4643438" cy="6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4676785"/>
            <a:ext cx="4772028" cy="62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43968" y="5357826"/>
            <a:ext cx="4585198" cy="49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7643866" cy="149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6500826" y="2000240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4</a:t>
            </a:r>
            <a:r>
              <a:rPr lang="en-US" sz="2400" baseline="30000" dirty="0" smtClean="0"/>
              <a:t>2n-1 </a:t>
            </a:r>
            <a:r>
              <a:rPr lang="en-US" sz="2400" dirty="0" smtClean="0"/>
              <a:t>   =    4 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 </a:t>
            </a:r>
            <a:endParaRPr lang="ar-SA" sz="2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572264" y="2714620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2n-1    = 3  </a:t>
            </a:r>
            <a:endParaRPr lang="ar-SA" sz="2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572264" y="325308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2n    = 3 + 1 </a:t>
            </a:r>
            <a:endParaRPr lang="ar-SA" sz="2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357950" y="3857628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2n    = 4  </a:t>
            </a:r>
            <a:endParaRPr lang="ar-SA" sz="2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429388" y="432465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n    = 2  </a:t>
            </a:r>
            <a:endParaRPr lang="ar-SA" sz="2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071538" y="2285992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5</a:t>
            </a:r>
            <a:r>
              <a:rPr lang="en-US" sz="2400" baseline="30000" dirty="0" smtClean="0"/>
              <a:t>5x </a:t>
            </a:r>
            <a:r>
              <a:rPr lang="en-US" sz="2400" dirty="0" smtClean="0"/>
              <a:t>   = 5 </a:t>
            </a:r>
            <a:r>
              <a:rPr lang="en-US" sz="2400" baseline="30000" dirty="0" smtClean="0"/>
              <a:t>3x+6</a:t>
            </a:r>
            <a:r>
              <a:rPr lang="en-US" sz="2400" dirty="0" smtClean="0"/>
              <a:t> </a:t>
            </a:r>
            <a:endParaRPr lang="ar-SA" sz="24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428728" y="2867020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5x    = 3x+6  </a:t>
            </a:r>
            <a:endParaRPr lang="ar-SA" sz="2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428728" y="340548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5x-3x    = 6</a:t>
            </a:r>
            <a:endParaRPr lang="ar-SA" sz="2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214414" y="4010028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2x    = 6  </a:t>
            </a:r>
            <a:endParaRPr lang="ar-SA" sz="24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285852" y="4477057"/>
            <a:ext cx="1928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x    = 3  </a:t>
            </a:r>
            <a:endParaRPr lang="ar-SA" sz="24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071538" y="1714488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/>
              <a:t>5</a:t>
            </a:r>
            <a:r>
              <a:rPr lang="en-US" sz="2400" baseline="30000" dirty="0" smtClean="0"/>
              <a:t>5x </a:t>
            </a:r>
            <a:r>
              <a:rPr lang="en-US" sz="2400" dirty="0" smtClean="0"/>
              <a:t>   =  (  5 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)</a:t>
            </a:r>
            <a:r>
              <a:rPr lang="en-US" sz="2400" baseline="30000" dirty="0" smtClean="0"/>
              <a:t>x+2</a:t>
            </a:r>
            <a:r>
              <a:rPr lang="en-US" sz="2400" dirty="0" smtClean="0"/>
              <a:t>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71414"/>
            <a:ext cx="8786842" cy="235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428869"/>
            <a:ext cx="8858280" cy="156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000504"/>
            <a:ext cx="6786610" cy="62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49023" y="4635508"/>
            <a:ext cx="4394943" cy="64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10563" y="5373701"/>
            <a:ext cx="4190527" cy="593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6008706"/>
            <a:ext cx="3372863" cy="45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5929330"/>
            <a:ext cx="468153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57166"/>
            <a:ext cx="4938723" cy="63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071546"/>
            <a:ext cx="638125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643050"/>
            <a:ext cx="569596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285992"/>
            <a:ext cx="4676788" cy="85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143248"/>
            <a:ext cx="571504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257</Words>
  <Application>Microsoft Office PowerPoint</Application>
  <PresentationFormat>عرض على الشاشة (3:4)‏</PresentationFormat>
  <Paragraphs>69</Paragraphs>
  <Slides>17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1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TOSHIBA</cp:lastModifiedBy>
  <cp:revision>2</cp:revision>
  <dcterms:created xsi:type="dcterms:W3CDTF">2012-10-11T19:42:57Z</dcterms:created>
  <dcterms:modified xsi:type="dcterms:W3CDTF">2012-10-18T11:44:12Z</dcterms:modified>
</cp:coreProperties>
</file>