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7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09CE6E3-F3C1-430F-A2FD-90447C81849B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F61E446-C046-42BB-8F8F-CE916B636CB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757A0-D20A-49DB-BC0D-E4D89802FD1E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58E4C-FD46-4452-8111-D3324894E493}" type="datetimeFigureOut">
              <a:rPr lang="ar-SA" smtClean="0"/>
              <a:pPr/>
              <a:t>14/11/34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21BF5-2D90-4C4E-8508-31767729339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8215370" cy="1439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/>
          <p:nvPr/>
        </p:nvSpPr>
        <p:spPr>
          <a:xfrm>
            <a:off x="428596" y="1970308"/>
            <a:ext cx="850112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degree, </a:t>
            </a:r>
            <a:r>
              <a:rPr lang="en-US" sz="2800" b="1" dirty="0" smtClean="0">
                <a:solidFill>
                  <a:srgbClr val="FF0000"/>
                </a:solidFill>
              </a:rPr>
              <a:t> certificate,  </a:t>
            </a:r>
            <a:r>
              <a:rPr lang="en-US" sz="2800" b="1" dirty="0">
                <a:solidFill>
                  <a:srgbClr val="FF0000"/>
                </a:solidFill>
              </a:rPr>
              <a:t>campus, </a:t>
            </a:r>
            <a:r>
              <a:rPr lang="en-US" sz="2800" b="1" dirty="0" smtClean="0">
                <a:solidFill>
                  <a:srgbClr val="FF0000"/>
                </a:solidFill>
              </a:rPr>
              <a:t> college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 graduate</a:t>
            </a:r>
            <a:r>
              <a:rPr lang="en-US" sz="2800" b="1" dirty="0">
                <a:solidFill>
                  <a:srgbClr val="FF0000"/>
                </a:solidFill>
              </a:rPr>
              <a:t>, professor, </a:t>
            </a:r>
            <a:r>
              <a:rPr lang="en-US" sz="2800" b="1" dirty="0" smtClean="0">
                <a:solidFill>
                  <a:srgbClr val="FF0000"/>
                </a:solidFill>
              </a:rPr>
              <a:t> lecturer,  tutor,  </a:t>
            </a:r>
            <a:r>
              <a:rPr lang="en-US" sz="2800" b="1" dirty="0" err="1">
                <a:solidFill>
                  <a:srgbClr val="FF0000"/>
                </a:solidFill>
              </a:rPr>
              <a:t>programme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 essay</a:t>
            </a:r>
            <a:r>
              <a:rPr lang="en-US" sz="2800" b="1" dirty="0">
                <a:solidFill>
                  <a:srgbClr val="FF0000"/>
                </a:solidFill>
              </a:rPr>
              <a:t>, undergraduate</a:t>
            </a:r>
            <a:r>
              <a:rPr lang="en-US" sz="2800" b="1" dirty="0" smtClean="0">
                <a:solidFill>
                  <a:srgbClr val="FF0000"/>
                </a:solidFill>
              </a:rPr>
              <a:t>,  </a:t>
            </a:r>
            <a:r>
              <a:rPr lang="en-US" sz="2800" b="1" dirty="0">
                <a:solidFill>
                  <a:srgbClr val="FF0000"/>
                </a:solidFill>
              </a:rPr>
              <a:t>graduate, </a:t>
            </a:r>
            <a:r>
              <a:rPr lang="en-US" sz="2800" b="1" dirty="0" smtClean="0">
                <a:solidFill>
                  <a:srgbClr val="FF0000"/>
                </a:solidFill>
              </a:rPr>
              <a:t> graduation ceremony</a:t>
            </a:r>
            <a:r>
              <a:rPr lang="en-US" sz="2800" b="1" dirty="0">
                <a:solidFill>
                  <a:srgbClr val="FF0000"/>
                </a:solidFill>
              </a:rPr>
              <a:t>, study, </a:t>
            </a:r>
            <a:r>
              <a:rPr lang="en-US" sz="2800" b="1" dirty="0" smtClean="0">
                <a:solidFill>
                  <a:srgbClr val="FF0000"/>
                </a:solidFill>
              </a:rPr>
              <a:t> education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 course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 library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 research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assignment ,etc</a:t>
            </a:r>
            <a:r>
              <a:rPr lang="en-US" sz="2800" b="1" dirty="0">
                <a:solidFill>
                  <a:srgbClr val="FF0000"/>
                </a:solidFill>
              </a:rPr>
              <a:t>.</a:t>
            </a:r>
            <a:endParaRPr lang="ar-SA" sz="2800" b="1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09" y="4000504"/>
            <a:ext cx="811535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ربع نص 8"/>
          <p:cNvSpPr txBox="1"/>
          <p:nvPr/>
        </p:nvSpPr>
        <p:spPr>
          <a:xfrm>
            <a:off x="1000100" y="4669705"/>
            <a:ext cx="771530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FF0000"/>
                </a:solidFill>
              </a:rPr>
              <a:t>1- </a:t>
            </a:r>
            <a:r>
              <a:rPr lang="en-US" sz="2400" b="1" dirty="0">
                <a:solidFill>
                  <a:srgbClr val="FF0000"/>
                </a:solidFill>
              </a:rPr>
              <a:t>Yes, I’d like to go to university because I will get a </a:t>
            </a:r>
            <a:r>
              <a:rPr lang="en-US" sz="2400" b="1" dirty="0" smtClean="0">
                <a:solidFill>
                  <a:srgbClr val="FF0000"/>
                </a:solidFill>
              </a:rPr>
              <a:t>better-</a:t>
            </a:r>
          </a:p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   paid job </a:t>
            </a:r>
            <a:r>
              <a:rPr lang="en-US" sz="2400" b="1" dirty="0">
                <a:solidFill>
                  <a:srgbClr val="FF0000"/>
                </a:solidFill>
              </a:rPr>
              <a:t>/ No, I want to get a job, I’m tired of studying!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000100" y="5514819"/>
            <a:ext cx="7572428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FF0000"/>
                </a:solidFill>
              </a:rPr>
              <a:t>2- </a:t>
            </a:r>
            <a:r>
              <a:rPr lang="en-US" sz="2400" b="1" dirty="0">
                <a:solidFill>
                  <a:srgbClr val="FF0000"/>
                </a:solidFill>
              </a:rPr>
              <a:t>There is much more freedom at university because </a:t>
            </a:r>
            <a:r>
              <a:rPr lang="en-US" sz="2400" b="1" dirty="0" smtClean="0">
                <a:solidFill>
                  <a:srgbClr val="FF0000"/>
                </a:solidFill>
              </a:rPr>
              <a:t>you</a:t>
            </a:r>
          </a:p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    don’t live </a:t>
            </a:r>
            <a:r>
              <a:rPr lang="en-US" sz="2400" b="1" dirty="0">
                <a:solidFill>
                  <a:srgbClr val="FF0000"/>
                </a:solidFill>
              </a:rPr>
              <a:t>at home and you have to organise all of </a:t>
            </a:r>
            <a:r>
              <a:rPr lang="en-US" sz="2400" b="1" dirty="0" smtClean="0">
                <a:solidFill>
                  <a:srgbClr val="FF0000"/>
                </a:solidFill>
              </a:rPr>
              <a:t>your</a:t>
            </a:r>
          </a:p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    </a:t>
            </a:r>
            <a:r>
              <a:rPr lang="en-US" sz="2400" b="1" dirty="0">
                <a:solidFill>
                  <a:srgbClr val="FF0000"/>
                </a:solidFill>
              </a:rPr>
              <a:t>time </a:t>
            </a:r>
            <a:r>
              <a:rPr lang="en-US" sz="2400" b="1" dirty="0" smtClean="0">
                <a:solidFill>
                  <a:srgbClr val="FF0000"/>
                </a:solidFill>
              </a:rPr>
              <a:t>and your </a:t>
            </a:r>
            <a:r>
              <a:rPr lang="en-US" sz="2400" b="1" dirty="0">
                <a:solidFill>
                  <a:srgbClr val="FF0000"/>
                </a:solidFill>
              </a:rPr>
              <a:t>money.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643306" y="214290"/>
            <a:ext cx="1552413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3200" b="1" dirty="0" smtClean="0">
                <a:solidFill>
                  <a:schemeClr val="tx2"/>
                </a:solidFill>
              </a:rPr>
              <a:t>Reading</a:t>
            </a:r>
            <a:endParaRPr lang="ar-SA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890815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642918"/>
            <a:ext cx="6643734" cy="360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5" y="4214818"/>
            <a:ext cx="6286544" cy="79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41300" y="4967333"/>
            <a:ext cx="6045344" cy="1819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مستطيل 9"/>
          <p:cNvSpPr/>
          <p:nvPr/>
        </p:nvSpPr>
        <p:spPr>
          <a:xfrm>
            <a:off x="2567995" y="4071942"/>
            <a:ext cx="9324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must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493207" y="4071942"/>
            <a:ext cx="1293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have to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285984" y="4467533"/>
            <a:ext cx="1886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C00000"/>
                </a:solidFill>
              </a:rPr>
              <a:t>don’t </a:t>
            </a:r>
            <a:r>
              <a:rPr lang="en-US" sz="2400" b="1" dirty="0">
                <a:solidFill>
                  <a:srgbClr val="C00000"/>
                </a:solidFill>
              </a:rPr>
              <a:t>have to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443379" y="4834606"/>
            <a:ext cx="1342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mustn’t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500562" y="4834606"/>
            <a:ext cx="9215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can’t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529804" y="5548986"/>
            <a:ext cx="11849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should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929058" y="5548986"/>
            <a:ext cx="1448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ought to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5715008" y="5548986"/>
            <a:ext cx="1750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had better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800302" y="6263366"/>
            <a:ext cx="700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can</a:t>
            </a:r>
            <a:endParaRPr lang="ar-SA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428604"/>
            <a:ext cx="790261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785786" y="785794"/>
            <a:ext cx="359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T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785786" y="1191268"/>
            <a:ext cx="359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T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85786" y="2405714"/>
            <a:ext cx="359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T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85786" y="1977086"/>
            <a:ext cx="359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C00000"/>
                </a:solidFill>
              </a:rPr>
              <a:t>F</a:t>
            </a:r>
            <a:endParaRPr lang="ar-SA" sz="2800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929066"/>
            <a:ext cx="716671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61933"/>
            <a:ext cx="25527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2783" y="285728"/>
            <a:ext cx="25622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214290"/>
            <a:ext cx="25336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6701" y="3429000"/>
            <a:ext cx="25622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5171" y="3500438"/>
            <a:ext cx="25812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29366" y="3500438"/>
            <a:ext cx="25146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ستطيل 7"/>
          <p:cNvSpPr/>
          <p:nvPr/>
        </p:nvSpPr>
        <p:spPr>
          <a:xfrm>
            <a:off x="785786" y="2620028"/>
            <a:ext cx="1717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1- </a:t>
            </a:r>
            <a:r>
              <a:rPr lang="en-US" sz="2800" b="1" dirty="0">
                <a:solidFill>
                  <a:srgbClr val="FF0000"/>
                </a:solidFill>
              </a:rPr>
              <a:t>mustn’t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643306" y="2643182"/>
            <a:ext cx="1668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2- </a:t>
            </a:r>
            <a:r>
              <a:rPr lang="en-US" sz="2800" b="1" dirty="0">
                <a:solidFill>
                  <a:srgbClr val="FF0000"/>
                </a:solidFill>
              </a:rPr>
              <a:t>have to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143636" y="2643182"/>
            <a:ext cx="2545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3- </a:t>
            </a:r>
            <a:r>
              <a:rPr lang="en-US" sz="2800" b="1" dirty="0">
                <a:solidFill>
                  <a:srgbClr val="FF0000"/>
                </a:solidFill>
              </a:rPr>
              <a:t>don’t have to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00100" y="5977614"/>
            <a:ext cx="1296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4- </a:t>
            </a:r>
            <a:r>
              <a:rPr lang="en-US" sz="2800" b="1" dirty="0">
                <a:solidFill>
                  <a:srgbClr val="FF0000"/>
                </a:solidFill>
              </a:rPr>
              <a:t>can’t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875135" y="6000768"/>
            <a:ext cx="13075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5- </a:t>
            </a:r>
            <a:r>
              <a:rPr lang="en-US" sz="2800" b="1" dirty="0">
                <a:solidFill>
                  <a:srgbClr val="FF0000"/>
                </a:solidFill>
              </a:rPr>
              <a:t>must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643702" y="6000768"/>
            <a:ext cx="1717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6- </a:t>
            </a:r>
            <a:r>
              <a:rPr lang="en-US" sz="2800" b="1" dirty="0">
                <a:solidFill>
                  <a:srgbClr val="FF0000"/>
                </a:solidFill>
              </a:rPr>
              <a:t>mustn’t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14282" y="2056027"/>
            <a:ext cx="8715436" cy="4444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</a:rPr>
              <a:t>You should arrive early.</a:t>
            </a:r>
          </a:p>
          <a:p>
            <a:pPr algn="l" rtl="0"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</a:rPr>
              <a:t>You must carry ID.</a:t>
            </a:r>
          </a:p>
          <a:p>
            <a:pPr algn="l" rtl="0"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</a:rPr>
              <a:t>You mustn’t cheat in tests.</a:t>
            </a:r>
          </a:p>
          <a:p>
            <a:pPr algn="l" rtl="0"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</a:rPr>
              <a:t>You mustn’t eat or drink in class.</a:t>
            </a:r>
          </a:p>
          <a:p>
            <a:pPr algn="l" rtl="0"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</a:rPr>
              <a:t>You ought to participate in class.</a:t>
            </a:r>
          </a:p>
          <a:p>
            <a:pPr algn="l" rtl="0"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</a:rPr>
              <a:t>You have to wear special shoes and clothes for PE.</a:t>
            </a:r>
            <a:endParaRPr lang="ar-SA" sz="3200" b="1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929750" cy="2096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7000925" cy="101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000108"/>
            <a:ext cx="595597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2428860" y="1252823"/>
            <a:ext cx="15115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have to go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428860" y="2395831"/>
            <a:ext cx="1443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can’t own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428860" y="3181649"/>
            <a:ext cx="1524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have to be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331069" y="4059800"/>
            <a:ext cx="1749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don’t have to be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643174" y="5110475"/>
            <a:ext cx="1216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must be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342542" y="6253483"/>
            <a:ext cx="16579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200" b="1" dirty="0">
                <a:solidFill>
                  <a:srgbClr val="FF0000"/>
                </a:solidFill>
              </a:rPr>
              <a:t>can’t change</a:t>
            </a:r>
            <a:endParaRPr lang="ar-SA" sz="2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977579"/>
            <a:ext cx="6562721" cy="4880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71438"/>
            <a:ext cx="6346381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285728"/>
            <a:ext cx="8072495" cy="607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786446" y="1048392"/>
            <a:ext cx="1257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d / had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143504" y="2000240"/>
            <a:ext cx="1444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too / very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429256" y="3429000"/>
            <a:ext cx="9324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must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500958" y="5763300"/>
            <a:ext cx="988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there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7865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714744" y="428604"/>
            <a:ext cx="46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in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500562" y="928670"/>
            <a:ext cx="4985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to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716767" y="2395831"/>
            <a:ext cx="1426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FF0000"/>
                </a:solidFill>
              </a:rPr>
              <a:t>questions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143240" y="2857496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the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388366" y="3357562"/>
            <a:ext cx="8976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have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992088" y="3929066"/>
            <a:ext cx="1580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However / But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571604" y="5786454"/>
            <a:ext cx="6575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old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000760" y="5786454"/>
            <a:ext cx="979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don’t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35824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3571868" y="5500702"/>
            <a:ext cx="19316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4800" b="1" dirty="0" smtClean="0">
                <a:solidFill>
                  <a:srgbClr val="FF0000"/>
                </a:solidFill>
              </a:rPr>
              <a:t>People</a:t>
            </a:r>
            <a:endParaRPr lang="ar-SA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918889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3943" y="500042"/>
            <a:ext cx="4295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71612"/>
            <a:ext cx="621454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928670"/>
            <a:ext cx="32956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6165323" y="1548458"/>
            <a:ext cx="29072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lecturer, professor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144466" y="2000240"/>
            <a:ext cx="1642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instructor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130231" y="2786058"/>
            <a:ext cx="1656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employee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183129" y="3571876"/>
            <a:ext cx="1603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employer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210397" y="4048788"/>
            <a:ext cx="1719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technician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187426" y="4857760"/>
            <a:ext cx="15992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journalist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178728" y="5263234"/>
            <a:ext cx="12507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trainee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143636" y="5763300"/>
            <a:ext cx="17363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electrician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8684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/>
          <p:nvPr/>
        </p:nvSpPr>
        <p:spPr>
          <a:xfrm>
            <a:off x="357158" y="3357562"/>
            <a:ext cx="8572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1- </a:t>
            </a:r>
            <a:r>
              <a:rPr lang="en-US" sz="2800" b="1" dirty="0">
                <a:solidFill>
                  <a:srgbClr val="FF0000"/>
                </a:solidFill>
              </a:rPr>
              <a:t>The questions are asked by students who are </a:t>
            </a:r>
            <a:r>
              <a:rPr lang="en-US" sz="2800" b="1" dirty="0" smtClean="0">
                <a:solidFill>
                  <a:srgbClr val="FF0000"/>
                </a:solidFill>
              </a:rPr>
              <a:t>thinking</a:t>
            </a:r>
          </a:p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   of going </a:t>
            </a:r>
            <a:r>
              <a:rPr lang="en-US" sz="2800" b="1" dirty="0">
                <a:solidFill>
                  <a:srgbClr val="FF0000"/>
                </a:solidFill>
              </a:rPr>
              <a:t>to university.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4286256"/>
            <a:ext cx="83582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2- </a:t>
            </a:r>
            <a:r>
              <a:rPr lang="en-US" sz="2800" b="1" dirty="0">
                <a:solidFill>
                  <a:srgbClr val="FF0000"/>
                </a:solidFill>
              </a:rPr>
              <a:t>The questions are answered by students who </a:t>
            </a:r>
            <a:r>
              <a:rPr lang="en-US" sz="2800" b="1" dirty="0" smtClean="0">
                <a:solidFill>
                  <a:srgbClr val="FF0000"/>
                </a:solidFill>
              </a:rPr>
              <a:t>are</a:t>
            </a:r>
          </a:p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   already studying </a:t>
            </a:r>
            <a:r>
              <a:rPr lang="en-US" sz="2800" b="1" dirty="0">
                <a:solidFill>
                  <a:srgbClr val="FF0000"/>
                </a:solidFill>
              </a:rPr>
              <a:t>at university.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85720" y="5286388"/>
            <a:ext cx="864399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3- </a:t>
            </a:r>
            <a:r>
              <a:rPr lang="en-US" sz="2800" b="1" dirty="0">
                <a:solidFill>
                  <a:srgbClr val="FF0000"/>
                </a:solidFill>
              </a:rPr>
              <a:t>It is an online forum where students can ask </a:t>
            </a:r>
            <a:r>
              <a:rPr lang="en-US" sz="2800" b="1" dirty="0" smtClean="0">
                <a:solidFill>
                  <a:srgbClr val="FF0000"/>
                </a:solidFill>
              </a:rPr>
              <a:t>questions</a:t>
            </a:r>
          </a:p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   about university </a:t>
            </a:r>
            <a:r>
              <a:rPr lang="en-US" sz="2800" b="1" dirty="0">
                <a:solidFill>
                  <a:srgbClr val="FF0000"/>
                </a:solidFill>
              </a:rPr>
              <a:t>life and clarify any doubts they have.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704378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857364"/>
            <a:ext cx="736776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610121" y="1262706"/>
            <a:ext cx="3839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-</a:t>
            </a:r>
            <a:r>
              <a:rPr lang="en-US" sz="2800" b="1" dirty="0" err="1" smtClean="0">
                <a:solidFill>
                  <a:srgbClr val="FF0000"/>
                </a:solidFill>
              </a:rPr>
              <a:t>ee</a:t>
            </a:r>
            <a:r>
              <a:rPr lang="en-US" sz="2800" b="1" dirty="0" smtClean="0">
                <a:solidFill>
                  <a:srgbClr val="FF0000"/>
                </a:solidFill>
              </a:rPr>
              <a:t> ( train</a:t>
            </a:r>
            <a:r>
              <a:rPr lang="en-US" sz="2800" b="1" u="sng" dirty="0" smtClean="0">
                <a:solidFill>
                  <a:srgbClr val="FF0000"/>
                </a:solidFill>
              </a:rPr>
              <a:t>ee</a:t>
            </a:r>
            <a:r>
              <a:rPr lang="en-US" sz="2800" b="1" dirty="0" smtClean="0">
                <a:solidFill>
                  <a:srgbClr val="FF0000"/>
                </a:solidFill>
              </a:rPr>
              <a:t>, employ</a:t>
            </a:r>
            <a:r>
              <a:rPr lang="en-US" sz="2800" b="1" u="sng" dirty="0" smtClean="0">
                <a:solidFill>
                  <a:srgbClr val="FF0000"/>
                </a:solidFill>
              </a:rPr>
              <a:t>ee</a:t>
            </a:r>
            <a:r>
              <a:rPr lang="en-US" sz="2800" b="1" dirty="0" smtClean="0">
                <a:solidFill>
                  <a:srgbClr val="FF0000"/>
                </a:solidFill>
              </a:rPr>
              <a:t> )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28596" y="3071810"/>
            <a:ext cx="8572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sz="4000" b="1" dirty="0" smtClean="0">
                <a:solidFill>
                  <a:schemeClr val="tx2"/>
                </a:solidFill>
              </a:rPr>
              <a:t>director 	      employer        photographer</a:t>
            </a:r>
          </a:p>
          <a:p>
            <a:pPr algn="l" rtl="0">
              <a:lnSpc>
                <a:spcPct val="150000"/>
              </a:lnSpc>
            </a:pPr>
            <a:r>
              <a:rPr lang="en-US" sz="4000" b="1" dirty="0" smtClean="0">
                <a:solidFill>
                  <a:schemeClr val="tx2"/>
                </a:solidFill>
              </a:rPr>
              <a:t>electrician 	instructor	 scientist</a:t>
            </a:r>
          </a:p>
          <a:p>
            <a:pPr algn="l" rtl="0">
              <a:lnSpc>
                <a:spcPct val="150000"/>
              </a:lnSpc>
            </a:pPr>
            <a:r>
              <a:rPr lang="en-US" sz="4000" b="1" dirty="0" smtClean="0">
                <a:solidFill>
                  <a:schemeClr val="tx2"/>
                </a:solidFill>
              </a:rPr>
              <a:t>employee 	journalist	 technician</a:t>
            </a:r>
            <a:endParaRPr lang="ar-SA" sz="4000" b="1" dirty="0">
              <a:solidFill>
                <a:schemeClr val="tx2"/>
              </a:solidFill>
            </a:endParaRPr>
          </a:p>
        </p:txBody>
      </p:sp>
      <p:cxnSp>
        <p:nvCxnSpPr>
          <p:cNvPr id="7" name="رابط مستقيم 6"/>
          <p:cNvCxnSpPr/>
          <p:nvPr/>
        </p:nvCxnSpPr>
        <p:spPr>
          <a:xfrm rot="10800000">
            <a:off x="928662" y="3857628"/>
            <a:ext cx="78581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0800000">
            <a:off x="3714744" y="3929066"/>
            <a:ext cx="85725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rot="10800000">
            <a:off x="6786578" y="3929066"/>
            <a:ext cx="64294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مستقيم 12"/>
          <p:cNvCxnSpPr/>
          <p:nvPr/>
        </p:nvCxnSpPr>
        <p:spPr>
          <a:xfrm rot="10800000">
            <a:off x="1428728" y="4786322"/>
            <a:ext cx="64294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rot="10800000">
            <a:off x="3714744" y="4786322"/>
            <a:ext cx="114300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 rot="10800000">
            <a:off x="6072198" y="4784734"/>
            <a:ext cx="571504" cy="15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مستقيم 18"/>
          <p:cNvCxnSpPr/>
          <p:nvPr/>
        </p:nvCxnSpPr>
        <p:spPr>
          <a:xfrm rot="10800000">
            <a:off x="2143108" y="5715016"/>
            <a:ext cx="50006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مستقيم 20"/>
          <p:cNvCxnSpPr/>
          <p:nvPr/>
        </p:nvCxnSpPr>
        <p:spPr>
          <a:xfrm rot="10800000">
            <a:off x="3286116" y="5786454"/>
            <a:ext cx="107157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رابط مستقيم 22"/>
          <p:cNvCxnSpPr/>
          <p:nvPr/>
        </p:nvCxnSpPr>
        <p:spPr>
          <a:xfrm rot="10800000">
            <a:off x="7072330" y="5715016"/>
            <a:ext cx="57150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6929486" cy="684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643570" y="857232"/>
            <a:ext cx="2237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photographer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644268" y="1905648"/>
            <a:ext cx="1642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700" b="1" dirty="0" smtClean="0">
                <a:solidFill>
                  <a:srgbClr val="FF0000"/>
                </a:solidFill>
              </a:rPr>
              <a:t>instructor</a:t>
            </a:r>
            <a:endParaRPr lang="ar-SA" sz="27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357554" y="3334408"/>
            <a:ext cx="1413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scientist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357818" y="3334408"/>
            <a:ext cx="14638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physicist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28794" y="4786322"/>
            <a:ext cx="1603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employer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214810" y="4786322"/>
            <a:ext cx="1656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700" b="1" dirty="0" smtClean="0">
                <a:solidFill>
                  <a:srgbClr val="FF0000"/>
                </a:solidFill>
              </a:rPr>
              <a:t>employee</a:t>
            </a:r>
            <a:endParaRPr lang="ar-SA" sz="27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572000" y="5834738"/>
            <a:ext cx="1363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director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8168"/>
            <a:ext cx="7786710" cy="679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7000924" cy="672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4786314" y="-71462"/>
            <a:ext cx="11037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physics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786314" y="428604"/>
            <a:ext cx="13548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medicine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928794" y="1643050"/>
            <a:ext cx="107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history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85852" y="2038641"/>
            <a:ext cx="2071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FF0000"/>
                </a:solidFill>
              </a:rPr>
              <a:t>Media studies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071670" y="2895897"/>
            <a:ext cx="98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 err="1">
                <a:solidFill>
                  <a:srgbClr val="FF0000"/>
                </a:solidFill>
              </a:rPr>
              <a:t>maths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500562" y="3714752"/>
            <a:ext cx="553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art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6415404" y="4572008"/>
            <a:ext cx="1085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English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786182" y="5429264"/>
            <a:ext cx="1122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biology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588215" y="5857892"/>
            <a:ext cx="1697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engineering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857224" y="2428868"/>
            <a:ext cx="7072362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11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Workbook</a:t>
            </a:r>
            <a:endParaRPr lang="ar-SA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491"/>
            <a:ext cx="8929718" cy="668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4"/>
            <a:ext cx="9151128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7491848" y="1285860"/>
            <a:ext cx="1652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chemistry</a:t>
            </a:r>
            <a:endParaRPr lang="ar-SA" sz="2800" b="1" dirty="0">
              <a:solidFill>
                <a:srgbClr val="FF0000"/>
              </a:solidFill>
            </a:endParaRPr>
          </a:p>
        </p:txBody>
      </p:sp>
      <p:cxnSp>
        <p:nvCxnSpPr>
          <p:cNvPr id="5" name="رابط مستقيم 4"/>
          <p:cNvCxnSpPr/>
          <p:nvPr/>
        </p:nvCxnSpPr>
        <p:spPr>
          <a:xfrm>
            <a:off x="8215338" y="1071546"/>
            <a:ext cx="500066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4786314" y="2334276"/>
            <a:ext cx="1595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shouldn’t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cxnSp>
        <p:nvCxnSpPr>
          <p:cNvPr id="8" name="رابط مستقيم 7"/>
          <p:cNvCxnSpPr/>
          <p:nvPr/>
        </p:nvCxnSpPr>
        <p:spPr>
          <a:xfrm>
            <a:off x="5214942" y="2071678"/>
            <a:ext cx="714380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ستطيل 9"/>
          <p:cNvSpPr/>
          <p:nvPr/>
        </p:nvSpPr>
        <p:spPr>
          <a:xfrm>
            <a:off x="1214414" y="3334408"/>
            <a:ext cx="811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love</a:t>
            </a:r>
            <a:endParaRPr lang="ar-SA" sz="2800" b="1" dirty="0">
              <a:solidFill>
                <a:srgbClr val="FF0000"/>
              </a:solidFill>
            </a:endParaRPr>
          </a:p>
        </p:txBody>
      </p:sp>
      <p:cxnSp>
        <p:nvCxnSpPr>
          <p:cNvPr id="11" name="رابط مستقيم 10"/>
          <p:cNvCxnSpPr/>
          <p:nvPr/>
        </p:nvCxnSpPr>
        <p:spPr>
          <a:xfrm>
            <a:off x="1214414" y="3070222"/>
            <a:ext cx="714380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3214678" y="4357694"/>
            <a:ext cx="615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art</a:t>
            </a:r>
            <a:endParaRPr lang="ar-SA" sz="2800" b="1" dirty="0">
              <a:solidFill>
                <a:srgbClr val="FF0000"/>
              </a:solidFill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2928926" y="4071942"/>
            <a:ext cx="1143008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مستطيل 14"/>
          <p:cNvSpPr/>
          <p:nvPr/>
        </p:nvSpPr>
        <p:spPr>
          <a:xfrm>
            <a:off x="6929454" y="5715016"/>
            <a:ext cx="1217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history</a:t>
            </a:r>
            <a:endParaRPr lang="ar-SA" sz="2800" b="1" dirty="0">
              <a:solidFill>
                <a:srgbClr val="FF0000"/>
              </a:solidFill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>
            <a:off x="6786578" y="5141924"/>
            <a:ext cx="1357322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  <p:bldP spid="12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-24"/>
            <a:ext cx="7308657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500042"/>
            <a:ext cx="5643602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1357290" y="903257"/>
            <a:ext cx="66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term: the other words are things you </a:t>
            </a:r>
            <a:r>
              <a:rPr lang="en-US" sz="2800" b="1" dirty="0" smtClean="0">
                <a:solidFill>
                  <a:srgbClr val="FF0000"/>
                </a:solidFill>
              </a:rPr>
              <a:t>have</a:t>
            </a:r>
          </a:p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          to do as </a:t>
            </a:r>
            <a:r>
              <a:rPr lang="en-US" sz="2800" b="1" dirty="0">
                <a:solidFill>
                  <a:srgbClr val="FF0000"/>
                </a:solidFill>
              </a:rPr>
              <a:t>part of a course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357290" y="2214554"/>
            <a:ext cx="64294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timetable: the other words are places </a:t>
            </a:r>
            <a:r>
              <a:rPr lang="en-US" sz="2800" b="1" dirty="0" smtClean="0">
                <a:solidFill>
                  <a:srgbClr val="FF0000"/>
                </a:solidFill>
              </a:rPr>
              <a:t>you</a:t>
            </a:r>
          </a:p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                   study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500166" y="3620160"/>
            <a:ext cx="7286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re-sit: the other words are synonyms </a:t>
            </a:r>
            <a:r>
              <a:rPr lang="en-US" sz="2800" b="1" dirty="0" smtClean="0">
                <a:solidFill>
                  <a:srgbClr val="FF0000"/>
                </a:solidFill>
              </a:rPr>
              <a:t>for ‘score</a:t>
            </a:r>
            <a:r>
              <a:rPr lang="en-US" sz="2800" b="1" dirty="0">
                <a:solidFill>
                  <a:srgbClr val="FF0000"/>
                </a:solidFill>
              </a:rPr>
              <a:t>’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357290" y="4714884"/>
            <a:ext cx="7143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degree: the other words are to do </a:t>
            </a:r>
            <a:r>
              <a:rPr lang="en-US" sz="2800" b="1" dirty="0" smtClean="0">
                <a:solidFill>
                  <a:srgbClr val="FF0000"/>
                </a:solidFill>
              </a:rPr>
              <a:t>with</a:t>
            </a:r>
          </a:p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              university finance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500166" y="5857892"/>
            <a:ext cx="75009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coursework: the other words are things </a:t>
            </a:r>
            <a:r>
              <a:rPr lang="en-US" sz="2800" b="1" dirty="0" smtClean="0">
                <a:solidFill>
                  <a:srgbClr val="FF0000"/>
                </a:solidFill>
              </a:rPr>
              <a:t>you are</a:t>
            </a:r>
          </a:p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                       </a:t>
            </a:r>
            <a:r>
              <a:rPr lang="en-US" sz="2800" b="1" dirty="0">
                <a:solidFill>
                  <a:srgbClr val="FF0000"/>
                </a:solidFill>
              </a:rPr>
              <a:t>awarded at the end of a course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861609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571868" y="457200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1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571868" y="135729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2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571868" y="214311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4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571868" y="378619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3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571868" y="3357562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6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571868" y="257174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5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835" y="-24"/>
            <a:ext cx="8172131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71480"/>
            <a:ext cx="758493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1357290" y="2143116"/>
            <a:ext cx="35719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1357290" y="3500438"/>
            <a:ext cx="35719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1357290" y="5572140"/>
            <a:ext cx="35719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0601" y="0"/>
            <a:ext cx="64930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2928926" y="0"/>
            <a:ext cx="14287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 smtClean="0">
                <a:solidFill>
                  <a:srgbClr val="FF0000"/>
                </a:solidFill>
              </a:rPr>
              <a:t>Page 72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14422"/>
            <a:ext cx="787472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214414" y="1643050"/>
            <a:ext cx="35719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1214414" y="4286256"/>
            <a:ext cx="35719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357166"/>
            <a:ext cx="8269325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285852" y="1857364"/>
            <a:ext cx="7786742" cy="169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Oxford and Cambridge University </a:t>
            </a:r>
            <a:r>
              <a:rPr lang="en-US" sz="2400" b="1" dirty="0" smtClean="0">
                <a:solidFill>
                  <a:srgbClr val="FF0000"/>
                </a:solidFill>
              </a:rPr>
              <a:t>and London </a:t>
            </a:r>
            <a:r>
              <a:rPr lang="en-US" sz="2400" b="1" dirty="0">
                <a:solidFill>
                  <a:srgbClr val="FF0000"/>
                </a:solidFill>
              </a:rPr>
              <a:t>School of Economics. I think </a:t>
            </a:r>
            <a:r>
              <a:rPr lang="en-US" sz="2400" b="1" dirty="0" smtClean="0">
                <a:solidFill>
                  <a:srgbClr val="FF0000"/>
                </a:solidFill>
              </a:rPr>
              <a:t>they are </a:t>
            </a:r>
            <a:r>
              <a:rPr lang="en-US" sz="2400" b="1" dirty="0">
                <a:solidFill>
                  <a:srgbClr val="FF0000"/>
                </a:solidFill>
              </a:rPr>
              <a:t>‘</a:t>
            </a:r>
            <a:r>
              <a:rPr lang="en-US" sz="2400" b="1" dirty="0" smtClean="0">
                <a:solidFill>
                  <a:srgbClr val="FF0000"/>
                </a:solidFill>
              </a:rPr>
              <a:t>top’ because </a:t>
            </a:r>
            <a:r>
              <a:rPr lang="en-US" sz="2400" b="1" dirty="0">
                <a:solidFill>
                  <a:srgbClr val="FF0000"/>
                </a:solidFill>
              </a:rPr>
              <a:t>they are more </a:t>
            </a:r>
            <a:r>
              <a:rPr lang="en-US" sz="2400" b="1" dirty="0" smtClean="0">
                <a:solidFill>
                  <a:srgbClr val="FF0000"/>
                </a:solidFill>
              </a:rPr>
              <a:t>difficult to get </a:t>
            </a:r>
            <a:r>
              <a:rPr lang="en-US" sz="2400" b="1" dirty="0">
                <a:solidFill>
                  <a:srgbClr val="FF0000"/>
                </a:solidFill>
              </a:rPr>
              <a:t>into and have higher standards.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285852" y="4714884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PE, media studies, art, </a:t>
            </a:r>
            <a:r>
              <a:rPr lang="en-US" sz="2400" b="1" dirty="0" smtClean="0">
                <a:solidFill>
                  <a:srgbClr val="FF0000"/>
                </a:solidFill>
              </a:rPr>
              <a:t>textiles, design </a:t>
            </a:r>
            <a:r>
              <a:rPr lang="en-US" sz="2400" b="1" dirty="0">
                <a:solidFill>
                  <a:srgbClr val="FF0000"/>
                </a:solidFill>
              </a:rPr>
              <a:t>technology.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60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85720" y="71414"/>
            <a:ext cx="8572560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1- </a:t>
            </a:r>
            <a:r>
              <a:rPr lang="en-US" sz="2800" b="1" dirty="0">
                <a:solidFill>
                  <a:schemeClr val="tx2"/>
                </a:solidFill>
              </a:rPr>
              <a:t>According to Mandy, the main difference between 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studying at </a:t>
            </a:r>
            <a:r>
              <a:rPr lang="en-US" sz="2800" b="1" dirty="0">
                <a:solidFill>
                  <a:schemeClr val="tx2"/>
                </a:solidFill>
              </a:rPr>
              <a:t>school and at university is that you have </a:t>
            </a:r>
            <a:r>
              <a:rPr lang="en-US" sz="2800" b="1" dirty="0" smtClean="0">
                <a:solidFill>
                  <a:schemeClr val="tx2"/>
                </a:solidFill>
              </a:rPr>
              <a:t>to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organize yourself </a:t>
            </a:r>
            <a:r>
              <a:rPr lang="en-US" sz="2800" b="1" dirty="0">
                <a:solidFill>
                  <a:schemeClr val="tx2"/>
                </a:solidFill>
              </a:rPr>
              <a:t>a lot more and plan ahead.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214314" y="1585729"/>
            <a:ext cx="8715404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2- </a:t>
            </a:r>
            <a:r>
              <a:rPr lang="en-US" sz="2800" b="1" dirty="0">
                <a:solidFill>
                  <a:schemeClr val="tx2"/>
                </a:solidFill>
              </a:rPr>
              <a:t>According to Mandy, you have professors, tutors </a:t>
            </a:r>
            <a:r>
              <a:rPr lang="en-US" sz="2800" b="1" dirty="0" smtClean="0">
                <a:solidFill>
                  <a:schemeClr val="tx2"/>
                </a:solidFill>
              </a:rPr>
              <a:t>and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lecturers as </a:t>
            </a:r>
            <a:r>
              <a:rPr lang="en-US" sz="2800" b="1" dirty="0">
                <a:solidFill>
                  <a:schemeClr val="tx2"/>
                </a:solidFill>
              </a:rPr>
              <a:t>well as specialists such as university 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librarians </a:t>
            </a:r>
            <a:r>
              <a:rPr lang="en-US" sz="2800" b="1" dirty="0">
                <a:solidFill>
                  <a:schemeClr val="tx2"/>
                </a:solidFill>
              </a:rPr>
              <a:t>who </a:t>
            </a:r>
            <a:r>
              <a:rPr lang="en-US" sz="2800" b="1" dirty="0" smtClean="0">
                <a:solidFill>
                  <a:schemeClr val="tx2"/>
                </a:solidFill>
              </a:rPr>
              <a:t>can help </a:t>
            </a:r>
            <a:r>
              <a:rPr lang="en-US" sz="2800" b="1" dirty="0">
                <a:solidFill>
                  <a:schemeClr val="tx2"/>
                </a:solidFill>
              </a:rPr>
              <a:t>offer advice about making </a:t>
            </a:r>
            <a:r>
              <a:rPr lang="en-US" sz="2800" b="1" dirty="0" smtClean="0">
                <a:solidFill>
                  <a:schemeClr val="tx2"/>
                </a:solidFill>
              </a:rPr>
              <a:t>the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 </a:t>
            </a:r>
            <a:r>
              <a:rPr lang="en-US" sz="2800" b="1" dirty="0">
                <a:solidFill>
                  <a:schemeClr val="tx2"/>
                </a:solidFill>
              </a:rPr>
              <a:t>best use of your time.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42844" y="3544203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3- </a:t>
            </a:r>
            <a:r>
              <a:rPr lang="en-US" sz="2800" b="1" dirty="0">
                <a:solidFill>
                  <a:schemeClr val="tx2"/>
                </a:solidFill>
              </a:rPr>
              <a:t>According to Jim, life at university is different </a:t>
            </a:r>
            <a:r>
              <a:rPr lang="en-US" sz="2800" b="1" dirty="0" smtClean="0">
                <a:solidFill>
                  <a:schemeClr val="tx2"/>
                </a:solidFill>
              </a:rPr>
              <a:t>from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 studying at </a:t>
            </a:r>
            <a:r>
              <a:rPr lang="en-US" sz="2800" b="1" dirty="0">
                <a:solidFill>
                  <a:schemeClr val="tx2"/>
                </a:solidFill>
              </a:rPr>
              <a:t>home because you also have to do all </a:t>
            </a:r>
            <a:r>
              <a:rPr lang="en-US" sz="2800" b="1" dirty="0" smtClean="0">
                <a:solidFill>
                  <a:schemeClr val="tx2"/>
                </a:solidFill>
              </a:rPr>
              <a:t>the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 </a:t>
            </a:r>
            <a:r>
              <a:rPr lang="en-US" sz="2800" b="1" dirty="0">
                <a:solidFill>
                  <a:schemeClr val="tx2"/>
                </a:solidFill>
              </a:rPr>
              <a:t>everyday </a:t>
            </a:r>
            <a:r>
              <a:rPr lang="en-US" sz="2800" b="1" dirty="0" smtClean="0">
                <a:solidFill>
                  <a:schemeClr val="tx2"/>
                </a:solidFill>
              </a:rPr>
              <a:t>chores that </a:t>
            </a:r>
            <a:r>
              <a:rPr lang="en-US" sz="2800" b="1" dirty="0">
                <a:solidFill>
                  <a:schemeClr val="tx2"/>
                </a:solidFill>
              </a:rPr>
              <a:t>your parents used to do.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14282" y="5115839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4- </a:t>
            </a:r>
            <a:r>
              <a:rPr lang="en-US" sz="2800" b="1" dirty="0">
                <a:solidFill>
                  <a:schemeClr val="tx2"/>
                </a:solidFill>
              </a:rPr>
              <a:t>According to Jim, you can find time to do everything </a:t>
            </a:r>
            <a:r>
              <a:rPr lang="en-US" sz="2800" b="1" dirty="0" smtClean="0">
                <a:solidFill>
                  <a:schemeClr val="tx2"/>
                </a:solidFill>
              </a:rPr>
              <a:t>at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university </a:t>
            </a:r>
            <a:r>
              <a:rPr lang="en-US" sz="2800" b="1" dirty="0">
                <a:solidFill>
                  <a:schemeClr val="tx2"/>
                </a:solidFill>
              </a:rPr>
              <a:t>if you check your teaching timetable, make </a:t>
            </a:r>
            <a:r>
              <a:rPr lang="en-US" sz="2800" b="1" dirty="0" smtClean="0">
                <a:solidFill>
                  <a:schemeClr val="tx2"/>
                </a:solidFill>
              </a:rPr>
              <a:t>a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schedule </a:t>
            </a:r>
            <a:r>
              <a:rPr lang="en-US" sz="2800" b="1" dirty="0">
                <a:solidFill>
                  <a:schemeClr val="tx2"/>
                </a:solidFill>
              </a:rPr>
              <a:t>and keep to it.</a:t>
            </a:r>
            <a:endParaRPr lang="ar-SA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5720" y="214290"/>
            <a:ext cx="8643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5- </a:t>
            </a:r>
            <a:r>
              <a:rPr lang="en-US" sz="2800" b="1" dirty="0">
                <a:solidFill>
                  <a:schemeClr val="tx2"/>
                </a:solidFill>
              </a:rPr>
              <a:t>According to Richard, a good way to make new </a:t>
            </a:r>
            <a:r>
              <a:rPr lang="en-US" sz="2800" b="1" dirty="0" smtClean="0">
                <a:solidFill>
                  <a:schemeClr val="tx2"/>
                </a:solidFill>
              </a:rPr>
              <a:t>friends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at university </a:t>
            </a:r>
            <a:r>
              <a:rPr lang="en-US" sz="2800" b="1" dirty="0">
                <a:solidFill>
                  <a:schemeClr val="tx2"/>
                </a:solidFill>
              </a:rPr>
              <a:t>is to take part in the extra-curricular 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activities</a:t>
            </a:r>
            <a:r>
              <a:rPr lang="en-US" sz="2800" b="1" dirty="0">
                <a:solidFill>
                  <a:schemeClr val="tx2"/>
                </a:solidFill>
              </a:rPr>
              <a:t>, </a:t>
            </a:r>
            <a:r>
              <a:rPr lang="en-US" sz="2800" b="1" dirty="0" smtClean="0">
                <a:solidFill>
                  <a:schemeClr val="tx2"/>
                </a:solidFill>
              </a:rPr>
              <a:t>clubs and </a:t>
            </a:r>
            <a:r>
              <a:rPr lang="en-US" sz="2800" b="1" dirty="0">
                <a:solidFill>
                  <a:schemeClr val="tx2"/>
                </a:solidFill>
              </a:rPr>
              <a:t>societies that your </a:t>
            </a:r>
            <a:r>
              <a:rPr lang="en-US" sz="2800" b="1" dirty="0" smtClean="0">
                <a:solidFill>
                  <a:schemeClr val="tx2"/>
                </a:solidFill>
              </a:rPr>
              <a:t>university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en-US" sz="2800" b="1" dirty="0">
                <a:solidFill>
                  <a:schemeClr val="tx2"/>
                </a:solidFill>
              </a:rPr>
              <a:t>offers.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14282" y="2071678"/>
            <a:ext cx="8715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6- </a:t>
            </a:r>
            <a:r>
              <a:rPr lang="en-US" sz="2800" b="1" dirty="0">
                <a:solidFill>
                  <a:schemeClr val="tx2"/>
                </a:solidFill>
              </a:rPr>
              <a:t>According to Richard, it is important to make friends 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and do other </a:t>
            </a:r>
            <a:r>
              <a:rPr lang="en-US" sz="2800" b="1" dirty="0">
                <a:solidFill>
                  <a:schemeClr val="tx2"/>
                </a:solidFill>
              </a:rPr>
              <a:t>things apart from studying at university 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because </a:t>
            </a:r>
            <a:r>
              <a:rPr lang="en-US" sz="2800" b="1" dirty="0">
                <a:solidFill>
                  <a:schemeClr val="tx2"/>
                </a:solidFill>
              </a:rPr>
              <a:t>it </a:t>
            </a:r>
            <a:r>
              <a:rPr lang="en-US" sz="2800" b="1" dirty="0" smtClean="0">
                <a:solidFill>
                  <a:schemeClr val="tx2"/>
                </a:solidFill>
              </a:rPr>
              <a:t>is an </a:t>
            </a:r>
            <a:r>
              <a:rPr lang="en-US" sz="2800" b="1" dirty="0">
                <a:solidFill>
                  <a:schemeClr val="tx2"/>
                </a:solidFill>
              </a:rPr>
              <a:t>important part of life at university </a:t>
            </a:r>
            <a:r>
              <a:rPr lang="en-US" sz="2800" b="1" dirty="0" smtClean="0">
                <a:solidFill>
                  <a:schemeClr val="tx2"/>
                </a:solidFill>
              </a:rPr>
              <a:t>and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en-US" sz="2800" b="1" dirty="0">
                <a:solidFill>
                  <a:schemeClr val="tx2"/>
                </a:solidFill>
              </a:rPr>
              <a:t>it makes you </a:t>
            </a:r>
            <a:r>
              <a:rPr lang="en-US" sz="2800" b="1" dirty="0" smtClean="0">
                <a:solidFill>
                  <a:schemeClr val="tx2"/>
                </a:solidFill>
              </a:rPr>
              <a:t>more interesting </a:t>
            </a:r>
            <a:r>
              <a:rPr lang="en-US" sz="2800" b="1" dirty="0">
                <a:solidFill>
                  <a:schemeClr val="tx2"/>
                </a:solidFill>
              </a:rPr>
              <a:t>to future employers.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42844" y="4143380"/>
            <a:ext cx="87868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7- </a:t>
            </a:r>
            <a:r>
              <a:rPr lang="en-US" sz="2800" b="1" dirty="0">
                <a:solidFill>
                  <a:schemeClr val="tx2"/>
                </a:solidFill>
              </a:rPr>
              <a:t>According to Penny, evaluation at university is </a:t>
            </a:r>
            <a:r>
              <a:rPr lang="en-US" sz="2800" b="1" dirty="0" smtClean="0">
                <a:solidFill>
                  <a:schemeClr val="tx2"/>
                </a:solidFill>
              </a:rPr>
              <a:t>different</a:t>
            </a:r>
            <a:endParaRPr lang="en-US" sz="2800" b="1" dirty="0">
              <a:solidFill>
                <a:schemeClr val="tx2"/>
              </a:solidFill>
            </a:endParaRPr>
          </a:p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    from </a:t>
            </a:r>
            <a:r>
              <a:rPr lang="en-US" sz="2800" b="1" dirty="0">
                <a:solidFill>
                  <a:schemeClr val="tx2"/>
                </a:solidFill>
              </a:rPr>
              <a:t>evaluation at school </a:t>
            </a:r>
            <a:r>
              <a:rPr lang="en-US" sz="2800" b="1" dirty="0" smtClean="0">
                <a:solidFill>
                  <a:schemeClr val="tx2"/>
                </a:solidFill>
              </a:rPr>
              <a:t>because </a:t>
            </a:r>
            <a:r>
              <a:rPr lang="en-US" sz="2800" b="1" dirty="0">
                <a:solidFill>
                  <a:schemeClr val="tx2"/>
                </a:solidFill>
              </a:rPr>
              <a:t>there are not </a:t>
            </a:r>
            <a:r>
              <a:rPr lang="en-US" sz="2800" b="1" dirty="0" smtClean="0">
                <a:solidFill>
                  <a:schemeClr val="tx2"/>
                </a:solidFill>
              </a:rPr>
              <a:t>so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many exams </a:t>
            </a:r>
            <a:r>
              <a:rPr lang="en-US" sz="2800" b="1" dirty="0">
                <a:solidFill>
                  <a:schemeClr val="tx2"/>
                </a:solidFill>
              </a:rPr>
              <a:t>– usually only one at the end of the year </a:t>
            </a:r>
            <a:r>
              <a:rPr lang="en-US" sz="2800" b="1" dirty="0" smtClean="0">
                <a:solidFill>
                  <a:schemeClr val="tx2"/>
                </a:solidFill>
              </a:rPr>
              <a:t>–</a:t>
            </a:r>
          </a:p>
          <a:p>
            <a:pPr algn="l" rtl="0"/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en-US" sz="2800" b="1" dirty="0">
                <a:solidFill>
                  <a:schemeClr val="tx2"/>
                </a:solidFill>
              </a:rPr>
              <a:t>as well </a:t>
            </a:r>
            <a:r>
              <a:rPr lang="en-US" sz="2800" b="1" dirty="0" smtClean="0">
                <a:solidFill>
                  <a:schemeClr val="tx2"/>
                </a:solidFill>
              </a:rPr>
              <a:t>as coursework</a:t>
            </a:r>
            <a:r>
              <a:rPr lang="en-US" sz="2800" b="1" dirty="0">
                <a:solidFill>
                  <a:schemeClr val="tx2"/>
                </a:solidFill>
              </a:rPr>
              <a:t>.</a:t>
            </a:r>
            <a:endParaRPr lang="ar-SA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356"/>
            <a:ext cx="877457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929190" y="1643050"/>
            <a:ext cx="4169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400" b="1" dirty="0">
                <a:solidFill>
                  <a:srgbClr val="C00000"/>
                </a:solidFill>
              </a:rPr>
              <a:t>professors, tutors and lecturers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000628" y="2071678"/>
            <a:ext cx="1581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librarians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450713" y="2548590"/>
            <a:ext cx="2050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to cope with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571868" y="3000372"/>
            <a:ext cx="15420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bound to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000760" y="3429000"/>
            <a:ext cx="6575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 err="1">
                <a:solidFill>
                  <a:srgbClr val="C00000"/>
                </a:solidFill>
              </a:rPr>
              <a:t>uni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214678" y="4405978"/>
            <a:ext cx="3902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extra-curricular activities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643438" y="4857760"/>
            <a:ext cx="1441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tutorials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630705" y="5715016"/>
            <a:ext cx="13700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b="1" dirty="0">
                <a:solidFill>
                  <a:srgbClr val="C00000"/>
                </a:solidFill>
              </a:rPr>
              <a:t>lectures</a:t>
            </a:r>
            <a:endParaRPr lang="ar-SA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071810"/>
            <a:ext cx="9144000" cy="3174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714" y="285728"/>
            <a:ext cx="89858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14348" y="857232"/>
            <a:ext cx="75724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4000" b="1" dirty="0">
                <a:solidFill>
                  <a:schemeClr val="tx2"/>
                </a:solidFill>
              </a:rPr>
              <a:t>You should </a:t>
            </a:r>
            <a:r>
              <a:rPr lang="en-US" sz="4000" b="1" dirty="0" smtClean="0">
                <a:solidFill>
                  <a:schemeClr val="tx2"/>
                </a:solidFill>
              </a:rPr>
              <a:t>…………………………</a:t>
            </a:r>
          </a:p>
          <a:p>
            <a:pPr algn="l" rtl="0"/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>You shouldn’t </a:t>
            </a:r>
            <a:r>
              <a:rPr lang="en-US" sz="4000" b="1" dirty="0" smtClean="0">
                <a:solidFill>
                  <a:schemeClr val="tx2"/>
                </a:solidFill>
              </a:rPr>
              <a:t>……………………..</a:t>
            </a:r>
          </a:p>
          <a:p>
            <a:pPr algn="l" rtl="0"/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>You must </a:t>
            </a:r>
            <a:r>
              <a:rPr lang="en-US" sz="4000" b="1" dirty="0" smtClean="0">
                <a:solidFill>
                  <a:schemeClr val="tx2"/>
                </a:solidFill>
              </a:rPr>
              <a:t>……………………………</a:t>
            </a:r>
          </a:p>
          <a:p>
            <a:pPr algn="l" rtl="0"/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>You mustn’t </a:t>
            </a:r>
            <a:r>
              <a:rPr lang="en-US" sz="4000" b="1" dirty="0" smtClean="0">
                <a:solidFill>
                  <a:schemeClr val="tx2"/>
                </a:solidFill>
              </a:rPr>
              <a:t>……………………….</a:t>
            </a:r>
          </a:p>
          <a:p>
            <a:pPr algn="l" rtl="0"/>
            <a:r>
              <a:rPr lang="en-US" sz="4000" b="1" dirty="0" smtClean="0">
                <a:solidFill>
                  <a:schemeClr val="tx2"/>
                </a:solidFill>
              </a:rPr>
              <a:t> You have </a:t>
            </a:r>
            <a:r>
              <a:rPr lang="en-US" sz="4000" b="1" dirty="0">
                <a:solidFill>
                  <a:schemeClr val="tx2"/>
                </a:solidFill>
              </a:rPr>
              <a:t>to </a:t>
            </a:r>
            <a:r>
              <a:rPr lang="en-US" sz="4000" b="1" dirty="0" smtClean="0">
                <a:solidFill>
                  <a:schemeClr val="tx2"/>
                </a:solidFill>
              </a:rPr>
              <a:t>……………………….</a:t>
            </a:r>
          </a:p>
          <a:p>
            <a:pPr algn="l" rtl="0"/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>You don’t have to </a:t>
            </a:r>
            <a:r>
              <a:rPr lang="en-US" sz="4000" b="1" dirty="0" smtClean="0">
                <a:solidFill>
                  <a:schemeClr val="tx2"/>
                </a:solidFill>
              </a:rPr>
              <a:t>…………………….</a:t>
            </a:r>
          </a:p>
          <a:p>
            <a:pPr algn="l" rtl="0"/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>You can </a:t>
            </a:r>
            <a:r>
              <a:rPr lang="en-US" sz="4000" b="1" dirty="0" smtClean="0">
                <a:solidFill>
                  <a:schemeClr val="tx2"/>
                </a:solidFill>
              </a:rPr>
              <a:t>…………………………….</a:t>
            </a:r>
          </a:p>
          <a:p>
            <a:pPr algn="l" rtl="0"/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>You can’t </a:t>
            </a:r>
            <a:r>
              <a:rPr lang="en-US" sz="4000" b="1" dirty="0" smtClean="0">
                <a:solidFill>
                  <a:schemeClr val="tx2"/>
                </a:solidFill>
              </a:rPr>
              <a:t>……………………………</a:t>
            </a:r>
            <a:endParaRPr lang="ar-SA" sz="4000" b="1" dirty="0">
              <a:solidFill>
                <a:schemeClr val="tx2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857488" y="149346"/>
            <a:ext cx="358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4000" b="1" dirty="0" smtClean="0">
                <a:solidFill>
                  <a:srgbClr val="FF0000"/>
                </a:solidFill>
              </a:rPr>
              <a:t>Grammar Guide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727</Words>
  <Application>Microsoft Office PowerPoint</Application>
  <PresentationFormat>عرض على الشاشة (3:4)‏</PresentationFormat>
  <Paragraphs>152</Paragraphs>
  <Slides>31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31</vt:i4>
      </vt:variant>
    </vt:vector>
  </HeadingPairs>
  <TitlesOfParts>
    <vt:vector size="3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Windows7</dc:creator>
  <cp:lastModifiedBy>Windows7</cp:lastModifiedBy>
  <cp:revision>16</cp:revision>
  <dcterms:created xsi:type="dcterms:W3CDTF">2013-09-10T20:02:45Z</dcterms:created>
  <dcterms:modified xsi:type="dcterms:W3CDTF">2013-09-17T21:37:28Z</dcterms:modified>
</cp:coreProperties>
</file>