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3E0A3-EB72-4D5C-9D9A-B92459D3750D}" type="datetimeFigureOut">
              <a:rPr lang="ar-EG" smtClean="0"/>
              <a:t>21/12/1431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FAEB8-11B0-491D-823F-71DAADCDE696}" type="slidenum">
              <a:rPr lang="ar-EG" smtClean="0"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25.png"/><Relationship Id="rId7" Type="http://schemas.openxmlformats.org/officeDocument/2006/relationships/image" Target="../media/image87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40.png"/><Relationship Id="rId7" Type="http://schemas.openxmlformats.org/officeDocument/2006/relationships/image" Target="../media/image94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5.png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Documents%20and%20Settings\User\&#1587;&#1591;&#1581;%20&#1575;&#1604;&#1605;&#1603;&#1578;&#1576;\&#1575;&#1604;&#1589;&#1575;&#1601;&#1575;&#1578;%20&#1605;&#1593;%20&#1575;&#1604;&#1575;&#1587;&#1578;&#1593;&#1575;&#1584;&#1577;.mp3" TargetMode="External"/><Relationship Id="rId1" Type="http://schemas.openxmlformats.org/officeDocument/2006/relationships/audio" Target="file:///C:\Documents%20and%20Settings\User\&#1587;&#1591;&#1581;%20&#1575;&#1604;&#1605;&#1603;&#1578;&#1576;\&#1570;&#1610;&#1577;%2099%20&#1587;&#1608;&#1585;&#1577;%20&#1575;&#1604;&#1589;&#1575;&#1601;&#1575;&#1578;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5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13.png"/><Relationship Id="rId5" Type="http://schemas.openxmlformats.org/officeDocument/2006/relationships/image" Target="../media/image28.png"/><Relationship Id="rId15" Type="http://schemas.openxmlformats.org/officeDocument/2006/relationships/image" Target="../media/image1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587;&#1591;&#1581;%20&#1575;&#1604;&#1605;&#1603;&#1578;&#1576;\&#1587;&#1608;&#1585;&#1577;%20&#1575;&#1604;&#1589;&#1575;&#1601;&#1575;&#1578;%20&#1570;&#1610;&#1577;%20&#1575;&#1604;&#1587;&#1572;&#1575;&#1604;.mp3" TargetMode="Externa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3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4270"/>
            <a:ext cx="13620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2019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6468788" y="285728"/>
            <a:ext cx="2460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cs typeface="Akhbar MT" pitchFamily="2" charset="-78"/>
              </a:rPr>
              <a:t>أَتأَمَّلُ الْمَشَاهِدَ ، ثُمَّ أُجِيبُ :</a:t>
            </a:r>
            <a:endParaRPr lang="ar-SA" sz="2400" dirty="0">
              <a:cs typeface="Akhbar MT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42844" y="1357298"/>
            <a:ext cx="228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أيْنَ هَذَا الْمَشهَدُ ؟</a:t>
            </a:r>
          </a:p>
          <a:p>
            <a:r>
              <a:rPr lang="ar-SA" sz="2000" dirty="0" smtClean="0"/>
              <a:t>مَاذَا نُشاهِدُ في الْمَشهَدِ ؟</a:t>
            </a:r>
          </a:p>
          <a:p>
            <a:r>
              <a:rPr lang="ar-SA" sz="2000" dirty="0" smtClean="0"/>
              <a:t>مَاذَا اشتَرَى الرَّجُلُ ؟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345609" y="3457518"/>
            <a:ext cx="3297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/>
              <a:t>مَاذَا يَفْعَلُ النَّاسُ في هَذَا الْمَكَانِ ؟</a:t>
            </a:r>
            <a:endParaRPr lang="ar-SA" sz="2400" dirty="0"/>
          </a:p>
        </p:txBody>
      </p:sp>
      <p:sp>
        <p:nvSpPr>
          <p:cNvPr id="7" name="مستطيل 6"/>
          <p:cNvSpPr/>
          <p:nvPr/>
        </p:nvSpPr>
        <p:spPr>
          <a:xfrm>
            <a:off x="285720" y="5392838"/>
            <a:ext cx="54292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 smtClean="0"/>
              <a:t>مَنْ </a:t>
            </a:r>
            <a:r>
              <a:rPr lang="ar-SA" sz="2200" dirty="0" err="1" smtClean="0"/>
              <a:t>الأشخَا</a:t>
            </a:r>
            <a:r>
              <a:rPr lang="en-US" sz="2200" dirty="0" smtClean="0"/>
              <a:t>ُ</a:t>
            </a:r>
            <a:r>
              <a:rPr lang="ar-SA" sz="2200" dirty="0" smtClean="0"/>
              <a:t>ص الَّذِينَ في </a:t>
            </a:r>
            <a:r>
              <a:rPr lang="ar-SA" sz="2200" dirty="0" err="1" smtClean="0"/>
              <a:t>ال</a:t>
            </a:r>
            <a:r>
              <a:rPr lang="en-US" sz="2200" dirty="0" err="1" smtClean="0"/>
              <a:t>ُّ</a:t>
            </a:r>
            <a:r>
              <a:rPr lang="ar-SA" sz="2200" dirty="0" smtClean="0"/>
              <a:t>صورَةِ ؟</a:t>
            </a:r>
          </a:p>
          <a:p>
            <a:r>
              <a:rPr lang="ar-SA" sz="2200" dirty="0" smtClean="0"/>
              <a:t>مَاذَا يَفْعَلُ الْوَلَدُ المُمْسكُ بيدِ أُمِّهِ ؟ وَمَا رَْأيك فِي هَذاَ السلُوكِ ؟</a:t>
            </a:r>
          </a:p>
          <a:p>
            <a:r>
              <a:rPr lang="ar-SA" sz="2200" dirty="0" smtClean="0"/>
              <a:t>لِمَاذَا يَظْهَرُ السرُورُ عَلَى الأطَْفَال ؟</a:t>
            </a:r>
            <a:endParaRPr lang="ar-SA" sz="2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029168"/>
            <a:ext cx="5135985" cy="168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63" y="2819399"/>
            <a:ext cx="3071829" cy="187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4724689"/>
            <a:ext cx="3286148" cy="206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5468" y="4714884"/>
            <a:ext cx="225425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0" y="161909"/>
            <a:ext cx="76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71414"/>
            <a:ext cx="4784181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572000" y="71414"/>
            <a:ext cx="4143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2- أرجعُ إلى الجملِ السابقةِ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 ُألاحظُ الفاعلَ  :</a:t>
            </a:r>
            <a:endParaRPr lang="ar-SA" sz="2000" dirty="0"/>
          </a:p>
        </p:txBody>
      </p:sp>
      <p:sp>
        <p:nvSpPr>
          <p:cNvPr id="4" name="مستطيل 3"/>
          <p:cNvSpPr/>
          <p:nvPr/>
        </p:nvSpPr>
        <p:spPr>
          <a:xfrm>
            <a:off x="4755373" y="1142984"/>
            <a:ext cx="30718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0070C0"/>
                </a:solidFill>
              </a:rPr>
              <a:t>ما الحركةُ الَّتي تظهرُ على آخرهِ؟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098221" y="1165008"/>
            <a:ext cx="1015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</a:rPr>
              <a:t>( الَّضمَّةُ )</a:t>
            </a:r>
            <a:endParaRPr lang="ar-SA" sz="2000" dirty="0">
              <a:solidFill>
                <a:srgbClr val="008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00298" y="1565118"/>
            <a:ext cx="16690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</a:rPr>
              <a:t>( تدُلُّ على الرَّفْعِ )</a:t>
            </a:r>
            <a:endParaRPr lang="ar-SA" sz="2000" dirty="0">
              <a:solidFill>
                <a:srgbClr val="008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06" y="1285860"/>
            <a:ext cx="2357454" cy="363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2000240"/>
            <a:ext cx="439267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1714480" y="4416990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الوَلَدُ</a:t>
            </a:r>
            <a:r>
              <a:rPr lang="ar-SA" dirty="0" smtClean="0">
                <a:latin typeface="Tahoma" pitchFamily="34" charset="0"/>
                <a:cs typeface="Tahoma" pitchFamily="34" charset="0"/>
              </a:rPr>
              <a:t> : </a:t>
            </a:r>
            <a:r>
              <a:rPr lang="ar-SA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فَاعلٌ مَرْفُوْعٌ، وَعَلامََةُ رَفْعِهِ الَّضمَّةُ الظَاهِرَةُ عَلَى آخِرِهِ .</a:t>
            </a:r>
            <a:endParaRPr lang="ar-SA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571604" y="6182045"/>
            <a:ext cx="6429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cs typeface="Andalus" pitchFamily="2" charset="-78"/>
              </a:rPr>
              <a:t>3 علامةُ رفعِ الفاعلِ هنا: الضمَّةُ التي تظهرُ على الحرفِ الأخيرِ منه .</a:t>
            </a:r>
            <a:endParaRPr lang="ar-SA" sz="2400" dirty="0">
              <a:solidFill>
                <a:srgbClr val="C00000"/>
              </a:solidFill>
              <a:cs typeface="Andalus" pitchFamily="2" charset="-78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43900" y="2857496"/>
            <a:ext cx="900116" cy="140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1785926"/>
            <a:ext cx="76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مستطيل 14"/>
          <p:cNvSpPr/>
          <p:nvPr/>
        </p:nvSpPr>
        <p:spPr>
          <a:xfrm>
            <a:off x="5204835" y="1571612"/>
            <a:ext cx="25010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70C0"/>
                </a:solidFill>
              </a:rPr>
              <a:t>علام تدلُّ حركةُ ( الَّضمَّةِ ) ؟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106169" y="3559734"/>
            <a:ext cx="2680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أنَّ الفَاعِل يَأْتِي بَعْدَ الفِعْلِ .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2500330" y="3988362"/>
            <a:ext cx="5357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أنَّ إِعْرَابَ الْفَاعِلِ فِي جُمْلَةِ ( لَعِبَ الوَلَدُ ) كَمَا يَلِي :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1357290" y="5286388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cs typeface="Andalus" pitchFamily="2" charset="-78"/>
              </a:rPr>
              <a:t>1 - الجملةُ الفعليةُ تتكونُ من ركنينِ أَساسينِ ( الفعل ،  والفاعل ) .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3433748" y="5681979"/>
            <a:ext cx="4567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cs typeface="Andalus" pitchFamily="2" charset="-78"/>
              </a:rPr>
              <a:t>2 الفاعلُ: اسمٌ مرفوعٌ يدلُّ على من قامَ بالفعلِ .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3140940" y="2629534"/>
            <a:ext cx="8996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الَّضمَّةُ </a:t>
            </a:r>
            <a:endParaRPr lang="ar-EG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90471"/>
            <a:ext cx="8143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00034" y="71414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/>
              <a:t>1- أجيبُ عنِ الأَْسئِلَةِ الآتيةِ بِجُمَلٍ فِعْليَّةٍ ، </a:t>
            </a:r>
            <a:r>
              <a:rPr lang="ar-SA" b="1" dirty="0" err="1" smtClean="0"/>
              <a:t>و</a:t>
            </a:r>
            <a:r>
              <a:rPr lang="ar-SA" b="1" dirty="0" smtClean="0"/>
              <a:t> أَقْرَؤُها بِضبْطِ آخِرِ الفعلِ والفاعلِ بالَّشكل كما في المثالِ :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500034" y="357166"/>
            <a:ext cx="750099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ar-SA" sz="2000" b="1" dirty="0" smtClean="0"/>
          </a:p>
          <a:p>
            <a:r>
              <a:rPr lang="ar-SA" sz="2000" dirty="0" smtClean="0"/>
              <a:t>مَاذا يَفْعَلُ الْمُعَلِّمُ ؟                              يعلِّمُ المُعلِّمُ الْعِلْمَ النَّافِعَ.</a:t>
            </a:r>
          </a:p>
          <a:p>
            <a:r>
              <a:rPr lang="ar-SA" sz="2000" dirty="0" smtClean="0"/>
              <a:t>مَاذا يصنَعُ الْخبَّازُ؟                          </a:t>
            </a:r>
            <a:r>
              <a:rPr lang="ar-SA" dirty="0" smtClean="0"/>
              <a:t>.....................................................</a:t>
            </a:r>
          </a:p>
          <a:p>
            <a:endParaRPr lang="ar-SA" sz="800" dirty="0" smtClean="0"/>
          </a:p>
          <a:p>
            <a:r>
              <a:rPr lang="ar-SA" sz="2000" dirty="0" smtClean="0"/>
              <a:t>مَاذا يَصفُ الطَّبيبُ لِلمريضِ ؟             </a:t>
            </a:r>
            <a:r>
              <a:rPr lang="ar-SA" dirty="0" smtClean="0"/>
              <a:t>.....................................................</a:t>
            </a:r>
          </a:p>
          <a:p>
            <a:endParaRPr lang="ar-SA" sz="800" dirty="0" smtClean="0"/>
          </a:p>
          <a:p>
            <a:r>
              <a:rPr lang="ar-SA" sz="2000" dirty="0" smtClean="0"/>
              <a:t>مَاذا فَعَلَ التِّلْميذُ في الدَّرْسِ ؟               </a:t>
            </a:r>
            <a:r>
              <a:rPr lang="ar-SA" dirty="0" smtClean="0"/>
              <a:t>.....................................................</a:t>
            </a:r>
          </a:p>
          <a:p>
            <a:endParaRPr lang="ar-SA" sz="800" dirty="0" smtClean="0"/>
          </a:p>
          <a:p>
            <a:r>
              <a:rPr lang="ar-SA" sz="2000" dirty="0" smtClean="0"/>
              <a:t>مَاذا يَصيدُ الصيَّادُ ؟                         </a:t>
            </a:r>
            <a:r>
              <a:rPr lang="ar-SA" dirty="0" smtClean="0"/>
              <a:t>.....................................................</a:t>
            </a:r>
          </a:p>
          <a:p>
            <a:endParaRPr lang="ar-SA" sz="800" dirty="0" smtClean="0"/>
          </a:p>
          <a:p>
            <a:r>
              <a:rPr lang="ar-SA" sz="2000" dirty="0" smtClean="0"/>
              <a:t>مَاذا يَفعَل عاملُ النَّظافَةِ في الشارِع ؟      </a:t>
            </a:r>
            <a:r>
              <a:rPr lang="ar-SA" dirty="0" smtClean="0"/>
              <a:t>.....................................................</a:t>
            </a:r>
          </a:p>
          <a:p>
            <a:endParaRPr lang="ar-SA" sz="800" dirty="0" smtClean="0"/>
          </a:p>
          <a:p>
            <a:r>
              <a:rPr lang="ar-SA" sz="2000" dirty="0" smtClean="0"/>
              <a:t>مَاذا يَحْصدُ الْمُزارِعُ ؟                       </a:t>
            </a:r>
            <a:r>
              <a:rPr lang="ar-SA" dirty="0" smtClean="0"/>
              <a:t>.....................................................</a:t>
            </a:r>
          </a:p>
          <a:p>
            <a:endParaRPr lang="ar-SA" sz="800" dirty="0" smtClean="0"/>
          </a:p>
          <a:p>
            <a:r>
              <a:rPr lang="ar-SA" sz="2000" dirty="0" smtClean="0"/>
              <a:t>مَاذا يَفْعَلُ شرْطيُّ الْمُرورِ بِالْحَرَكةِ ؟       </a:t>
            </a:r>
            <a:r>
              <a:rPr lang="ar-SA" dirty="0" smtClean="0"/>
              <a:t>.....................................................</a:t>
            </a:r>
            <a:endParaRPr lang="ar-SA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1976" y="761935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9118" y="1085832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96264" y="1471600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3406" y="1900232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6738" y="2343150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8168" y="2743206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6" y="3186126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8168" y="3629046"/>
            <a:ext cx="22622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مستطيل 12"/>
          <p:cNvSpPr/>
          <p:nvPr/>
        </p:nvSpPr>
        <p:spPr>
          <a:xfrm>
            <a:off x="214282" y="4214818"/>
            <a:ext cx="8501122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 smtClean="0">
                <a:latin typeface="Tahoma" pitchFamily="34" charset="0"/>
                <a:cs typeface="Tahoma" pitchFamily="34" charset="0"/>
              </a:rPr>
              <a:t>2- 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أَقِفُ أَنا ومَجْموعَةٌ</a:t>
            </a:r>
          </a:p>
          <a:p>
            <a:r>
              <a:rPr lang="ar-SA" b="1" dirty="0" smtClean="0">
                <a:latin typeface="Tahoma" pitchFamily="34" charset="0"/>
                <a:cs typeface="Tahoma" pitchFamily="34" charset="0"/>
              </a:rPr>
              <a:t>مِنْ الصفِّ ، ويبد </a:t>
            </a:r>
            <a:r>
              <a:rPr lang="ar-SA" b="1" dirty="0" err="1" smtClean="0">
                <a:latin typeface="Tahoma" pitchFamily="34" charset="0"/>
                <a:cs typeface="Tahoma" pitchFamily="34" charset="0"/>
              </a:rPr>
              <a:t>أُ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ar-SA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أحدُنا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 بذكْرِ فعْلٍ ، </a:t>
            </a:r>
            <a:r>
              <a:rPr lang="ar-SA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والثَّاني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 يأْتي بِفاعلٍ ، </a:t>
            </a:r>
            <a:r>
              <a:rPr lang="ar-SA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والثَّالثُ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 بِمُكَمِّلٍ للجُمْلَةِ ، </a:t>
            </a:r>
            <a:r>
              <a:rPr lang="ar-SA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والرَّابعُ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 يُعْربُ الفاعلَ ،  </a:t>
            </a:r>
            <a:r>
              <a:rPr lang="ar-SA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والخامِسُ</a:t>
            </a:r>
            <a:r>
              <a:rPr lang="ar-SA" b="1" dirty="0" smtClean="0">
                <a:latin typeface="Tahoma" pitchFamily="34" charset="0"/>
                <a:cs typeface="Tahoma" pitchFamily="34" charset="0"/>
              </a:rPr>
              <a:t> يبدأُ بِفِعْـلٍ جديدٍ ...</a:t>
            </a:r>
            <a:endParaRPr lang="ar-SA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174262" y="6243658"/>
            <a:ext cx="428628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الفائزُ </a:t>
            </a:r>
            <a:r>
              <a:rPr lang="ar-SA" sz="2000" dirty="0" smtClean="0"/>
              <a:t>: مَنْ يستَمرُّ دونَ خط أأطولَ وقتٍ ممكنٍ .</a:t>
            </a:r>
            <a:endParaRPr lang="ar-SA" sz="2000" dirty="0"/>
          </a:p>
        </p:txBody>
      </p:sp>
      <p:sp>
        <p:nvSpPr>
          <p:cNvPr id="15" name="مستطيل 14"/>
          <p:cNvSpPr/>
          <p:nvPr/>
        </p:nvSpPr>
        <p:spPr>
          <a:xfrm>
            <a:off x="4780320" y="5643578"/>
            <a:ext cx="305404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الخاسر</a:t>
            </a:r>
            <a:r>
              <a:rPr lang="ar-SA" sz="2400" dirty="0" smtClean="0"/>
              <a:t> </a:t>
            </a:r>
            <a:r>
              <a:rPr lang="ar-SA" sz="2000" dirty="0" smtClean="0"/>
              <a:t>: من يخطئُ لِمَرَّةٍ واحدةٍ . </a:t>
            </a:r>
            <a:endParaRPr lang="ar-SA" sz="2000" dirty="0"/>
          </a:p>
        </p:txBody>
      </p:sp>
      <p:sp>
        <p:nvSpPr>
          <p:cNvPr id="16" name="مستطيل 15"/>
          <p:cNvSpPr/>
          <p:nvPr/>
        </p:nvSpPr>
        <p:spPr>
          <a:xfrm>
            <a:off x="1643042" y="5681979"/>
            <a:ext cx="249138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حُكْمُه</a:t>
            </a:r>
            <a:r>
              <a:rPr lang="ar-SA" sz="2400" dirty="0" smtClean="0"/>
              <a:t> </a:t>
            </a:r>
            <a:r>
              <a:rPr lang="ar-SA" sz="2000" dirty="0" smtClean="0"/>
              <a:t>: الْخُرُوجُ منَ اللُّعبةِ .</a:t>
            </a:r>
            <a:endParaRPr lang="ar-SA" sz="2000" dirty="0"/>
          </a:p>
        </p:txBody>
      </p:sp>
      <p:sp>
        <p:nvSpPr>
          <p:cNvPr id="17" name="مستطيل 16"/>
          <p:cNvSpPr/>
          <p:nvPr/>
        </p:nvSpPr>
        <p:spPr>
          <a:xfrm>
            <a:off x="2252342" y="928670"/>
            <a:ext cx="2462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يصنع الخباز الخبز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042198" y="1357298"/>
            <a:ext cx="3746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يصف الطبيب الدواء للمريض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243742" y="1785926"/>
            <a:ext cx="2544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قرأ التلميذ الدرس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815894" y="2214554"/>
            <a:ext cx="2917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يصيد الصياد السمك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673714" y="2637441"/>
            <a:ext cx="3029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ينظف العامل الشوارع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872489" y="3066069"/>
            <a:ext cx="2831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يحصد المزارع القمح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920309" y="3494697"/>
            <a:ext cx="3783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ينظم الشرطي حركة المرور .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000108"/>
            <a:ext cx="300039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571472" y="142852"/>
            <a:ext cx="292892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8000"/>
                </a:solidFill>
              </a:rPr>
              <a:t>أُصنِّفُ الْكَلِمَاتِ التَّاليةَ مِنْ نَصِّ </a:t>
            </a:r>
          </a:p>
          <a:p>
            <a:pPr algn="ctr"/>
            <a:r>
              <a:rPr lang="ar-SA" b="1" dirty="0" smtClean="0">
                <a:solidFill>
                  <a:srgbClr val="008000"/>
                </a:solidFill>
              </a:rPr>
              <a:t>«قِصة الأُضحِيَةِ » في قائِمَتينِ :</a:t>
            </a:r>
          </a:p>
          <a:p>
            <a:pPr algn="ctr"/>
            <a:r>
              <a:rPr lang="ar-SA" b="1" dirty="0" smtClean="0">
                <a:solidFill>
                  <a:srgbClr val="008000"/>
                </a:solidFill>
              </a:rPr>
              <a:t>إحداهما لِلْمُذَكَّرِ، والأخُْرى لِلمُؤنَّثِ :</a:t>
            </a:r>
            <a:endParaRPr lang="ar-SA" dirty="0">
              <a:solidFill>
                <a:srgbClr val="008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86616"/>
            <a:ext cx="3214710" cy="302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9762" y="371455"/>
            <a:ext cx="3369824" cy="55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929586" y="4071942"/>
            <a:ext cx="1143008" cy="1214446"/>
          </a:xfrm>
          <a:prstGeom prst="ellipse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>
                <a:solidFill>
                  <a:schemeClr val="tx1"/>
                </a:solidFill>
              </a:rPr>
              <a:t>الأْسلوبُ</a:t>
            </a:r>
            <a:endParaRPr lang="ar-SA" b="1" dirty="0">
              <a:solidFill>
                <a:schemeClr val="tx1"/>
              </a:solidFill>
            </a:endParaRPr>
          </a:p>
          <a:p>
            <a:r>
              <a:rPr lang="ar-SA" b="1" dirty="0" smtClean="0">
                <a:solidFill>
                  <a:schemeClr val="tx1"/>
                </a:solidFill>
              </a:rPr>
              <a:t>اللُّغَـويُّ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7715272" y="42864"/>
            <a:ext cx="1214446" cy="107157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defRPr/>
            </a:pPr>
            <a:r>
              <a:rPr lang="ar-SA" b="1" dirty="0">
                <a:solidFill>
                  <a:schemeClr val="tx1"/>
                </a:solidFill>
              </a:rPr>
              <a:t>الصنْفُ</a:t>
            </a:r>
          </a:p>
          <a:p>
            <a:pPr>
              <a:defRPr/>
            </a:pPr>
            <a:r>
              <a:rPr lang="ar-SA" b="1" dirty="0" smtClean="0">
                <a:solidFill>
                  <a:schemeClr val="tx1"/>
                </a:solidFill>
              </a:rPr>
              <a:t>النّحوي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1924712"/>
            <a:ext cx="2428860" cy="379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2786050" y="4414838"/>
            <a:ext cx="4714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</a:rPr>
              <a:t>أَنِْسجُ جُمَلا تامَّةً عَلى صيغةِ ( اِفْعَلْ وَلا تفْعَلْ ) كَمَا فِي الْمِثالِ :</a:t>
            </a:r>
            <a:endParaRPr lang="ar-SA" dirty="0">
              <a:solidFill>
                <a:srgbClr val="7030A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441208" y="4772028"/>
            <a:ext cx="3631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أَطِعْ أُمَّكَ ولا تُخالِفْ أَمْرَها .</a:t>
            </a:r>
            <a:endParaRPr lang="ar-SA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39191" y="5572140"/>
            <a:ext cx="319089" cy="33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39191" y="5952927"/>
            <a:ext cx="319089" cy="33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39191" y="6381555"/>
            <a:ext cx="319089" cy="33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58240" y="5214950"/>
            <a:ext cx="319089" cy="33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مربع نص 14"/>
          <p:cNvSpPr txBox="1"/>
          <p:nvPr/>
        </p:nvSpPr>
        <p:spPr>
          <a:xfrm>
            <a:off x="3286116" y="5143512"/>
            <a:ext cx="44291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..................................................................</a:t>
            </a:r>
            <a:endParaRPr lang="ar-SA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3286116" y="5559998"/>
            <a:ext cx="44291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..................................................................</a:t>
            </a:r>
            <a:endParaRPr lang="ar-SA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3286116" y="5988626"/>
            <a:ext cx="44291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..................................................................</a:t>
            </a:r>
            <a:endParaRPr lang="ar-SA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3286116" y="6386534"/>
            <a:ext cx="44291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..................................................................</a:t>
            </a:r>
            <a:endParaRPr lang="ar-SA" dirty="0"/>
          </a:p>
        </p:txBody>
      </p:sp>
      <p:sp>
        <p:nvSpPr>
          <p:cNvPr id="20" name="مستطيل 19"/>
          <p:cNvSpPr/>
          <p:nvPr/>
        </p:nvSpPr>
        <p:spPr>
          <a:xfrm>
            <a:off x="2714612" y="1270236"/>
            <a:ext cx="8723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الأضحية</a:t>
            </a:r>
            <a:endParaRPr lang="ar-EG" sz="2000" b="1" dirty="0"/>
          </a:p>
        </p:txBody>
      </p:sp>
      <p:sp>
        <p:nvSpPr>
          <p:cNvPr id="21" name="مستطيل 20"/>
          <p:cNvSpPr/>
          <p:nvPr/>
        </p:nvSpPr>
        <p:spPr>
          <a:xfrm>
            <a:off x="4058286" y="1585260"/>
            <a:ext cx="8867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إسماعيل</a:t>
            </a:r>
            <a:endParaRPr lang="ar-EG" sz="2000" b="1" dirty="0"/>
          </a:p>
        </p:txBody>
      </p:sp>
      <p:sp>
        <p:nvSpPr>
          <p:cNvPr id="22" name="مستطيل 21"/>
          <p:cNvSpPr/>
          <p:nvPr/>
        </p:nvSpPr>
        <p:spPr>
          <a:xfrm>
            <a:off x="3245172" y="1702062"/>
            <a:ext cx="577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كبش</a:t>
            </a:r>
            <a:endParaRPr lang="ar-EG" sz="2000" b="1" dirty="0"/>
          </a:p>
        </p:txBody>
      </p:sp>
      <p:sp>
        <p:nvSpPr>
          <p:cNvPr id="23" name="مستطيل 22"/>
          <p:cNvSpPr/>
          <p:nvPr/>
        </p:nvSpPr>
        <p:spPr>
          <a:xfrm>
            <a:off x="3530924" y="2258696"/>
            <a:ext cx="758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إبراهيم</a:t>
            </a:r>
            <a:endParaRPr lang="ar-EG" sz="2000" b="1" dirty="0"/>
          </a:p>
        </p:txBody>
      </p:sp>
      <p:sp>
        <p:nvSpPr>
          <p:cNvPr id="24" name="مستطيل 23"/>
          <p:cNvSpPr/>
          <p:nvPr/>
        </p:nvSpPr>
        <p:spPr>
          <a:xfrm>
            <a:off x="2857488" y="2671700"/>
            <a:ext cx="5661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قصة</a:t>
            </a:r>
            <a:endParaRPr lang="ar-EG" sz="2000" b="1" dirty="0"/>
          </a:p>
        </p:txBody>
      </p:sp>
      <p:sp>
        <p:nvSpPr>
          <p:cNvPr id="25" name="مستطيل 24"/>
          <p:cNvSpPr/>
          <p:nvPr/>
        </p:nvSpPr>
        <p:spPr>
          <a:xfrm>
            <a:off x="4014225" y="2987946"/>
            <a:ext cx="6703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فاطمة</a:t>
            </a:r>
            <a:endParaRPr lang="ar-EG" sz="2000" b="1" dirty="0"/>
          </a:p>
        </p:txBody>
      </p:sp>
      <p:sp>
        <p:nvSpPr>
          <p:cNvPr id="26" name="مستطيل 25"/>
          <p:cNvSpPr/>
          <p:nvPr/>
        </p:nvSpPr>
        <p:spPr>
          <a:xfrm>
            <a:off x="3255964" y="3170544"/>
            <a:ext cx="45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الأم</a:t>
            </a:r>
            <a:endParaRPr lang="ar-EG" sz="2000" b="1" dirty="0"/>
          </a:p>
        </p:txBody>
      </p:sp>
      <p:sp>
        <p:nvSpPr>
          <p:cNvPr id="27" name="مستطيل 26"/>
          <p:cNvSpPr/>
          <p:nvPr/>
        </p:nvSpPr>
        <p:spPr>
          <a:xfrm>
            <a:off x="2936246" y="3671832"/>
            <a:ext cx="7393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عظيمة</a:t>
            </a:r>
            <a:endParaRPr lang="ar-EG" sz="2000" b="1" dirty="0"/>
          </a:p>
        </p:txBody>
      </p:sp>
      <p:sp>
        <p:nvSpPr>
          <p:cNvPr id="28" name="مستطيل 27"/>
          <p:cNvSpPr/>
          <p:nvPr/>
        </p:nvSpPr>
        <p:spPr>
          <a:xfrm>
            <a:off x="4426432" y="3631172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الابن</a:t>
            </a:r>
            <a:endParaRPr lang="ar-EG" sz="2000" b="1" dirty="0"/>
          </a:p>
        </p:txBody>
      </p:sp>
      <p:sp>
        <p:nvSpPr>
          <p:cNvPr id="29" name="مستطيل 28"/>
          <p:cNvSpPr/>
          <p:nvPr/>
        </p:nvSpPr>
        <p:spPr>
          <a:xfrm>
            <a:off x="3901762" y="3974430"/>
            <a:ext cx="4812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عِيد</a:t>
            </a:r>
            <a:endParaRPr lang="ar-EG" sz="2000" b="1" dirty="0"/>
          </a:p>
        </p:txBody>
      </p:sp>
      <p:sp>
        <p:nvSpPr>
          <p:cNvPr id="30" name="مستطيل 29"/>
          <p:cNvSpPr/>
          <p:nvPr/>
        </p:nvSpPr>
        <p:spPr>
          <a:xfrm>
            <a:off x="285720" y="4500570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FF00"/>
                </a:solidFill>
              </a:rPr>
              <a:t>أُنثى</a:t>
            </a:r>
            <a:endParaRPr lang="ar-EG" sz="2000" dirty="0">
              <a:solidFill>
                <a:srgbClr val="FFFF00"/>
              </a:solidFill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1090384" y="5243468"/>
            <a:ext cx="4812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FF00"/>
                </a:solidFill>
              </a:rPr>
              <a:t>هذه</a:t>
            </a:r>
            <a:endParaRPr lang="ar-EG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23682E-6 L 0.18889 0.05064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25"/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882 0.10499 " pathEditMode="relative" ptsTypes="AA">
                                      <p:cBhvr>
                                        <p:cTn id="1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132 0.07354 " pathEditMode="relative" ptsTypes="AA">
                                      <p:cBhvr>
                                        <p:cTn id="1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4409 0.03145 " pathEditMode="relative" ptsTypes="AA">
                                      <p:cBhvr>
                                        <p:cTn id="1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7257 -0.06291 " pathEditMode="relative" ptsTypes="AA">
                                      <p:cBhvr>
                                        <p:cTn id="1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854 -0.07355 " pathEditMode="relative" ptsTypes="AA">
                                      <p:cBhvr>
                                        <p:cTn id="1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3299 -0.0525 " pathEditMode="relative" ptsTypes="AA">
                                      <p:cBhvr>
                                        <p:cTn id="1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46 -0.12581 " pathEditMode="relative" ptsTypes="AA">
                                      <p:cBhvr>
                                        <p:cTn id="15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566 -0.08395 " pathEditMode="relative" ptsTypes="AA">
                                      <p:cBhvr>
                                        <p:cTn id="1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629 -0.13645 " pathEditMode="relative" ptsTypes="AA">
                                      <p:cBhvr>
                                        <p:cTn id="1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9" grpId="0"/>
      <p:bldP spid="10" grpId="0"/>
      <p:bldP spid="15" grpId="0"/>
      <p:bldP spid="16" grpId="0"/>
      <p:bldP spid="17" grpId="0"/>
      <p:bldP spid="18" grpId="0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بيضاوي 1"/>
          <p:cNvSpPr/>
          <p:nvPr/>
        </p:nvSpPr>
        <p:spPr>
          <a:xfrm>
            <a:off x="7786710" y="71414"/>
            <a:ext cx="1285884" cy="1071570"/>
          </a:xfrm>
          <a:prstGeom prst="ellipse">
            <a:avLst/>
          </a:prstGeom>
          <a:ln/>
          <a:scene3d>
            <a:camera prst="perspectiveHeroicExtremeLeftFacing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>
                <a:solidFill>
                  <a:schemeClr val="tx1"/>
                </a:solidFill>
              </a:rPr>
              <a:t>الظاهرةُ</a:t>
            </a:r>
          </a:p>
          <a:p>
            <a:r>
              <a:rPr lang="ar-SA" b="1" dirty="0" smtClean="0">
                <a:solidFill>
                  <a:schemeClr val="tx1"/>
                </a:solidFill>
              </a:rPr>
              <a:t>الإملائيةُ</a:t>
            </a:r>
            <a:endParaRPr lang="ar-SA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8014" y="314304"/>
            <a:ext cx="5441572" cy="49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285984" y="916528"/>
            <a:ext cx="53578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1- أَقْرَُأ الْعِبِارَاتِ التَّالِيَةَ، وَُألاحِظُ الْكَلِمَاتِ الملوّنةَ :</a:t>
            </a:r>
            <a:endParaRPr lang="ar-SA" sz="2000" dirty="0">
              <a:solidFill>
                <a:srgbClr val="008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571752" y="1357298"/>
            <a:ext cx="57864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 smtClean="0"/>
              <a:t>كانَ </a:t>
            </a:r>
            <a:r>
              <a:rPr lang="ar-SA" sz="2200" dirty="0" smtClean="0">
                <a:solidFill>
                  <a:srgbClr val="FF0000"/>
                </a:solidFill>
              </a:rPr>
              <a:t>لِلحوارِ</a:t>
            </a:r>
            <a:r>
              <a:rPr lang="ar-SA" sz="2200" dirty="0" smtClean="0"/>
              <a:t> بينَ الأمِّ </a:t>
            </a:r>
            <a:r>
              <a:rPr lang="ar-SA" sz="2200" dirty="0" err="1" smtClean="0"/>
              <a:t>و</a:t>
            </a:r>
            <a:r>
              <a:rPr lang="ar-SA" sz="2200" dirty="0" smtClean="0"/>
              <a:t> أبْنَائِهَا نَصيبٌ في هَذه المناسبةِ الْمُبارَكَةِ .</a:t>
            </a:r>
          </a:p>
          <a:p>
            <a:r>
              <a:rPr lang="ar-SA" sz="2200" dirty="0" smtClean="0"/>
              <a:t>أَرَادَ اللهُ أنْ يُعَلِّمَ الْقَادِرينَ تَقْدِيمَ الْعَوْنِ </a:t>
            </a:r>
            <a:r>
              <a:rPr lang="ar-SA" sz="2200" dirty="0" smtClean="0">
                <a:solidFill>
                  <a:srgbClr val="FF0000"/>
                </a:solidFill>
              </a:rPr>
              <a:t>للمُحْتاجينَ</a:t>
            </a:r>
            <a:r>
              <a:rPr lang="ar-SA" sz="2200" dirty="0" smtClean="0"/>
              <a:t> .</a:t>
            </a:r>
          </a:p>
          <a:p>
            <a:r>
              <a:rPr lang="ar-SA" sz="2200" dirty="0" smtClean="0"/>
              <a:t>صارتِ الأُضحيةُ </a:t>
            </a:r>
            <a:r>
              <a:rPr lang="ar-SA" sz="2200" dirty="0" err="1" smtClean="0"/>
              <a:t>ُ</a:t>
            </a:r>
            <a:r>
              <a:rPr lang="ar-SA" sz="2200" dirty="0" smtClean="0"/>
              <a:t> سنَّةً </a:t>
            </a:r>
            <a:r>
              <a:rPr lang="ar-SA" sz="2200" dirty="0" smtClean="0">
                <a:solidFill>
                  <a:srgbClr val="FF0000"/>
                </a:solidFill>
              </a:rPr>
              <a:t>للمسلمينَ</a:t>
            </a:r>
            <a:r>
              <a:rPr lang="ar-SA" sz="2200" dirty="0" smtClean="0"/>
              <a:t> في عيدِ الأْضحَى</a:t>
            </a:r>
            <a:endParaRPr lang="ar-SA" sz="2200" dirty="0"/>
          </a:p>
        </p:txBody>
      </p:sp>
      <p:sp>
        <p:nvSpPr>
          <p:cNvPr id="6" name="مستطيل 5"/>
          <p:cNvSpPr/>
          <p:nvPr/>
        </p:nvSpPr>
        <p:spPr>
          <a:xfrm>
            <a:off x="5094317" y="2488164"/>
            <a:ext cx="3906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2- أُجِيبُ عنِ الأْسئِلَةِ التاليةِ :</a:t>
            </a:r>
            <a:endParaRPr lang="ar-SA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3" y="3500438"/>
            <a:ext cx="264320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496"/>
            <a:ext cx="4643470" cy="379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6854606" y="4786322"/>
            <a:ext cx="671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7030A0"/>
                </a:solidFill>
              </a:rPr>
              <a:t>اللام</a:t>
            </a:r>
            <a:endParaRPr lang="ar-EG" sz="2800" b="1" dirty="0">
              <a:solidFill>
                <a:srgbClr val="7030A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949589" y="4857760"/>
            <a:ext cx="1265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المُحْتاجين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42910" y="5814972"/>
            <a:ext cx="12747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المسلمين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build="allAtOnce"/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327" y="642918"/>
            <a:ext cx="6730441" cy="403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5500702"/>
            <a:ext cx="8143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900" y="4376751"/>
            <a:ext cx="76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ستطيل 3"/>
          <p:cNvSpPr/>
          <p:nvPr/>
        </p:nvSpPr>
        <p:spPr>
          <a:xfrm>
            <a:off x="3143240" y="71414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7030A0"/>
                </a:solidFill>
              </a:rPr>
              <a:t>3 - </a:t>
            </a:r>
            <a:r>
              <a:rPr lang="ar-SA" sz="2000" b="1" dirty="0" smtClean="0">
                <a:solidFill>
                  <a:srgbClr val="7030A0"/>
                </a:solidFill>
              </a:rPr>
              <a:t>مَا الَّذِي حُذِفَ مِنْ هَذِه الكَلِمَاتِ بَعْدَ دُخُوْلِ اللامِّ المَكْسورَةِ عَلَيْهَا ؟</a:t>
            </a:r>
            <a:endParaRPr lang="ar-SA" sz="2000" dirty="0">
              <a:solidFill>
                <a:srgbClr val="7030A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24863" y="500042"/>
            <a:ext cx="2247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</a:rPr>
              <a:t>4- أُكْمِلُ الْجَدْوَلَ التَالِي  :</a:t>
            </a:r>
            <a:endParaRPr lang="ar-SA" sz="2000" dirty="0">
              <a:solidFill>
                <a:srgbClr val="008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733458"/>
            <a:ext cx="7506782" cy="91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285720" y="5500702"/>
            <a:ext cx="73580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7030A0"/>
                </a:solidFill>
              </a:rPr>
              <a:t>أَبْحَثُ فِي الآيَاتِ عَنْ كَلِمَةٍ دَخَلَتْ عَلَيْهَا اللامُ المَكْسورَةُ ، ثُمَّ أَقْرَُأ الآيَةَ التِي وَرَدَتْ فِيهَا.</a:t>
            </a:r>
            <a:endParaRPr lang="ar-SA" sz="2000" dirty="0">
              <a:solidFill>
                <a:srgbClr val="7030A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85786" y="5857892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7030A0"/>
                </a:solidFill>
              </a:rPr>
              <a:t>أُدْخِلُ اللامَّ المَكْسورةَ عَلَى الأَسمَاءِ الآتِيَةِ : ( الْبَحْرُ، الابْنُ،  الْعِيدُ )، ثُمَ أَقْرَُؤهَا .</a:t>
            </a:r>
            <a:endParaRPr lang="ar-SA" sz="2000" dirty="0">
              <a:solidFill>
                <a:srgbClr val="7030A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714480" y="2753021"/>
            <a:ext cx="670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للأم</a:t>
            </a:r>
            <a:endParaRPr lang="ar-EG" sz="2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595241" y="3395963"/>
            <a:ext cx="833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العون</a:t>
            </a:r>
            <a:endParaRPr lang="ar-EG" sz="2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550912" y="3400864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للعون</a:t>
            </a:r>
            <a:endParaRPr lang="ar-EG" sz="2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199708" y="4052973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للأضحية</a:t>
            </a:r>
            <a:endParaRPr lang="ar-EG" sz="2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183967" y="4038905"/>
            <a:ext cx="1173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الأضحية</a:t>
            </a:r>
            <a:endParaRPr lang="ar-EG" sz="2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386920" y="4042708"/>
            <a:ext cx="349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لـ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676298" y="6215082"/>
            <a:ext cx="824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للْبَحْرُ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857488" y="6215082"/>
            <a:ext cx="80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للابن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117462" y="6215082"/>
            <a:ext cx="833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للعيد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755" y="778039"/>
            <a:ext cx="2772708" cy="212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0386" y="233342"/>
            <a:ext cx="3880638" cy="55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786710" y="71414"/>
            <a:ext cx="1143008" cy="928694"/>
          </a:xfrm>
          <a:prstGeom prst="ellipse">
            <a:avLst/>
          </a:prstGeom>
          <a:ln/>
          <a:scene3d>
            <a:camera prst="perspectiveHeroicExtremeLef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الرَّسم</a:t>
            </a:r>
            <a:endParaRPr lang="ar-SA" dirty="0" smtClean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85720" y="99932"/>
            <a:ext cx="364333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1- أَقْرَُأ وَأُلاحِظُ كِتابَةَ الْحُرُوفِ الْمُلَوَّنَةِ :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357686" y="2928934"/>
            <a:ext cx="457200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sz="2000" b="1" dirty="0" smtClean="0"/>
              <a:t>2- أُلاحِظُ طَريقَةَ رَْسمِ الْحروفِ تَبَعًا لاتِّجاهِ الأَْسهمِ :</a:t>
            </a:r>
            <a:endParaRPr lang="ar-SA" sz="2000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2150" y="4257680"/>
            <a:ext cx="63817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429000"/>
            <a:ext cx="3571875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571480"/>
            <a:ext cx="2571762" cy="425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7008" y="71414"/>
            <a:ext cx="279558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ستطيل 3"/>
          <p:cNvSpPr/>
          <p:nvPr/>
        </p:nvSpPr>
        <p:spPr>
          <a:xfrm>
            <a:off x="6658150" y="3071810"/>
            <a:ext cx="24144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2- أْسأَلُ مَنْ بِجِوَارِي عَنْ :</a:t>
            </a:r>
            <a:endParaRPr lang="ar-SA" sz="2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86" y="3214686"/>
            <a:ext cx="6534178" cy="358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8604"/>
            <a:ext cx="539259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857488" y="142852"/>
            <a:ext cx="30989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</a:rPr>
              <a:t>1 – </a:t>
            </a:r>
            <a:r>
              <a:rPr lang="ar-SA" sz="2000" b="1" dirty="0" smtClean="0">
                <a:solidFill>
                  <a:srgbClr val="008000"/>
                </a:solidFill>
              </a:rPr>
              <a:t>ماذا أَقولُ في الْمَواقفِ التَّاليةِ ؟</a:t>
            </a:r>
            <a:endParaRPr lang="ar-SA" sz="2000" dirty="0">
              <a:solidFill>
                <a:srgbClr val="008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1164351"/>
            <a:ext cx="1143008" cy="140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86" y="688173"/>
            <a:ext cx="1071570" cy="109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71414"/>
            <a:ext cx="678661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6122611" y="71414"/>
            <a:ext cx="230704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b="1" dirty="0" smtClean="0"/>
              <a:t>1- أَقْرَُأ البِطَاقَةَ ثُمَّ أُجِيبُ :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6014441" y="3459636"/>
            <a:ext cx="29867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مَنْ مُرْسلُِ الْبِطاقَةِ ؟ ولِمَنْ أَرْسلَهَا ؟</a:t>
            </a:r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7358082" y="4019268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لِماذا أَرسلَها ؟</a:t>
            </a:r>
            <a:endParaRPr lang="ar-SA" sz="2000" dirty="0"/>
          </a:p>
        </p:txBody>
      </p:sp>
      <p:sp>
        <p:nvSpPr>
          <p:cNvPr id="8" name="مستطيل 7"/>
          <p:cNvSpPr/>
          <p:nvPr/>
        </p:nvSpPr>
        <p:spPr>
          <a:xfrm>
            <a:off x="6619242" y="4488286"/>
            <a:ext cx="2252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ماذا يرْجُو لنفْسهِ ولأِخيهِ ؟</a:t>
            </a:r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7429520" y="4988352"/>
            <a:ext cx="12586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متى أَرسلَهَا ؟</a:t>
            </a:r>
            <a:endParaRPr lang="ar-SA" sz="2000" dirty="0"/>
          </a:p>
        </p:txBody>
      </p:sp>
      <p:sp>
        <p:nvSpPr>
          <p:cNvPr id="10" name="مستطيل 9"/>
          <p:cNvSpPr/>
          <p:nvPr/>
        </p:nvSpPr>
        <p:spPr>
          <a:xfrm>
            <a:off x="5951068" y="5459900"/>
            <a:ext cx="3049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ورَد في الْبِطَاقة عِبارتا تهنئةٍ أَكْتُبُهما</a:t>
            </a:r>
            <a:endParaRPr lang="ar-SA" sz="20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000100" y="3502556"/>
            <a:ext cx="44291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..................................................................</a:t>
            </a:r>
            <a:endParaRPr lang="ar-SA" sz="16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000100" y="4009386"/>
            <a:ext cx="44291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..................................................................</a:t>
            </a:r>
            <a:endParaRPr lang="ar-SA" sz="16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000100" y="4459768"/>
            <a:ext cx="44291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..................................................................</a:t>
            </a:r>
            <a:endParaRPr lang="ar-SA" sz="16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1000100" y="4978468"/>
            <a:ext cx="44291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..................................................................</a:t>
            </a:r>
            <a:endParaRPr lang="ar-SA" sz="16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1000100" y="5549974"/>
            <a:ext cx="4429156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..................................................................</a:t>
            </a:r>
            <a:endParaRPr lang="ar-SA" sz="1600" dirty="0"/>
          </a:p>
        </p:txBody>
      </p:sp>
      <p:sp>
        <p:nvSpPr>
          <p:cNvPr id="18" name="مستطيل 17"/>
          <p:cNvSpPr/>
          <p:nvPr/>
        </p:nvSpPr>
        <p:spPr>
          <a:xfrm>
            <a:off x="860592" y="3473322"/>
            <a:ext cx="46474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المرسل : أسامة أرسلها إلى أيمن .</a:t>
            </a:r>
            <a:endParaRPr lang="ar-EG" sz="2000" b="1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534479" y="3975966"/>
            <a:ext cx="51090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أرسلها مهنئاً بعيد الفطر المبارك .</a:t>
            </a:r>
            <a:endParaRPr lang="ar-EG" sz="2000" b="1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3610" y="4459768"/>
            <a:ext cx="6457217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يرجو أن يجتمع مع صديقه في عرفات يوم عيد الأضحى</a:t>
            </a:r>
            <a:endParaRPr lang="ar-EG" sz="1900" b="1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23917" y="4959834"/>
            <a:ext cx="21852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في يوم العيد .</a:t>
            </a:r>
            <a:endParaRPr lang="ar-EG" sz="2000" b="1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64721" y="5531338"/>
            <a:ext cx="5144422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19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عبارات التهنئة </a:t>
            </a:r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: كل عام </a:t>
            </a:r>
            <a:r>
              <a:rPr lang="ar-EG" sz="1900" b="1" dirty="0" err="1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و</a:t>
            </a:r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أنتم بخير </a:t>
            </a:r>
          </a:p>
          <a:p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أعاده الله علينا باليمن </a:t>
            </a:r>
            <a:r>
              <a:rPr lang="ar-EG" sz="1900" b="1" dirty="0" err="1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و</a:t>
            </a:r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البركات .</a:t>
            </a:r>
          </a:p>
          <a:p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تقبل الله منا </a:t>
            </a:r>
            <a:r>
              <a:rPr lang="ar-EG" sz="1900" b="1" dirty="0" err="1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و</a:t>
            </a:r>
            <a:r>
              <a:rPr lang="ar-EG" sz="1900" b="1" dirty="0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 منكم .</a:t>
            </a:r>
            <a:endParaRPr lang="ar-EG" sz="1900" b="1" dirty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4808"/>
            <a:ext cx="7643866" cy="39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14282" y="71414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0000FF"/>
                </a:solidFill>
                <a:latin typeface="Arabic Typesetting" pitchFamily="66" charset="-78"/>
                <a:cs typeface="Arabic Typesetting" pitchFamily="66" charset="-78"/>
              </a:rPr>
              <a:t>2- </a:t>
            </a:r>
            <a:r>
              <a:rPr lang="ar-SA" sz="3200" b="1" dirty="0" smtClean="0">
                <a:solidFill>
                  <a:srgbClr val="0000FF"/>
                </a:solidFill>
                <a:latin typeface="Arabic Typesetting" pitchFamily="66" charset="-78"/>
                <a:cs typeface="Arabic Typesetting" pitchFamily="66" charset="-78"/>
              </a:rPr>
              <a:t>أُرَتِّبُ الْجُمَلَ التَّاليَةَ، وأَكْتُبُهَا فِي مَواضعِها مِن البِطَاقَةِ، مَعَ الاْستِرشادِ بِالنَّمُوذَجِ الَّسابقِ :</a:t>
            </a:r>
            <a:endParaRPr lang="ar-SA" sz="3200" dirty="0">
              <a:solidFill>
                <a:srgbClr val="0000FF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642918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5977901" y="642918"/>
            <a:ext cx="21531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بسم الله الرَّحمن الرَّحيم 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5857884" y="1071546"/>
            <a:ext cx="23439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وأنْتَهِزُ فُرصةَ حُلولِ الْعِيد </a:t>
            </a:r>
            <a:endParaRPr lang="ar-SA" sz="2000" dirty="0"/>
          </a:p>
        </p:txBody>
      </p:sp>
      <p:sp>
        <p:nvSpPr>
          <p:cNvPr id="7" name="مستطيل 6"/>
          <p:cNvSpPr/>
          <p:nvPr/>
        </p:nvSpPr>
        <p:spPr>
          <a:xfrm>
            <a:off x="5286380" y="1500174"/>
            <a:ext cx="29258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السلامُ عَلَيْكُم ورحْمَةُ اللهِ وبَرَكَاتُه </a:t>
            </a:r>
            <a:endParaRPr lang="ar-SA" sz="2000" dirty="0"/>
          </a:p>
        </p:txBody>
      </p:sp>
      <p:sp>
        <p:nvSpPr>
          <p:cNvPr id="8" name="مستطيل 7"/>
          <p:cNvSpPr/>
          <p:nvPr/>
        </p:nvSpPr>
        <p:spPr>
          <a:xfrm>
            <a:off x="5786446" y="1928802"/>
            <a:ext cx="2388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أُهَنِّئُكِ على إتمَامِكِ ِصيامَهُ </a:t>
            </a:r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4661771" y="2357430"/>
            <a:ext cx="34868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عِيدًا مُباركًا تنْعَمِينَ فيهِ بالْخَيرِ والسرورِ .</a:t>
            </a:r>
            <a:endParaRPr lang="ar-SA" sz="2000" dirty="0"/>
          </a:p>
        </p:txBody>
      </p:sp>
      <p:sp>
        <p:nvSpPr>
          <p:cNvPr id="10" name="مستطيل 9"/>
          <p:cNvSpPr/>
          <p:nvPr/>
        </p:nvSpPr>
        <p:spPr>
          <a:xfrm>
            <a:off x="2213641" y="642918"/>
            <a:ext cx="1540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أخْتِي الْغَالِية هند </a:t>
            </a:r>
            <a:endParaRPr lang="ar-SA" sz="2000" dirty="0"/>
          </a:p>
        </p:txBody>
      </p:sp>
      <p:sp>
        <p:nvSpPr>
          <p:cNvPr id="11" name="مستطيل 10"/>
          <p:cNvSpPr/>
          <p:nvPr/>
        </p:nvSpPr>
        <p:spPr>
          <a:xfrm>
            <a:off x="1000100" y="1013460"/>
            <a:ext cx="28023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1429/10/1 هـ - مكة المكرمة</a:t>
            </a:r>
            <a:endParaRPr lang="ar-SA" sz="2000" dirty="0"/>
          </a:p>
        </p:txBody>
      </p:sp>
      <p:sp>
        <p:nvSpPr>
          <p:cNvPr id="12" name="مستطيل 11"/>
          <p:cNvSpPr/>
          <p:nvPr/>
        </p:nvSpPr>
        <p:spPr>
          <a:xfrm>
            <a:off x="1429427" y="1357298"/>
            <a:ext cx="23038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ونحْنُ نُوَدِّعُ شهْرًا مُبَارَكًا </a:t>
            </a:r>
            <a:endParaRPr lang="ar-SA" sz="2000" dirty="0"/>
          </a:p>
        </p:txBody>
      </p:sp>
      <p:sp>
        <p:nvSpPr>
          <p:cNvPr id="14" name="مستطيل 13"/>
          <p:cNvSpPr/>
          <p:nvPr/>
        </p:nvSpPr>
        <p:spPr>
          <a:xfrm>
            <a:off x="2357422" y="1785926"/>
            <a:ext cx="1257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أخْتُكِ : عبير.</a:t>
            </a:r>
            <a:endParaRPr lang="ar-SA" sz="2000" dirty="0"/>
          </a:p>
        </p:txBody>
      </p:sp>
      <p:sp>
        <p:nvSpPr>
          <p:cNvPr id="15" name="مستطيل 14"/>
          <p:cNvSpPr/>
          <p:nvPr/>
        </p:nvSpPr>
        <p:spPr>
          <a:xfrm>
            <a:off x="378574" y="2243072"/>
            <a:ext cx="3336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لأقَُدِّمَ </a:t>
            </a:r>
            <a:r>
              <a:rPr lang="ar-SA" sz="2000" dirty="0" err="1" smtClean="0"/>
              <a:t>لكِ</a:t>
            </a:r>
            <a:r>
              <a:rPr lang="ar-SA" sz="2000" dirty="0" smtClean="0"/>
              <a:t> خَالِص أُمنِياتِي بأنْ يجعلَهُ اللهُ </a:t>
            </a:r>
            <a:endParaRPr lang="ar-SA" sz="20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44572" y="1099682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76" y="1555737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3806" y="2000240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76" y="2412993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642918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000108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412861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828130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285992"/>
            <a:ext cx="428628" cy="30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022E-6 L -0.23212 0.34529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022E-6 L 0.38229 0.40819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67345E-6 L -0.25382 0.3462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26549E-6 L 0.4224 0.4299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90287E-7 L -0.35781 0.3466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5661E-6 L -0.06406 0.52405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033E-7 L 0.17379 0.35338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25532E-7 L -0.21441 0.3894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1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55134E-6 L 0.1033 0.58788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4838E-6 L 0.08003 0.7423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3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 build="allAtOnce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57488" y="214290"/>
            <a:ext cx="2874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/>
              <a:t>1 - أ</a:t>
            </a:r>
            <a:r>
              <a:rPr lang="ar-SA" sz="2000" b="1" dirty="0" smtClean="0"/>
              <a:t>ْستَمِعُ ِإلَى النَّصِّ، ثُمَّ أُجِيبُ :</a:t>
            </a:r>
            <a:endParaRPr lang="ar-SA" sz="20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55" y="1120880"/>
            <a:ext cx="1071563" cy="12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71414"/>
            <a:ext cx="259873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3465603" y="642918"/>
            <a:ext cx="2749471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dirty="0" smtClean="0"/>
              <a:t>أََذْكُر قائِلَ كُلِّ عبارةٍ عنْ يمينِها:</a:t>
            </a:r>
            <a:endParaRPr lang="ar-SA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142985"/>
            <a:ext cx="5786478" cy="147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58" y="2571744"/>
            <a:ext cx="5883464" cy="1724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5925579" y="2957452"/>
            <a:ext cx="314701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dirty="0" smtClean="0"/>
              <a:t>أَنْسبُ الأحَْدَاثَ التَالِيَةََ  ِإلََى َأصحَابِهَا :</a:t>
            </a:r>
            <a:endParaRPr lang="ar-SA" sz="2000" dirty="0"/>
          </a:p>
        </p:txBody>
      </p:sp>
      <p:sp>
        <p:nvSpPr>
          <p:cNvPr id="9" name="مستطيل 8"/>
          <p:cNvSpPr/>
          <p:nvPr/>
        </p:nvSpPr>
        <p:spPr>
          <a:xfrm>
            <a:off x="6838175" y="3886146"/>
            <a:ext cx="202010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أَذْكُرُ  أَمَاكِنَ مايلي :</a:t>
            </a:r>
            <a:endParaRPr lang="ar-SA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6" y="4343406"/>
            <a:ext cx="8786842" cy="245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>
            <a:off x="4758160" y="1071546"/>
            <a:ext cx="824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هـنـد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877712" y="1538575"/>
            <a:ext cx="694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الأب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877712" y="2038641"/>
            <a:ext cx="694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الأب</a:t>
            </a:r>
            <a:endParaRPr lang="ar-EG" sz="24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766685" y="2643182"/>
            <a:ext cx="843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الفتاة</a:t>
            </a:r>
            <a:endParaRPr lang="ar-EG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818911" y="3181649"/>
            <a:ext cx="824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هـنـد</a:t>
            </a:r>
            <a:endParaRPr lang="ar-EG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785918" y="3681715"/>
            <a:ext cx="843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الفتاة</a:t>
            </a:r>
            <a:endParaRPr lang="ar-EG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5578363" y="6114410"/>
            <a:ext cx="840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الُُّسوقِ</a:t>
            </a:r>
            <a:endParaRPr lang="ar-EG" sz="2400" b="1" dirty="0"/>
          </a:p>
        </p:txBody>
      </p:sp>
      <p:sp>
        <p:nvSpPr>
          <p:cNvPr id="18" name="مستطيل 17"/>
          <p:cNvSpPr/>
          <p:nvPr/>
        </p:nvSpPr>
        <p:spPr>
          <a:xfrm>
            <a:off x="3060119" y="5499604"/>
            <a:ext cx="1011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الرّصيف</a:t>
            </a:r>
            <a:endParaRPr lang="ar-EG" sz="2400" b="1" dirty="0"/>
          </a:p>
        </p:txBody>
      </p:sp>
      <p:sp>
        <p:nvSpPr>
          <p:cNvPr id="19" name="مستطيل 18"/>
          <p:cNvSpPr/>
          <p:nvPr/>
        </p:nvSpPr>
        <p:spPr>
          <a:xfrm>
            <a:off x="142844" y="5614946"/>
            <a:ext cx="12843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/>
              <a:t>في بيت الجدّة</a:t>
            </a:r>
            <a:endParaRPr lang="ar-EG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2308" y="857232"/>
            <a:ext cx="2427410" cy="237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9432" y="3714752"/>
            <a:ext cx="2500330" cy="254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357174" y="857232"/>
            <a:ext cx="5572148" cy="163121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مَاذَا يَفْعَلُ هَذَا الْوَلَدُ ؟</a:t>
            </a:r>
          </a:p>
          <a:p>
            <a:r>
              <a:rPr lang="ar-SA" sz="2000" dirty="0" smtClean="0">
                <a:sym typeface="AGA Arabesque Desktop"/>
              </a:rPr>
              <a:t>  </a:t>
            </a:r>
            <a:r>
              <a:rPr lang="ar-SA" sz="2000" dirty="0" smtClean="0"/>
              <a:t>لِمَنْ يُعْطِي المالَ ؟ وَلِمَاذَا ؟</a:t>
            </a:r>
          </a:p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لِمَاذَا يَبْتَسمُ ؟</a:t>
            </a:r>
          </a:p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مَا رَأْيُكَ بمُساعَدَةِ الْفُقَرَاءِ في الْعِيدِ ؟</a:t>
            </a:r>
          </a:p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أُقَدِّمُ نَصيحَةً لزملائي في الصفِّ في مِثْلِ هَذِهِ الْمُنَاسبَةِ السعِيدَةِ .</a:t>
            </a:r>
            <a:endParaRPr lang="ar-SA" sz="2000" dirty="0"/>
          </a:p>
        </p:txBody>
      </p:sp>
      <p:sp>
        <p:nvSpPr>
          <p:cNvPr id="5" name="مستطيل 4"/>
          <p:cNvSpPr/>
          <p:nvPr/>
        </p:nvSpPr>
        <p:spPr>
          <a:xfrm>
            <a:off x="1214414" y="4485039"/>
            <a:ext cx="4572000" cy="1015663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مَاذَا يَفْعَلُ الأوَْلادُ فِي الْمَشهَدِ ؟</a:t>
            </a:r>
          </a:p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مَاذَا يُسمَّى هَذَا الْمَكَانُ ؟</a:t>
            </a:r>
          </a:p>
          <a:p>
            <a:r>
              <a:rPr lang="ar-SA" sz="2000" dirty="0" smtClean="0">
                <a:sym typeface="AGA Arabesque Desktop"/>
              </a:rPr>
              <a:t> </a:t>
            </a:r>
            <a:r>
              <a:rPr lang="ar-SA" sz="2000" dirty="0" smtClean="0"/>
              <a:t>أذْكُرُ أَسمَاءَ ثَلاثَةِ ألْعَابٍ مُخْتَلِفَةٍ أُحِبُّها .</a:t>
            </a:r>
            <a:endParaRPr lang="ar-SA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6286544" cy="192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5357818" y="142852"/>
            <a:ext cx="3485249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000" dirty="0" smtClean="0"/>
              <a:t>أُرَتِّبُ الأحَْدَاثَ حَسبَ ورُودِهَا فِي النَّصِّ :</a:t>
            </a:r>
            <a:endParaRPr lang="ar-EG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00240"/>
            <a:ext cx="7143800" cy="240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7010394" y="2000240"/>
            <a:ext cx="177644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000" dirty="0" smtClean="0"/>
              <a:t>استَفَدتُ مِنَ القِصةِ :</a:t>
            </a:r>
            <a:endParaRPr lang="ar-EG" sz="2000" dirty="0"/>
          </a:p>
        </p:txBody>
      </p:sp>
      <p:sp>
        <p:nvSpPr>
          <p:cNvPr id="6" name="مستطيل 5"/>
          <p:cNvSpPr/>
          <p:nvPr/>
        </p:nvSpPr>
        <p:spPr>
          <a:xfrm>
            <a:off x="5857884" y="4429132"/>
            <a:ext cx="285748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dirty="0" smtClean="0"/>
              <a:t>2 - </a:t>
            </a:r>
            <a:r>
              <a:rPr lang="ar-EG" b="1" dirty="0" smtClean="0"/>
              <a:t>أَْسرُدُ القِصةَ التِي سَمِعْتُهَا, مَعَ </a:t>
            </a:r>
          </a:p>
          <a:p>
            <a:r>
              <a:rPr lang="ar-EG" b="1" dirty="0" smtClean="0"/>
              <a:t>الاْستِرْشادِ بالْعَناصرِ التَّالِيةِ :</a:t>
            </a:r>
            <a:endParaRPr lang="ar-EG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155284"/>
            <a:ext cx="3643338" cy="2631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5486626" y="1056380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1</a:t>
            </a:r>
            <a:endParaRPr lang="ar-EG" sz="2400" b="1" dirty="0"/>
          </a:p>
        </p:txBody>
      </p:sp>
      <p:sp>
        <p:nvSpPr>
          <p:cNvPr id="9" name="مستطيل 8"/>
          <p:cNvSpPr/>
          <p:nvPr/>
        </p:nvSpPr>
        <p:spPr>
          <a:xfrm>
            <a:off x="5486626" y="1442804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2</a:t>
            </a:r>
            <a:endParaRPr lang="ar-EG" sz="2400" b="1" dirty="0"/>
          </a:p>
        </p:txBody>
      </p:sp>
      <p:sp>
        <p:nvSpPr>
          <p:cNvPr id="10" name="مستطيل 9"/>
          <p:cNvSpPr/>
          <p:nvPr/>
        </p:nvSpPr>
        <p:spPr>
          <a:xfrm>
            <a:off x="5486626" y="667251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/>
              <a:t>3</a:t>
            </a:r>
            <a:endParaRPr lang="ar-EG" sz="2400" b="1" dirty="0"/>
          </a:p>
        </p:txBody>
      </p:sp>
      <p:sp>
        <p:nvSpPr>
          <p:cNvPr id="11" name="مستطيل 10"/>
          <p:cNvSpPr/>
          <p:nvPr/>
        </p:nvSpPr>
        <p:spPr>
          <a:xfrm rot="766064">
            <a:off x="2972376" y="3396595"/>
            <a:ext cx="23374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00FF"/>
                </a:solidFill>
              </a:rPr>
              <a:t>مد يد المساعدة للمحتاجين</a:t>
            </a:r>
            <a:endParaRPr lang="ar-EG" sz="2000" b="1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 rot="321850">
            <a:off x="515206" y="2742641"/>
            <a:ext cx="24593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00FF"/>
                </a:solidFill>
              </a:rPr>
              <a:t>فرحة العيد بإدخال السرور</a:t>
            </a:r>
          </a:p>
          <a:p>
            <a:r>
              <a:rPr lang="ar-EG" sz="2000" b="1" dirty="0" smtClean="0">
                <a:solidFill>
                  <a:srgbClr val="0000FF"/>
                </a:solidFill>
              </a:rPr>
              <a:t>على الغير </a:t>
            </a:r>
            <a:r>
              <a:rPr lang="ar-EG" sz="2000" b="1" dirty="0" err="1" smtClean="0">
                <a:solidFill>
                  <a:srgbClr val="0000FF"/>
                </a:solidFill>
              </a:rPr>
              <a:t>و</a:t>
            </a:r>
            <a:r>
              <a:rPr lang="ar-EG" sz="2000" b="1" dirty="0" smtClean="0">
                <a:solidFill>
                  <a:srgbClr val="0000FF"/>
                </a:solidFill>
              </a:rPr>
              <a:t> خاصة الأطفال</a:t>
            </a:r>
            <a:endParaRPr lang="ar-EG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My Documents\My Pictures\الحرم المكي 1.bmp"/>
          <p:cNvPicPr>
            <a:picLocks noChangeAspect="1" noChangeArrowheads="1"/>
          </p:cNvPicPr>
          <p:nvPr/>
        </p:nvPicPr>
        <p:blipFill>
          <a:blip r:embed="rId2">
            <a:lum bright="60000" contrast="-70000"/>
          </a:blip>
          <a:srcRect/>
          <a:stretch>
            <a:fillRect/>
          </a:stretch>
        </p:blipFill>
        <p:spPr bwMode="auto">
          <a:xfrm>
            <a:off x="71446" y="71414"/>
            <a:ext cx="9001148" cy="6715148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28556" y="142853"/>
            <a:ext cx="8929718" cy="663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500" b="1" dirty="0" smtClean="0"/>
              <a:t>يَحْتَفِلُ المسلمونَ كُلَّ عامٍ بعيدينِ ،عيدِ الفِطْرِ وعيدِ الأْضحى. فَبَعْدَ صيامِ رمضانَ يَفْرَحُ المسلمونَ بعيدِ الفطرِ؛ لأنَّهُم صامُوا َشهْرَهُمْ ، وأَطَاعُوا رَبَّهُم. وَبَعْدَ الْحَجِّ يَفْرحُونَ بعيدِ الأْضحَى الْمبارَكِ .</a:t>
            </a:r>
          </a:p>
          <a:p>
            <a:r>
              <a:rPr lang="ar-EG" sz="2500" b="1" dirty="0" smtClean="0"/>
              <a:t>فالْعيدُ في الإسلامِ فَرَحٌ بعبادَةِ الله وطاعَتِهِ ،وشكْرٌ لله عَلَى تمَامِ العبادةِ, يخرجُ المسلمونَ في َصبِيحتِه  إلى الصلاةِ بالثِّيابِ الْجَديدَةِ ،وَهُمْ يُكبِّرونَ: الله أكْبَر ،الله أكبر ،الله لا ،إلهَ </a:t>
            </a:r>
            <a:r>
              <a:rPr lang="ar-EG" sz="2500" b="1" dirty="0" err="1" smtClean="0"/>
              <a:t>إ</a:t>
            </a:r>
            <a:r>
              <a:rPr lang="ar-EG" sz="2500" b="1" dirty="0" smtClean="0"/>
              <a:t> لا الله  ، الله أكْبَرُ ،ولله الحمد .</a:t>
            </a:r>
          </a:p>
          <a:p>
            <a:r>
              <a:rPr lang="ar-EG" sz="2500" b="1" dirty="0" smtClean="0"/>
              <a:t>ثُمَّ يعودونَ إلى بُيوتهم لاستقْبالِ المُهَنّئِينَ ،وتَبادُلِ الزياراتِ ،حَيْثُ يَلْتَقي المسلمُ أَخَاهُ فَيَقُولُ لَهُ: كُلُّ عام وأَنْتَ بخَيْرٍ ، أعادَهُ الله عَلَيْنا وَعَلَيْكُمْ بالخيرِ والبَرَكَاتِ .</a:t>
            </a:r>
          </a:p>
          <a:p>
            <a:r>
              <a:rPr lang="ar-EG" sz="2500" b="1" dirty="0" smtClean="0"/>
              <a:t>وفِي البُيُوتِ يُقَدّمُونَ الحَلْوَى والطَّعامَ ، وكثيرٌ مِنَ الزَّائِرينَ يَهَبُونَ النُّقُودَ للأطفالِ؛ لِتَكُونَ فَرْحةُ الأطفالِ بالعيدِ فرْحَتَين .</a:t>
            </a:r>
          </a:p>
          <a:p>
            <a:r>
              <a:rPr lang="ar-EG" sz="2500" b="1" dirty="0" smtClean="0"/>
              <a:t>والْمُسلمُ الْحَقُّ في صبِيحةِ الْعيدِ يُقبِّلُ يَدَي وَالِدَيهِ وَيأْنَُس بإخْوَانِهِ ، وأصدقائِهِ ، وأَقْربَائهِ ، يتذكَّرُ يتَامى لا يجدونَ في تِلْكَ الصبيحَةِ حَنَانَ الأبِ ، </a:t>
            </a:r>
            <a:r>
              <a:rPr lang="ar-EG" sz="2500" b="1" dirty="0" err="1" smtClean="0"/>
              <a:t>وأيَامَى</a:t>
            </a:r>
            <a:r>
              <a:rPr lang="ar-EG" sz="2500" b="1" dirty="0" smtClean="0"/>
              <a:t> قَد فَقَدْنَ ابْتسامةَ الزَّوجِ ، </a:t>
            </a:r>
            <a:r>
              <a:rPr lang="ar-EG" sz="2500" b="1" dirty="0" err="1" smtClean="0"/>
              <a:t>و</a:t>
            </a:r>
            <a:r>
              <a:rPr lang="ar-EG" sz="2500" b="1" dirty="0" smtClean="0"/>
              <a:t> آباءً وأمهاتٍ حُرمُوا أولادَهمْ ، فإذَا همْ بالعيدِ يَشرَقُونَ بالدَّمْعِ ، ويَفْقِدُون طَعْمَ الرَّاحَةِ والاستِقْرَارِ .</a:t>
            </a:r>
          </a:p>
          <a:p>
            <a:r>
              <a:rPr lang="ar-EG" sz="2500" b="1" dirty="0" smtClean="0"/>
              <a:t>فيَ سعَى لسدِّ حاجَتِهمْ ، ويأسو جراحَهُم ، مستحْضرًا حَديثَ رسولِ الله : «مَثَلُ المؤمنين في توادِّهم وتراحُمِهِمْ. وتعَاطُفِهِمْ كَمَثَلِ الْجَسدِ الواحدِ ،إذا اشتَكَى مِنْه عُضوٌ تَدَاعَى لَهُ َسائِرُ الجَسدِ بالحُمَّى والسهَرِ ». </a:t>
            </a:r>
            <a:r>
              <a:rPr lang="ar-EG" sz="1400" b="1" dirty="0" smtClean="0"/>
              <a:t>رواه مسلم .</a:t>
            </a:r>
            <a:endParaRPr lang="ar-EG" sz="25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714884"/>
            <a:ext cx="807249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43882" y="3857628"/>
            <a:ext cx="112871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94" y="71414"/>
            <a:ext cx="26289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357174" y="785794"/>
            <a:ext cx="600077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1 -</a:t>
            </a:r>
            <a:r>
              <a:rPr lang="ar-EG" sz="2000" b="1" dirty="0" smtClean="0"/>
              <a:t>أَقرأُ النَّصَّ قراءةً جَهْرِيَّةً ، مَعَ مُرَاعاةِ ضبطِ مفرداتِه ضبطًا سليمًا .</a:t>
            </a:r>
            <a:endParaRPr lang="ar-EG" sz="20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3900" y="785794"/>
            <a:ext cx="8953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6"/>
          <p:cNvSpPr/>
          <p:nvPr/>
        </p:nvSpPr>
        <p:spPr>
          <a:xfrm>
            <a:off x="1357290" y="1314378"/>
            <a:ext cx="621509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2 - </a:t>
            </a:r>
            <a:r>
              <a:rPr lang="ar-EG" sz="2000" b="1" dirty="0" smtClean="0"/>
              <a:t>أقْرأُ العِبَارةَ التَّالِيةَ مَعَ التَّنَبُّهِ لنُطْقِ التَّاءِ الْمرْبُوطَةِ والهاء :</a:t>
            </a:r>
            <a:endParaRPr lang="ar-EG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14444" y="2114540"/>
            <a:ext cx="5934105" cy="60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1733545"/>
            <a:ext cx="13716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ستطيل 9"/>
          <p:cNvSpPr/>
          <p:nvPr/>
        </p:nvSpPr>
        <p:spPr>
          <a:xfrm>
            <a:off x="6429388" y="2928934"/>
            <a:ext cx="257175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3 - </a:t>
            </a:r>
            <a:r>
              <a:rPr lang="ar-EG" sz="2000" b="1" dirty="0" smtClean="0"/>
              <a:t>أقْرأُ </a:t>
            </a:r>
            <a:r>
              <a:rPr lang="ar-EG" sz="2000" b="1" dirty="0" err="1" smtClean="0"/>
              <a:t>و</a:t>
            </a:r>
            <a:r>
              <a:rPr lang="ar-EG" sz="2000" b="1" dirty="0" smtClean="0"/>
              <a:t> أُلاحِظُ الحُروف</a:t>
            </a:r>
          </a:p>
          <a:p>
            <a:r>
              <a:rPr lang="ar-EG" sz="2000" b="1" dirty="0" smtClean="0"/>
              <a:t>التي لا تُنطق :</a:t>
            </a:r>
            <a:endParaRPr lang="ar-EG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2714620"/>
            <a:ext cx="578647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مستطيل 11"/>
          <p:cNvSpPr/>
          <p:nvPr/>
        </p:nvSpPr>
        <p:spPr>
          <a:xfrm>
            <a:off x="1857356" y="4214818"/>
            <a:ext cx="478631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1 – </a:t>
            </a:r>
            <a:r>
              <a:rPr lang="ar-EG" sz="2000" b="1" dirty="0" smtClean="0"/>
              <a:t>أَضعُ إشَارَةَ (</a:t>
            </a:r>
            <a:r>
              <a:rPr lang="en-US" sz="2000" b="1" dirty="0" smtClean="0">
                <a:latin typeface="MS Mincho"/>
                <a:ea typeface="MS Mincho"/>
              </a:rPr>
              <a:t>✓</a:t>
            </a:r>
            <a:r>
              <a:rPr lang="ar-EG" sz="2000" b="1" dirty="0" smtClean="0"/>
              <a:t> ) يمينَ الْخِيَارِ الصحِيحِ فيمَا يلي :</a:t>
            </a:r>
            <a:endParaRPr lang="ar-EG" sz="2000" dirty="0"/>
          </a:p>
        </p:txBody>
      </p:sp>
      <p:sp>
        <p:nvSpPr>
          <p:cNvPr id="13" name="مستطيل 12"/>
          <p:cNvSpPr/>
          <p:nvPr/>
        </p:nvSpPr>
        <p:spPr>
          <a:xfrm>
            <a:off x="3356456" y="4986568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MS Mincho"/>
                <a:ea typeface="MS Mincho"/>
              </a:rPr>
              <a:t>✓</a:t>
            </a:r>
            <a:endParaRPr lang="ar-EG" dirty="0"/>
          </a:p>
        </p:txBody>
      </p:sp>
      <p:sp>
        <p:nvSpPr>
          <p:cNvPr id="14" name="مستطيل 13"/>
          <p:cNvSpPr/>
          <p:nvPr/>
        </p:nvSpPr>
        <p:spPr>
          <a:xfrm>
            <a:off x="1599740" y="5417122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MS Mincho"/>
                <a:ea typeface="MS Mincho"/>
              </a:rPr>
              <a:t>✓</a:t>
            </a:r>
            <a:endParaRPr lang="ar-EG" dirty="0"/>
          </a:p>
        </p:txBody>
      </p:sp>
      <p:sp>
        <p:nvSpPr>
          <p:cNvPr id="15" name="مستطيل 14"/>
          <p:cNvSpPr/>
          <p:nvPr/>
        </p:nvSpPr>
        <p:spPr>
          <a:xfrm>
            <a:off x="5126895" y="5800522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MS Mincho"/>
                <a:ea typeface="MS Mincho"/>
              </a:rPr>
              <a:t>✓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726" y="783294"/>
            <a:ext cx="3500430" cy="271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5857884" y="71414"/>
            <a:ext cx="321469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2 - </a:t>
            </a:r>
            <a:r>
              <a:rPr lang="ar-EG" sz="2000" b="1" dirty="0" smtClean="0"/>
              <a:t>أْستَخْرِجُ مِنَ النَّصِّ الكَلِمَاتِ الَّتي</a:t>
            </a:r>
          </a:p>
          <a:p>
            <a:r>
              <a:rPr lang="ar-EG" sz="2000" b="1" dirty="0" smtClean="0"/>
              <a:t>تَدُلُّ عَلَى الْمَعَانِي التَّاليةِ :</a:t>
            </a:r>
            <a:endParaRPr lang="ar-EG" sz="2000" dirty="0"/>
          </a:p>
        </p:txBody>
      </p:sp>
      <p:sp>
        <p:nvSpPr>
          <p:cNvPr id="3" name="مستطيل 2"/>
          <p:cNvSpPr/>
          <p:nvPr/>
        </p:nvSpPr>
        <p:spPr>
          <a:xfrm>
            <a:off x="1214414" y="285728"/>
            <a:ext cx="3082895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000" dirty="0" smtClean="0"/>
              <a:t>3 - </a:t>
            </a:r>
            <a:r>
              <a:rPr lang="ar-EG" sz="2000" b="1" dirty="0" smtClean="0"/>
              <a:t>أَنِْسجُ عَلَى نَمَطِ الْجُمْلَةِ الأوُلَى :</a:t>
            </a:r>
            <a:endParaRPr lang="ar-EG" sz="2000" dirty="0"/>
          </a:p>
        </p:txBody>
      </p:sp>
      <p:sp>
        <p:nvSpPr>
          <p:cNvPr id="5" name="مستطيل 4"/>
          <p:cNvSpPr/>
          <p:nvPr/>
        </p:nvSpPr>
        <p:spPr>
          <a:xfrm>
            <a:off x="285720" y="785794"/>
            <a:ext cx="50006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dirty="0" smtClean="0"/>
              <a:t>مَثَلُ المؤمنينَ في توادِّهم وتراحُمهم وتعَاطُفهم كمثلِ الْجَسدِ الواحدِ .</a:t>
            </a:r>
          </a:p>
          <a:p>
            <a:endParaRPr lang="ar-EG" sz="2400" dirty="0" smtClean="0"/>
          </a:p>
          <a:p>
            <a:r>
              <a:rPr lang="ar-EG" sz="2400" dirty="0" smtClean="0"/>
              <a:t>مَثَلُ التِّلْمِيذِ في اجتِهَادِهِ وَسعْيهِ في طَلَبِ الْعِلْمِ كمثلِ         </a:t>
            </a:r>
          </a:p>
          <a:p>
            <a:r>
              <a:rPr lang="ar-EG" sz="2400" dirty="0" smtClean="0"/>
              <a:t>         </a:t>
            </a:r>
            <a:r>
              <a:rPr lang="ar-EG" sz="1600" dirty="0" smtClean="0"/>
              <a:t>.................................. </a:t>
            </a:r>
          </a:p>
          <a:p>
            <a:endParaRPr lang="ar-EG" sz="1600" dirty="0" smtClean="0"/>
          </a:p>
          <a:p>
            <a:r>
              <a:rPr lang="ar-EG" sz="2400" dirty="0" smtClean="0"/>
              <a:t>مَثَلُ </a:t>
            </a:r>
            <a:r>
              <a:rPr lang="ar-EG" sz="1400" dirty="0" smtClean="0"/>
              <a:t>.................................... </a:t>
            </a:r>
            <a:r>
              <a:rPr lang="ar-EG" sz="2400" dirty="0" smtClean="0"/>
              <a:t>كمثلِ  </a:t>
            </a:r>
            <a:r>
              <a:rPr lang="ar-EG" sz="1600" dirty="0" smtClean="0"/>
              <a:t>..............................</a:t>
            </a:r>
            <a:endParaRPr lang="ar-EG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86124"/>
            <a:ext cx="435771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5000660" y="3743270"/>
            <a:ext cx="400049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1 - </a:t>
            </a:r>
            <a:r>
              <a:rPr lang="ar-EG" sz="2000" b="1" dirty="0" smtClean="0"/>
              <a:t>أُلاحِظُ شَكْلَ النَّصِّ السابق ، وَأحَدِّدُ نَوْعَهُ :</a:t>
            </a:r>
            <a:endParaRPr lang="ar-EG" sz="2000" dirty="0"/>
          </a:p>
        </p:txBody>
      </p:sp>
      <p:sp>
        <p:nvSpPr>
          <p:cNvPr id="8" name="مستطيل 7"/>
          <p:cNvSpPr/>
          <p:nvPr/>
        </p:nvSpPr>
        <p:spPr>
          <a:xfrm>
            <a:off x="4386262" y="6000768"/>
            <a:ext cx="4572000" cy="400110"/>
          </a:xfrm>
          <a:prstGeom prst="rect">
            <a:avLst/>
          </a:prstGeom>
          <a:solidFill>
            <a:schemeClr val="bg2">
              <a:lumMod val="90000"/>
              <a:alpha val="69000"/>
            </a:schemeClr>
          </a:solidFill>
        </p:spPr>
        <p:txBody>
          <a:bodyPr>
            <a:spAutoFit/>
          </a:bodyPr>
          <a:lstStyle/>
          <a:p>
            <a:r>
              <a:rPr lang="ar-EG" sz="2000" dirty="0" smtClean="0"/>
              <a:t>6 - ا</a:t>
            </a:r>
            <a:r>
              <a:rPr lang="ar-EG" sz="2000" b="1" dirty="0" smtClean="0"/>
              <a:t>َْستَخْرِجُ الْحَدِيثَ النَّبَويَّ الذي استشهدَ </a:t>
            </a:r>
            <a:r>
              <a:rPr lang="ar-EG" sz="2000" b="1" dirty="0" err="1" smtClean="0"/>
              <a:t>به</a:t>
            </a:r>
            <a:r>
              <a:rPr lang="ar-EG" sz="2000" b="1" dirty="0" smtClean="0"/>
              <a:t> الكاتبُ .</a:t>
            </a:r>
            <a:endParaRPr lang="ar-EG" sz="2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5072074"/>
            <a:ext cx="157163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ستطيل 9"/>
          <p:cNvSpPr/>
          <p:nvPr/>
        </p:nvSpPr>
        <p:spPr>
          <a:xfrm>
            <a:off x="6401442" y="842946"/>
            <a:ext cx="899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أيامى</a:t>
            </a:r>
            <a:endParaRPr lang="ar-EG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395728" y="1681451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يتامى</a:t>
            </a:r>
            <a:endParaRPr lang="ar-EG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355887" y="2500306"/>
            <a:ext cx="1002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تداعى</a:t>
            </a:r>
            <a:endParaRPr lang="ar-EG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636845" y="2295819"/>
            <a:ext cx="27254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المجاهد في سبيل الله .</a:t>
            </a:r>
            <a:endParaRPr lang="ar-EG" sz="20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983803" y="2914648"/>
            <a:ext cx="1845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الفلاح في حقله</a:t>
            </a:r>
            <a:endParaRPr lang="ar-EG" sz="20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94788" y="2914590"/>
            <a:ext cx="2222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الجندي في الميدان</a:t>
            </a:r>
            <a:endParaRPr lang="ar-EG" sz="20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285852" y="3600452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089431" y="4416990"/>
            <a:ext cx="2866490" cy="400110"/>
          </a:xfrm>
          <a:prstGeom prst="rect">
            <a:avLst/>
          </a:prstGeom>
          <a:solidFill>
            <a:schemeClr val="bg2">
              <a:lumMod val="90000"/>
              <a:alpha val="69000"/>
            </a:schemeClr>
          </a:solidFill>
        </p:spPr>
        <p:txBody>
          <a:bodyPr wrap="none">
            <a:spAutoFit/>
          </a:bodyPr>
          <a:lstStyle/>
          <a:p>
            <a:r>
              <a:rPr lang="ar-EG" sz="2000" dirty="0" smtClean="0"/>
              <a:t>2 - </a:t>
            </a:r>
            <a:r>
              <a:rPr lang="ar-EG" sz="2000" b="1" dirty="0" smtClean="0"/>
              <a:t>كَمْ عِيدًا جَعَلَ الله لِلْمُْسلِمِينَ ؟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5778032" y="4804902"/>
            <a:ext cx="3163045" cy="400110"/>
          </a:xfrm>
          <a:prstGeom prst="rect">
            <a:avLst/>
          </a:prstGeom>
          <a:solidFill>
            <a:schemeClr val="bg2">
              <a:lumMod val="90000"/>
              <a:alpha val="69000"/>
            </a:schemeClr>
          </a:solidFill>
        </p:spPr>
        <p:txBody>
          <a:bodyPr wrap="none">
            <a:spAutoFit/>
          </a:bodyPr>
          <a:lstStyle/>
          <a:p>
            <a:r>
              <a:rPr lang="ar-EG" sz="2000" dirty="0" smtClean="0"/>
              <a:t>3 - </a:t>
            </a:r>
            <a:r>
              <a:rPr lang="ar-EG" sz="2000" b="1" dirty="0" smtClean="0"/>
              <a:t>بِمَ يَفْرَحُ الْمُْسلِمُونَ في الْعِيدَينِ ؟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6008726" y="5202808"/>
            <a:ext cx="2920992" cy="400110"/>
          </a:xfrm>
          <a:prstGeom prst="rect">
            <a:avLst/>
          </a:prstGeom>
          <a:solidFill>
            <a:schemeClr val="bg2">
              <a:lumMod val="90000"/>
              <a:alpha val="69000"/>
            </a:schemeClr>
          </a:solidFill>
        </p:spPr>
        <p:txBody>
          <a:bodyPr wrap="none">
            <a:spAutoFit/>
          </a:bodyPr>
          <a:lstStyle/>
          <a:p>
            <a:r>
              <a:rPr lang="ar-EG" sz="2000" dirty="0" smtClean="0"/>
              <a:t>4 - </a:t>
            </a:r>
            <a:r>
              <a:rPr lang="ar-EG" sz="2000" b="1" dirty="0" smtClean="0"/>
              <a:t>كَيْفَ يَْستَعِدُّ الْمُْسلِمُونَ لِلْعِيدِ ؟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5093132" y="5600714"/>
            <a:ext cx="3865161" cy="400110"/>
          </a:xfrm>
          <a:prstGeom prst="rect">
            <a:avLst/>
          </a:prstGeom>
          <a:solidFill>
            <a:schemeClr val="bg2">
              <a:lumMod val="90000"/>
              <a:alpha val="69000"/>
            </a:schemeClr>
          </a:solidFill>
        </p:spPr>
        <p:txBody>
          <a:bodyPr wrap="none">
            <a:spAutoFit/>
          </a:bodyPr>
          <a:lstStyle/>
          <a:p>
            <a:r>
              <a:rPr lang="ar-EG" sz="2000" dirty="0" smtClean="0"/>
              <a:t>5 - </a:t>
            </a:r>
            <a:r>
              <a:rPr lang="ar-EG" sz="2000" b="1" dirty="0" smtClean="0"/>
              <a:t>مَا مَوْقِفُ الْمُسلِمِ مِنْ إخوانهِ الْمُحْتَاجِينَ ؟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4714876" y="4429132"/>
            <a:ext cx="4357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dirty="0" smtClean="0">
                <a:solidFill>
                  <a:srgbClr val="0000FF"/>
                </a:solidFill>
              </a:rPr>
              <a:t>جعل الله للمسلمين عيدين اثنين ( الفطر والأضحى) .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714876" y="4814840"/>
            <a:ext cx="4357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dirty="0" smtClean="0">
                <a:solidFill>
                  <a:srgbClr val="0000FF"/>
                </a:solidFill>
              </a:rPr>
              <a:t>يفرح المسلمون بعبادة الله </a:t>
            </a:r>
            <a:r>
              <a:rPr lang="ar-EG" sz="2000" dirty="0" err="1" smtClean="0">
                <a:solidFill>
                  <a:srgbClr val="0000FF"/>
                </a:solidFill>
              </a:rPr>
              <a:t>و</a:t>
            </a:r>
            <a:r>
              <a:rPr lang="ar-EG" sz="2000" dirty="0" smtClean="0">
                <a:solidFill>
                  <a:srgbClr val="0000FF"/>
                </a:solidFill>
              </a:rPr>
              <a:t> شكره على تمام العبادة .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857356" y="5172030"/>
            <a:ext cx="714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dirty="0" smtClean="0">
                <a:solidFill>
                  <a:srgbClr val="0000FF"/>
                </a:solidFill>
              </a:rPr>
              <a:t>يستعد المسلمون للعيد باللباس الجديد </a:t>
            </a:r>
            <a:r>
              <a:rPr lang="ar-EG" sz="2000" dirty="0" err="1" smtClean="0">
                <a:solidFill>
                  <a:srgbClr val="0000FF"/>
                </a:solidFill>
              </a:rPr>
              <a:t>و</a:t>
            </a:r>
            <a:r>
              <a:rPr lang="ar-EG" sz="2000" dirty="0" smtClean="0">
                <a:solidFill>
                  <a:srgbClr val="0000FF"/>
                </a:solidFill>
              </a:rPr>
              <a:t> الطعام اللذيذ </a:t>
            </a:r>
            <a:r>
              <a:rPr lang="ar-EG" sz="2000" dirty="0" err="1" smtClean="0">
                <a:solidFill>
                  <a:srgbClr val="0000FF"/>
                </a:solidFill>
              </a:rPr>
              <a:t>و</a:t>
            </a:r>
            <a:r>
              <a:rPr lang="ar-EG" sz="2000" dirty="0" smtClean="0">
                <a:solidFill>
                  <a:srgbClr val="0000FF"/>
                </a:solidFill>
              </a:rPr>
              <a:t> تقديم الزكاة </a:t>
            </a:r>
            <a:r>
              <a:rPr lang="ar-EG" sz="2000" dirty="0" err="1" smtClean="0">
                <a:solidFill>
                  <a:srgbClr val="0000FF"/>
                </a:solidFill>
              </a:rPr>
              <a:t>و</a:t>
            </a:r>
            <a:r>
              <a:rPr lang="ar-EG" sz="2000" dirty="0" smtClean="0">
                <a:solidFill>
                  <a:srgbClr val="0000FF"/>
                </a:solidFill>
              </a:rPr>
              <a:t> شراء الأضاحي .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714876" y="5600658"/>
            <a:ext cx="4286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dirty="0" smtClean="0">
                <a:solidFill>
                  <a:srgbClr val="0000FF"/>
                </a:solidFill>
              </a:rPr>
              <a:t>يمد لهم يد العون فيداوي جراحهم </a:t>
            </a:r>
            <a:r>
              <a:rPr lang="ar-EG" sz="2000" dirty="0" err="1" smtClean="0">
                <a:solidFill>
                  <a:srgbClr val="0000FF"/>
                </a:solidFill>
              </a:rPr>
              <a:t>و</a:t>
            </a:r>
            <a:r>
              <a:rPr lang="ar-EG" sz="2000" dirty="0" smtClean="0">
                <a:solidFill>
                  <a:srgbClr val="0000FF"/>
                </a:solidFill>
              </a:rPr>
              <a:t> يسد حاجاتهم .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2071670" y="6000768"/>
            <a:ext cx="6858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قال رسولِ الله صلى الله عليه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سلم: «مَثَلُ المؤمنين في توادِّهم وتراحُمِهِمْ. وتعَاطُفِهِمْ كَمَثَلِ الْجَسدِ الواحدِ ،إذا اشتَكَى مِنْه عُضوٌ تَدَاعَى لَهُ َسائِرُ الجَسدِ بالحُمَّى والسهَرِ ». </a:t>
            </a:r>
            <a:r>
              <a:rPr lang="ar-EG" sz="1050" b="1" dirty="0" smtClean="0">
                <a:solidFill>
                  <a:srgbClr val="0000FF"/>
                </a:solidFill>
              </a:rPr>
              <a:t>رواه مسلم .</a:t>
            </a:r>
            <a:endParaRPr lang="ar-E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74" dur="123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75" dur="123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7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77" dur="123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7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 animBg="1"/>
      <p:bldP spid="8" grpId="0" animBg="1"/>
      <p:bldP spid="8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2" grpId="0"/>
      <p:bldP spid="23" grpId="0"/>
      <p:bldP spid="24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929066"/>
            <a:ext cx="2076862" cy="58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71422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900" y="1762121"/>
            <a:ext cx="7858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0394" y="2905128"/>
            <a:ext cx="23622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شكل بيضاوي 4"/>
          <p:cNvSpPr/>
          <p:nvPr/>
        </p:nvSpPr>
        <p:spPr>
          <a:xfrm>
            <a:off x="7858148" y="3643314"/>
            <a:ext cx="1214446" cy="1071570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defRPr/>
            </a:pPr>
            <a:r>
              <a:rPr lang="ar-SA" b="1" dirty="0">
                <a:solidFill>
                  <a:schemeClr val="tx1"/>
                </a:solidFill>
              </a:rPr>
              <a:t>الصنْفُ</a:t>
            </a:r>
          </a:p>
          <a:p>
            <a:pPr>
              <a:defRPr/>
            </a:pPr>
            <a:r>
              <a:rPr lang="ar-SA" b="1" dirty="0">
                <a:solidFill>
                  <a:schemeClr val="tx1"/>
                </a:solidFill>
              </a:rPr>
              <a:t>اللُّغَـوِيّ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285984" y="142852"/>
            <a:ext cx="4714892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عِنْدَمَا َأكْبِرُ.ُأحِبُّ أن أُمَارِسَ الأعمالَ التَّاليةَ في يَومِ الْعيدِ :</a:t>
            </a:r>
          </a:p>
          <a:p>
            <a:r>
              <a:rPr lang="ar-EG" dirty="0" smtClean="0"/>
              <a:t>...............................................................</a:t>
            </a:r>
            <a:endParaRPr lang="ar-EG" sz="2000" dirty="0" smtClean="0"/>
          </a:p>
          <a:p>
            <a:endParaRPr lang="ar-EG" sz="2000" dirty="0" smtClean="0"/>
          </a:p>
          <a:p>
            <a:r>
              <a:rPr lang="ar-EG" dirty="0" smtClean="0"/>
              <a:t>...............................................................</a:t>
            </a:r>
            <a:endParaRPr lang="ar-EG" sz="2000" dirty="0" smtClean="0"/>
          </a:p>
          <a:p>
            <a:endParaRPr lang="ar-EG" sz="2000" dirty="0" smtClean="0"/>
          </a:p>
          <a:p>
            <a:r>
              <a:rPr lang="ar-EG" dirty="0" smtClean="0"/>
              <a:t>...............................................................</a:t>
            </a:r>
            <a:endParaRPr lang="ar-EG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3" y="2114542"/>
            <a:ext cx="6429420" cy="16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357562"/>
            <a:ext cx="285752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ستطيل 9"/>
          <p:cNvSpPr/>
          <p:nvPr/>
        </p:nvSpPr>
        <p:spPr>
          <a:xfrm>
            <a:off x="1571604" y="4714884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dirty="0" smtClean="0"/>
              <a:t>1 - </a:t>
            </a:r>
            <a:r>
              <a:rPr lang="ar-EG" sz="2000" b="1" dirty="0" smtClean="0"/>
              <a:t>أصنِّفُ الأسماءَ المحيطةَ بي في حُجْرةِ الدِّراسةِ إلى : ( اسم مُذَكَّر / اسم مُؤنّث ) .</a:t>
            </a:r>
          </a:p>
          <a:p>
            <a:r>
              <a:rPr lang="ar-EG" sz="2000" dirty="0" smtClean="0"/>
              <a:t>2 – </a:t>
            </a:r>
            <a:r>
              <a:rPr lang="ar-EG" sz="2000" b="1" dirty="0" smtClean="0"/>
              <a:t>أَضعُ أمام الاسم المُذَكَّرِ اْسمًا مُؤَنَّثًا أو الْعَكْس :</a:t>
            </a:r>
            <a:endParaRPr lang="ar-EG" sz="20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5429264"/>
            <a:ext cx="8858312" cy="1367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مستطيل 11"/>
          <p:cNvSpPr/>
          <p:nvPr/>
        </p:nvSpPr>
        <p:spPr>
          <a:xfrm>
            <a:off x="2850947" y="471906"/>
            <a:ext cx="3135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00FF"/>
                </a:solidFill>
              </a:rPr>
              <a:t>صلاة العيد في المسجد مع المسلمين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687935" y="1099682"/>
            <a:ext cx="33409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00FF"/>
                </a:solidFill>
              </a:rPr>
              <a:t>التكبير </a:t>
            </a:r>
            <a:r>
              <a:rPr lang="ar-EG" sz="2000" b="1" dirty="0" err="1" smtClean="0">
                <a:solidFill>
                  <a:srgbClr val="0000FF"/>
                </a:solidFill>
              </a:rPr>
              <a:t>و</a:t>
            </a:r>
            <a:r>
              <a:rPr lang="ar-EG" sz="2000" b="1" dirty="0" smtClean="0">
                <a:solidFill>
                  <a:srgbClr val="0000FF"/>
                </a:solidFill>
              </a:rPr>
              <a:t> التهليل </a:t>
            </a:r>
            <a:r>
              <a:rPr lang="ar-EG" sz="2000" b="1" dirty="0" err="1" smtClean="0">
                <a:solidFill>
                  <a:srgbClr val="0000FF"/>
                </a:solidFill>
              </a:rPr>
              <a:t>و</a:t>
            </a:r>
            <a:r>
              <a:rPr lang="ar-EG" sz="2000" b="1" dirty="0" smtClean="0">
                <a:solidFill>
                  <a:srgbClr val="0000FF"/>
                </a:solidFill>
              </a:rPr>
              <a:t> لبس الثياب الجديدة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643306" y="1699704"/>
            <a:ext cx="23455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00FF"/>
                </a:solidFill>
              </a:rPr>
              <a:t>زيارة الأقارب </a:t>
            </a:r>
            <a:r>
              <a:rPr lang="ar-EG" sz="2000" b="1" dirty="0" err="1" smtClean="0">
                <a:solidFill>
                  <a:srgbClr val="0000FF"/>
                </a:solidFill>
              </a:rPr>
              <a:t>و</a:t>
            </a:r>
            <a:r>
              <a:rPr lang="ar-EG" sz="2000" b="1" dirty="0" smtClean="0">
                <a:solidFill>
                  <a:srgbClr val="0000FF"/>
                </a:solidFill>
              </a:rPr>
              <a:t> الأصدقاء </a:t>
            </a:r>
            <a:endParaRPr lang="ar-EG" sz="2000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449734" y="5643578"/>
            <a:ext cx="362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أم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915277" y="5643578"/>
            <a:ext cx="585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لبؤة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863540" y="5624609"/>
            <a:ext cx="540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ثور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31539" y="5624609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كبيرة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965836" y="6138743"/>
            <a:ext cx="540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ديك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601785" y="613874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سريعة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794579" y="6138743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ناقة</a:t>
            </a:r>
            <a:endParaRPr lang="ar-EG" sz="2400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76629" y="6143644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FF0000"/>
                </a:solidFill>
              </a:rPr>
              <a:t>مجتهدة</a:t>
            </a:r>
            <a:endParaRPr lang="ar-EG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85728"/>
            <a:ext cx="4640522" cy="50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شكل بيضاوي 2"/>
          <p:cNvSpPr/>
          <p:nvPr/>
        </p:nvSpPr>
        <p:spPr>
          <a:xfrm>
            <a:off x="7643834" y="0"/>
            <a:ext cx="1285884" cy="1071570"/>
          </a:xfrm>
          <a:prstGeom prst="ellipse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b="1" dirty="0" smtClean="0">
                <a:solidFill>
                  <a:schemeClr val="tx1"/>
                </a:solidFill>
              </a:rPr>
              <a:t>الأسلوب</a:t>
            </a:r>
          </a:p>
          <a:p>
            <a:r>
              <a:rPr lang="ar-SA" b="1" dirty="0" smtClean="0">
                <a:solidFill>
                  <a:schemeClr val="tx1"/>
                </a:solidFill>
              </a:rPr>
              <a:t>اللّغـوي</a:t>
            </a:r>
            <a:endParaRPr lang="ar-SA" dirty="0" smtClean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14282" y="357168"/>
            <a:ext cx="5429272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1900" b="1" dirty="0" smtClean="0">
                <a:solidFill>
                  <a:srgbClr val="FF0000"/>
                </a:solidFill>
              </a:rPr>
              <a:t>أَنِْسجُ جُمَلا تامَّةً على مِنْوالِ ( يُعْجِبُني ولا يُعْجِبُني ) كما في الْمِثالِ :</a:t>
            </a:r>
            <a:endParaRPr lang="ar-EG" sz="19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85720" y="862483"/>
            <a:ext cx="7429552" cy="172354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2000" dirty="0" smtClean="0"/>
              <a:t>يُعْجِبُني التِّلْمِيذُ النَّشيطُ ، ولا يُعْجبُني التِّلْميذُ الْكَسولُ .</a:t>
            </a:r>
          </a:p>
          <a:p>
            <a:endParaRPr lang="ar-EG" sz="300" dirty="0" smtClean="0"/>
          </a:p>
          <a:p>
            <a:r>
              <a:rPr lang="ar-EG" dirty="0" smtClean="0"/>
              <a:t>................................................................................................................</a:t>
            </a:r>
            <a:endParaRPr lang="ar-EG" sz="2000" dirty="0" smtClean="0"/>
          </a:p>
          <a:p>
            <a:endParaRPr lang="ar-EG" sz="900" dirty="0" smtClean="0"/>
          </a:p>
          <a:p>
            <a:r>
              <a:rPr lang="ar-EG" dirty="0" smtClean="0"/>
              <a:t>................................................................................................................</a:t>
            </a:r>
          </a:p>
          <a:p>
            <a:endParaRPr lang="ar-EG" sz="900" dirty="0" smtClean="0"/>
          </a:p>
          <a:p>
            <a:r>
              <a:rPr lang="ar-EG" dirty="0" smtClean="0"/>
              <a:t>................................................................................................................</a:t>
            </a:r>
          </a:p>
          <a:p>
            <a:endParaRPr lang="ar-EG" sz="9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8801" y="2643182"/>
            <a:ext cx="5507909" cy="50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شكل بيضاوي 1"/>
          <p:cNvSpPr/>
          <p:nvPr/>
        </p:nvSpPr>
        <p:spPr>
          <a:xfrm>
            <a:off x="7572396" y="2357430"/>
            <a:ext cx="1285884" cy="1071570"/>
          </a:xfrm>
          <a:prstGeom prst="ellipse">
            <a:avLst/>
          </a:prstGeom>
          <a:ln/>
          <a:scene3d>
            <a:camera prst="perspectiveHeroicExtremeLeftFacing"/>
            <a:lightRig rig="threePt" dir="t"/>
          </a:scene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b="1" dirty="0" smtClean="0">
                <a:solidFill>
                  <a:schemeClr val="tx1"/>
                </a:solidFill>
              </a:rPr>
              <a:t>الظاهرةُ</a:t>
            </a:r>
          </a:p>
          <a:p>
            <a:r>
              <a:rPr lang="ar-SA" b="1" dirty="0" smtClean="0">
                <a:solidFill>
                  <a:schemeClr val="tx1"/>
                </a:solidFill>
              </a:rPr>
              <a:t>الإملائيةُ</a:t>
            </a:r>
            <a:endParaRPr lang="ar-SA" dirty="0" smtClean="0">
              <a:solidFill>
                <a:schemeClr val="tx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000232" y="3243204"/>
            <a:ext cx="56436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200" dirty="0" smtClean="0"/>
              <a:t>1 - أُلاحِظُ الْكَلِمَتَينِ اللَّتينِ كُتِبَتا بِلَونٍ مُغَاير في الْعِبَارَةِ التَّالِيةِ :</a:t>
            </a:r>
            <a:endParaRPr lang="ar-EG" sz="2200" dirty="0"/>
          </a:p>
        </p:txBody>
      </p:sp>
      <p:sp>
        <p:nvSpPr>
          <p:cNvPr id="9" name="مستطيل 8"/>
          <p:cNvSpPr/>
          <p:nvPr/>
        </p:nvSpPr>
        <p:spPr>
          <a:xfrm>
            <a:off x="2071670" y="3643314"/>
            <a:ext cx="535781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المسلمون يستعدُّون لاستقبال العيد </a:t>
            </a:r>
            <a:r>
              <a:rPr lang="ar-EG" sz="2000" dirty="0" smtClean="0">
                <a:solidFill>
                  <a:srgbClr val="FF0000"/>
                </a:solidFill>
              </a:rPr>
              <a:t>باللّباس</a:t>
            </a:r>
            <a:r>
              <a:rPr lang="ar-EG" sz="2000" dirty="0" smtClean="0"/>
              <a:t> الجديد والطّعام </a:t>
            </a:r>
            <a:r>
              <a:rPr lang="ar-EG" sz="2000" dirty="0" smtClean="0">
                <a:solidFill>
                  <a:srgbClr val="FF0000"/>
                </a:solidFill>
              </a:rPr>
              <a:t>اللّذيذ</a:t>
            </a:r>
            <a:r>
              <a:rPr lang="ar-EG" sz="2000" dirty="0" smtClean="0"/>
              <a:t>.</a:t>
            </a:r>
            <a:endParaRPr lang="ar-EG" sz="2000" dirty="0"/>
          </a:p>
        </p:txBody>
      </p:sp>
      <p:sp>
        <p:nvSpPr>
          <p:cNvPr id="10" name="مستطيل 9"/>
          <p:cNvSpPr/>
          <p:nvPr/>
        </p:nvSpPr>
        <p:spPr>
          <a:xfrm>
            <a:off x="3357586" y="4143380"/>
            <a:ext cx="56435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dirty="0" smtClean="0"/>
              <a:t>2 - </a:t>
            </a:r>
            <a:r>
              <a:rPr lang="ar-EG" b="1" dirty="0" smtClean="0"/>
              <a:t>ما الْحَرفُ الَّذي تَبْدَأُ </a:t>
            </a:r>
            <a:r>
              <a:rPr lang="ar-EG" b="1" dirty="0" err="1" smtClean="0"/>
              <a:t>بِهِ</a:t>
            </a:r>
            <a:r>
              <a:rPr lang="ar-EG" b="1" dirty="0" smtClean="0"/>
              <a:t> الْكَلِمَتَانِ ؟ ( أُجَرِّدُ الْكَلِمَتَينِ مِنْ ( </a:t>
            </a:r>
            <a:r>
              <a:rPr lang="ar-EG" b="1" dirty="0" err="1" smtClean="0"/>
              <a:t>ال</a:t>
            </a:r>
            <a:r>
              <a:rPr lang="ar-EG" b="1" dirty="0" smtClean="0"/>
              <a:t> ) :</a:t>
            </a:r>
            <a:endParaRPr lang="ar-EG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38" y="4572008"/>
            <a:ext cx="762010" cy="72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8979" y="4602746"/>
            <a:ext cx="706592" cy="70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مستطيل 12"/>
          <p:cNvSpPr/>
          <p:nvPr/>
        </p:nvSpPr>
        <p:spPr>
          <a:xfrm>
            <a:off x="3357554" y="4774180"/>
            <a:ext cx="5286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b="1" dirty="0" smtClean="0"/>
              <a:t>الكَلِمَتان                        تبدآن بِحَرْفِ </a:t>
            </a:r>
            <a:r>
              <a:rPr lang="ar-EG" dirty="0" smtClean="0"/>
              <a:t>.........................</a:t>
            </a:r>
            <a:endParaRPr lang="ar-EG" sz="2000" dirty="0"/>
          </a:p>
        </p:txBody>
      </p:sp>
      <p:sp>
        <p:nvSpPr>
          <p:cNvPr id="14" name="مستطيل 13"/>
          <p:cNvSpPr/>
          <p:nvPr/>
        </p:nvSpPr>
        <p:spPr>
          <a:xfrm>
            <a:off x="3571868" y="6075453"/>
            <a:ext cx="5429288" cy="3539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1700" dirty="0" smtClean="0">
                <a:latin typeface="Tahoma" pitchFamily="34" charset="0"/>
                <a:cs typeface="Tahoma" pitchFamily="34" charset="0"/>
              </a:rPr>
              <a:t>3 - </a:t>
            </a:r>
            <a:r>
              <a:rPr lang="ar-EG" sz="1700" b="1" dirty="0" smtClean="0">
                <a:latin typeface="Tahoma" pitchFamily="34" charset="0"/>
                <a:cs typeface="Tahoma" pitchFamily="34" charset="0"/>
              </a:rPr>
              <a:t>أُلاحظُ الكَلِمتينِ بعدَ دخولِ اللام عليهما, وأَقْرؤهما :</a:t>
            </a:r>
            <a:endParaRPr lang="ar-EG" sz="17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06" y="4500570"/>
            <a:ext cx="321471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مستطيل 15"/>
          <p:cNvSpPr/>
          <p:nvPr/>
        </p:nvSpPr>
        <p:spPr>
          <a:xfrm>
            <a:off x="542827" y="1242558"/>
            <a:ext cx="6849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996600"/>
                </a:solidFill>
                <a:latin typeface="Tahoma" pitchFamily="34" charset="0"/>
                <a:cs typeface="+mn-cs"/>
              </a:rPr>
              <a:t>يُعْجِبُني التلميذ الذي يغلق صنبور الماء ، ولا يُعْجبُني التِّلْميذُ الذي يتركه مفتوحاً . </a:t>
            </a:r>
            <a:endParaRPr lang="ar-EG" sz="2000" b="1" dirty="0">
              <a:solidFill>
                <a:srgbClr val="9966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73332" y="1671568"/>
            <a:ext cx="7148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996600"/>
                </a:solidFill>
                <a:latin typeface="Tahoma" pitchFamily="34" charset="0"/>
                <a:cs typeface="+mn-cs"/>
              </a:rPr>
              <a:t>يُعْجِبُني التلميذ الذي يصلي في المسجد ، ولا يُعْجبُني التِّلْميذُ يتهاون في أداء الصلاة . </a:t>
            </a:r>
            <a:endParaRPr lang="ar-EG" sz="2000" b="1" dirty="0">
              <a:solidFill>
                <a:srgbClr val="9966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80057" y="2100196"/>
            <a:ext cx="72699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996600"/>
                </a:solidFill>
                <a:latin typeface="Tahoma" pitchFamily="34" charset="0"/>
                <a:cs typeface="+mn-cs"/>
              </a:rPr>
              <a:t>يُعْجِبُني التلميذ الذي يلتزم بدوره في الطابور، ولا يُعْجبُني التِّلْميذُ الذي يأخذ دور غيره . </a:t>
            </a:r>
            <a:endParaRPr lang="ar-EG" sz="2000" b="1" dirty="0">
              <a:solidFill>
                <a:srgbClr val="9966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3883201" y="4786322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اللاّم</a:t>
            </a:r>
            <a:endParaRPr lang="ar-EG" sz="2400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2" grpId="0" animBg="1"/>
      <p:bldP spid="8" grpId="0"/>
      <p:bldP spid="9" grpId="0" animBg="1"/>
      <p:bldP spid="10" grpId="0" animBg="1"/>
      <p:bldP spid="13" grpId="0"/>
      <p:bldP spid="14" grpId="0" animBg="1"/>
      <p:bldP spid="16" grpId="0"/>
      <p:bldP spid="18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343962" y="71414"/>
            <a:ext cx="27286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000" dirty="0" smtClean="0"/>
              <a:t>4 - </a:t>
            </a:r>
            <a:r>
              <a:rPr lang="ar-EG" sz="2000" b="1" dirty="0" smtClean="0"/>
              <a:t>أُتِمُّ ما يَلِي وَفْقَ ما عَرَفْتُ :</a:t>
            </a:r>
            <a:endParaRPr lang="ar-EG" sz="2000" dirty="0"/>
          </a:p>
        </p:txBody>
      </p:sp>
      <p:sp>
        <p:nvSpPr>
          <p:cNvPr id="3" name="مستطيل 2"/>
          <p:cNvSpPr/>
          <p:nvPr/>
        </p:nvSpPr>
        <p:spPr>
          <a:xfrm>
            <a:off x="214282" y="500042"/>
            <a:ext cx="6572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800" dirty="0" smtClean="0">
                <a:cs typeface="Akhbar MT" pitchFamily="2" charset="-78"/>
              </a:rPr>
              <a:t>( </a:t>
            </a:r>
            <a:r>
              <a:rPr lang="ar-EG" sz="2800" b="1" dirty="0" smtClean="0">
                <a:solidFill>
                  <a:srgbClr val="FF0000"/>
                </a:solidFill>
                <a:cs typeface="Akhbar MT" pitchFamily="2" charset="-78"/>
              </a:rPr>
              <a:t>لِبَاسٌ</a:t>
            </a:r>
            <a:r>
              <a:rPr lang="ar-EG" sz="2800" dirty="0" smtClean="0">
                <a:cs typeface="Akhbar MT" pitchFamily="2" charset="-78"/>
              </a:rPr>
              <a:t>) سبَقَتْهَا ( </a:t>
            </a:r>
            <a:r>
              <a:rPr lang="ar-EG" sz="2800" dirty="0" err="1" smtClean="0">
                <a:cs typeface="Akhbar MT" pitchFamily="2" charset="-78"/>
              </a:rPr>
              <a:t>اَلْ</a:t>
            </a:r>
            <a:r>
              <a:rPr lang="ar-EG" sz="2800" dirty="0" smtClean="0">
                <a:cs typeface="Akhbar MT" pitchFamily="2" charset="-78"/>
              </a:rPr>
              <a:t> ) فَأَصبَحتْ </a:t>
            </a:r>
            <a:r>
              <a:rPr lang="ar-EG" sz="2000" dirty="0" smtClean="0">
                <a:cs typeface="Akhbar MT" pitchFamily="2" charset="-78"/>
              </a:rPr>
              <a:t>..................</a:t>
            </a:r>
            <a:r>
              <a:rPr lang="ar-EG" sz="2800" dirty="0" smtClean="0">
                <a:cs typeface="Akhbar MT" pitchFamily="2" charset="-78"/>
              </a:rPr>
              <a:t> ،</a:t>
            </a:r>
          </a:p>
          <a:p>
            <a:r>
              <a:rPr lang="ar-EG" sz="2800" dirty="0" smtClean="0">
                <a:cs typeface="Akhbar MT" pitchFamily="2" charset="-78"/>
              </a:rPr>
              <a:t>وَعِنْدَ دُخُولِ اللامِ الْمَكْسورَةِ عَلَيْهَا تُحْذَفُ </a:t>
            </a:r>
            <a:r>
              <a:rPr lang="ar-EG" sz="2000" dirty="0" smtClean="0">
                <a:cs typeface="Akhbar MT" pitchFamily="2" charset="-78"/>
              </a:rPr>
              <a:t>.............</a:t>
            </a:r>
            <a:r>
              <a:rPr lang="ar-EG" sz="2800" dirty="0" smtClean="0">
                <a:cs typeface="Akhbar MT" pitchFamily="2" charset="-78"/>
              </a:rPr>
              <a:t> مِنْها .</a:t>
            </a:r>
          </a:p>
          <a:p>
            <a:r>
              <a:rPr lang="ar-EG" sz="2800" dirty="0" smtClean="0">
                <a:cs typeface="Akhbar MT" pitchFamily="2" charset="-78"/>
              </a:rPr>
              <a:t>( </a:t>
            </a:r>
            <a:r>
              <a:rPr lang="ar-EG" sz="2800" b="1" dirty="0" smtClean="0">
                <a:solidFill>
                  <a:srgbClr val="FF0000"/>
                </a:solidFill>
                <a:cs typeface="Akhbar MT" pitchFamily="2" charset="-78"/>
              </a:rPr>
              <a:t>لذيذٌ</a:t>
            </a:r>
            <a:r>
              <a:rPr lang="ar-EG" sz="2800" dirty="0" smtClean="0">
                <a:cs typeface="Akhbar MT" pitchFamily="2" charset="-78"/>
              </a:rPr>
              <a:t> )َسبَقَتْهَا ( </a:t>
            </a:r>
            <a:r>
              <a:rPr lang="ar-EG" sz="2800" dirty="0" err="1" smtClean="0">
                <a:cs typeface="Akhbar MT" pitchFamily="2" charset="-78"/>
              </a:rPr>
              <a:t>اَلْ</a:t>
            </a:r>
            <a:r>
              <a:rPr lang="ar-EG" sz="2800" dirty="0" smtClean="0">
                <a:cs typeface="Akhbar MT" pitchFamily="2" charset="-78"/>
              </a:rPr>
              <a:t> ) فَأَصبَحتْ </a:t>
            </a:r>
            <a:r>
              <a:rPr lang="ar-EG" sz="2000" dirty="0" smtClean="0">
                <a:cs typeface="Akhbar MT" pitchFamily="2" charset="-78"/>
              </a:rPr>
              <a:t>..................</a:t>
            </a:r>
            <a:r>
              <a:rPr lang="ar-EG" sz="2800" dirty="0" smtClean="0">
                <a:cs typeface="Akhbar MT" pitchFamily="2" charset="-78"/>
              </a:rPr>
              <a:t> ،</a:t>
            </a:r>
          </a:p>
          <a:p>
            <a:r>
              <a:rPr lang="ar-EG" sz="2800" dirty="0" smtClean="0">
                <a:cs typeface="Akhbar MT" pitchFamily="2" charset="-78"/>
              </a:rPr>
              <a:t>وَعِنْدَ دُخُولِ اللامِ الْمَكْسورَةِ عَلَيْهَا تحْذَفُ </a:t>
            </a:r>
            <a:r>
              <a:rPr lang="ar-EG" sz="2000" dirty="0" smtClean="0">
                <a:cs typeface="Akhbar MT" pitchFamily="2" charset="-78"/>
              </a:rPr>
              <a:t>.............</a:t>
            </a:r>
            <a:r>
              <a:rPr lang="ar-EG" sz="2800" dirty="0" smtClean="0">
                <a:cs typeface="Akhbar MT" pitchFamily="2" charset="-78"/>
              </a:rPr>
              <a:t> مِنْها .</a:t>
            </a:r>
            <a:endParaRPr lang="ar-EG" sz="2800" dirty="0">
              <a:cs typeface="Akhbar MT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9821" y="2157386"/>
            <a:ext cx="82751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3500438"/>
            <a:ext cx="928694" cy="139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1214430" y="2685970"/>
            <a:ext cx="6500842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تحذفُ ( </a:t>
            </a:r>
            <a:r>
              <a:rPr lang="ar-EG" sz="2000" dirty="0" err="1" smtClean="0"/>
              <a:t>الْ</a:t>
            </a:r>
            <a:r>
              <a:rPr lang="ar-EG" sz="2000" dirty="0" smtClean="0"/>
              <a:t> ) مِنَ الأَسماءِ المَبْدُوءةِ بِاللامّ إذا دَخَلَتْ عليها اللامُ المكسورَةُ .</a:t>
            </a:r>
            <a:endParaRPr lang="ar-EG" sz="2000" dirty="0"/>
          </a:p>
        </p:txBody>
      </p:sp>
      <p:sp>
        <p:nvSpPr>
          <p:cNvPr id="7" name="مستطيل 6"/>
          <p:cNvSpPr/>
          <p:nvPr/>
        </p:nvSpPr>
        <p:spPr>
          <a:xfrm>
            <a:off x="71406" y="3786190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latin typeface="Arabic Typesetting" pitchFamily="66" charset="-78"/>
                <a:cs typeface="+mj-cs"/>
              </a:rPr>
              <a:t>أملأُ الْفَرَاغَ بِالاْسمِ الْمُنَاِسبِ بعدَ دخول اللَّامِ الْمَكْسورةِ ، وأُلاحِظُ الْكَْسرَةَ في آخِرِهِ ، ثُمَّ أَقْرَؤهُ بَِصوْتٍ مَْسمُوعٍ :</a:t>
            </a:r>
            <a:endParaRPr lang="ar-EG" b="1" dirty="0">
              <a:latin typeface="Arabic Typesetting" pitchFamily="66" charset="-78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3" y="4143380"/>
            <a:ext cx="361803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357694"/>
            <a:ext cx="3143272" cy="217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 rot="20928677">
            <a:off x="2393954" y="4643446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الليَّمونِ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 rot="676902">
            <a:off x="1561051" y="4556196"/>
            <a:ext cx="614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اللبَّنِ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214546" y="5957906"/>
            <a:ext cx="644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اللّحمِ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 rot="756003">
            <a:off x="1489218" y="5327268"/>
            <a:ext cx="683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اللوَّحِ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 rot="20940526">
            <a:off x="576054" y="5384765"/>
            <a:ext cx="614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</a:rPr>
              <a:t>اللغُّةِ</a:t>
            </a:r>
            <a:endParaRPr lang="ar-EG" sz="2400" dirty="0">
              <a:solidFill>
                <a:srgbClr val="9933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071663" y="4371762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لـِلّحمِ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202042" y="4857760"/>
            <a:ext cx="782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لـِلغُّةِ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187617" y="5352925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لـِلبَّنِ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5908926" y="5829756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لـِليَّمونِ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560729" y="500042"/>
            <a:ext cx="1023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اللّباس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285984" y="92867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err="1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695383" y="1343230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اللّذيذ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2285984" y="17718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err="1" smtClean="0">
                <a:solidFill>
                  <a:srgbClr val="993300"/>
                </a:solidFill>
                <a:latin typeface="Tahoma" pitchFamily="34" charset="0"/>
                <a:cs typeface="Tahoma" pitchFamily="34" charset="0"/>
              </a:rPr>
              <a:t>ال</a:t>
            </a:r>
            <a:endParaRPr lang="ar-EG" sz="2400" dirty="0">
              <a:solidFill>
                <a:srgbClr val="9933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0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2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/>
      <p:bldP spid="6" grpId="0" animBg="1"/>
      <p:bldP spid="7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5" grpId="0"/>
      <p:bldP spid="15" grpId="1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8325" y="2000240"/>
            <a:ext cx="3074269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0093" y="1760534"/>
            <a:ext cx="881063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76184"/>
            <a:ext cx="2652710" cy="100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ستطيل 3"/>
          <p:cNvSpPr/>
          <p:nvPr/>
        </p:nvSpPr>
        <p:spPr>
          <a:xfrm>
            <a:off x="6786578" y="785794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dirty="0" smtClean="0">
                <a:cs typeface="Akhbar MT" pitchFamily="2" charset="-78"/>
              </a:rPr>
              <a:t>أُتِمُّ النَّاقِصَ فِي</a:t>
            </a:r>
          </a:p>
          <a:p>
            <a:r>
              <a:rPr lang="ar-EG" sz="2400" dirty="0" smtClean="0">
                <a:cs typeface="Akhbar MT" pitchFamily="2" charset="-78"/>
              </a:rPr>
              <a:t>الْحَدِيثِ الْهَاتِفِيِّ التَّالِي :</a:t>
            </a:r>
            <a:endParaRPr lang="ar-EG" sz="2400" dirty="0">
              <a:cs typeface="Akhbar MT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-32" y="-24"/>
            <a:ext cx="351731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2400" dirty="0" smtClean="0"/>
              <a:t>اتّصلَ  أيْمَنُ بأَحْمَدَ مساءَ يَوْمِ الْعِيد </a:t>
            </a:r>
            <a:r>
              <a:rPr lang="ar-EG" sz="2400" dirty="0" err="1" smtClean="0"/>
              <a:t>ِ</a:t>
            </a:r>
            <a:endParaRPr lang="ar-EG" sz="2400" dirty="0"/>
          </a:p>
        </p:txBody>
      </p:sp>
      <p:sp>
        <p:nvSpPr>
          <p:cNvPr id="6" name="مستطيل 5"/>
          <p:cNvSpPr/>
          <p:nvPr/>
        </p:nvSpPr>
        <p:spPr>
          <a:xfrm>
            <a:off x="1428728" y="285728"/>
            <a:ext cx="457203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السلامُ عليكمْ .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</a:t>
            </a:r>
            <a:r>
              <a:rPr lang="ar-EG" dirty="0" smtClean="0"/>
              <a:t>:...........................................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كلُّ عامٍ وأنتَ بخيرٍ ،يا أخِي  أحمَدَ .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وأتمنّى أن يعودَ على أمَّتِنا بالخيرِ والعزّةِ .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مَاذا فعلْتَ صبيحةَ اليومِ ؟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وهَلْ زُرْتَ الأَصدِقَاءَ ؟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وَمَنْ زُرْتَ منهُم ؟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وهَلْ صافحتَ سعْدًا ؟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باركَ الله فيكُما ،فأنتُما صديقانِ .</a:t>
            </a:r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هل تَلَقّيْتَ الهَدَايا يِا أَيْمَنُ ؟</a:t>
            </a:r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لَوْ كانَ مَعَكَ نُقُودٌ كَثيرةٌ ، فماذا تَشتَري </a:t>
            </a:r>
            <a:r>
              <a:rPr lang="ar-EG" b="1" dirty="0" err="1" smtClean="0"/>
              <a:t>بِهَا</a:t>
            </a:r>
            <a:r>
              <a:rPr lang="ar-EG" b="1" dirty="0" smtClean="0"/>
              <a:t> ؟</a:t>
            </a:r>
          </a:p>
          <a:p>
            <a:r>
              <a:rPr lang="ar-EG" b="1" dirty="0" smtClean="0">
                <a:solidFill>
                  <a:srgbClr val="FF0000"/>
                </a:solidFill>
              </a:rPr>
              <a:t>أَيْمَنُ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...........................................................</a:t>
            </a:r>
          </a:p>
          <a:p>
            <a:endParaRPr lang="ar-EG" sz="600" dirty="0" smtClean="0"/>
          </a:p>
          <a:p>
            <a:r>
              <a:rPr lang="ar-EG" b="1" dirty="0" smtClean="0">
                <a:solidFill>
                  <a:srgbClr val="00B050"/>
                </a:solidFill>
              </a:rPr>
              <a:t>أَحْمَدُ</a:t>
            </a:r>
            <a:r>
              <a:rPr lang="ar-EG" b="1" dirty="0" smtClean="0"/>
              <a:t> : </a:t>
            </a:r>
            <a:r>
              <a:rPr lang="ar-EG" dirty="0" smtClean="0"/>
              <a:t>....................................................</a:t>
            </a:r>
            <a:endParaRPr lang="ar-E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285992"/>
            <a:ext cx="90422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2489223" y="600056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وعليكمْ السلام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رحمة الله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بركاته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034113" y="1230856"/>
            <a:ext cx="2420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و أنت بصحة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عافية يا أيمن.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63686" y="1859510"/>
            <a:ext cx="3291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وعلى المسلمين أجمعين بالخير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العافية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962671" y="2502452"/>
            <a:ext cx="2420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ذهبت مع الأسرة لصلاة العيد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912837" y="3145394"/>
            <a:ext cx="542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نعم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864181" y="3788336"/>
            <a:ext cx="2590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، زرت سعيد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</a:t>
            </a:r>
            <a:r>
              <a:rPr lang="ar-EG" b="1" dirty="0" err="1" smtClean="0">
                <a:solidFill>
                  <a:srgbClr val="0000FF"/>
                </a:solidFill>
              </a:rPr>
              <a:t>نايف</a:t>
            </a:r>
            <a:r>
              <a:rPr lang="ar-EG" b="1" dirty="0" smtClean="0">
                <a:solidFill>
                  <a:srgbClr val="0000FF"/>
                </a:solidFill>
              </a:rPr>
              <a:t> و عبد الله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189601" y="4431278"/>
            <a:ext cx="2265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نعم صافحته </a:t>
            </a:r>
            <a:r>
              <a:rPr lang="ar-EG" b="1" dirty="0" err="1" smtClean="0">
                <a:solidFill>
                  <a:srgbClr val="0000FF"/>
                </a:solidFill>
              </a:rPr>
              <a:t>و</a:t>
            </a:r>
            <a:r>
              <a:rPr lang="ar-EG" b="1" dirty="0" smtClean="0">
                <a:solidFill>
                  <a:srgbClr val="0000FF"/>
                </a:solidFill>
              </a:rPr>
              <a:t> سلمت عليه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090211" y="5345684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نعم تلقيت الهدايا من أسرتي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322656" y="5988626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أزد أن اشتري حاسبا آليا .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273238" y="6345816"/>
            <a:ext cx="1181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في أمان الله .</a:t>
            </a:r>
            <a:endParaRPr lang="ar-E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786842" cy="575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44804"/>
            <a:ext cx="857224" cy="124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4000512" y="142852"/>
            <a:ext cx="400051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أَقْرَأ البِطَاقَةَ ، ثُمَّ أُحَدِّدُ عَنَاصرَها حسبَ</a:t>
            </a:r>
          </a:p>
          <a:p>
            <a:r>
              <a:rPr lang="ar-EG" sz="2000" dirty="0" smtClean="0"/>
              <a:t>الْجَدْوَلِ التَّالِي :</a:t>
            </a:r>
            <a:endParaRPr lang="ar-EG" sz="2000" dirty="0"/>
          </a:p>
        </p:txBody>
      </p:sp>
      <p:sp>
        <p:nvSpPr>
          <p:cNvPr id="5" name="مستطيل 4"/>
          <p:cNvSpPr/>
          <p:nvPr/>
        </p:nvSpPr>
        <p:spPr>
          <a:xfrm>
            <a:off x="7614778" y="5711627"/>
            <a:ext cx="12635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8000"/>
                </a:solidFill>
              </a:rPr>
              <a:t>بسم الله </a:t>
            </a:r>
          </a:p>
          <a:p>
            <a:pPr algn="ctr"/>
            <a:endParaRPr lang="ar-EG" sz="800" b="1" dirty="0" smtClean="0">
              <a:solidFill>
                <a:srgbClr val="008000"/>
              </a:solidFill>
            </a:endParaRPr>
          </a:p>
          <a:p>
            <a:pPr algn="ctr"/>
            <a:r>
              <a:rPr lang="ar-EG" b="1" dirty="0" smtClean="0">
                <a:solidFill>
                  <a:srgbClr val="008000"/>
                </a:solidFill>
              </a:rPr>
              <a:t>الرحمن الرحيم</a:t>
            </a:r>
            <a:endParaRPr lang="ar-EG" dirty="0">
              <a:solidFill>
                <a:srgbClr val="008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901186" y="5688091"/>
            <a:ext cx="15953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8000"/>
                </a:solidFill>
              </a:rPr>
              <a:t>السلام عليكم </a:t>
            </a:r>
          </a:p>
          <a:p>
            <a:pPr algn="ctr"/>
            <a:endParaRPr lang="ar-EG" sz="800" b="1" dirty="0" smtClean="0">
              <a:solidFill>
                <a:srgbClr val="008000"/>
              </a:solidFill>
            </a:endParaRPr>
          </a:p>
          <a:p>
            <a:pPr algn="ctr"/>
            <a:r>
              <a:rPr lang="ar-EG" b="1" dirty="0" smtClean="0">
                <a:solidFill>
                  <a:srgbClr val="008000"/>
                </a:solidFill>
              </a:rPr>
              <a:t>ورحمة الله وبركاته</a:t>
            </a:r>
            <a:endParaRPr lang="ar-EG" dirty="0">
              <a:solidFill>
                <a:srgbClr val="008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984414" y="5674023"/>
            <a:ext cx="659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8000"/>
                </a:solidFill>
              </a:rPr>
              <a:t>مروان</a:t>
            </a:r>
            <a:endParaRPr lang="ar-EG" dirty="0">
              <a:solidFill>
                <a:srgbClr val="008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650929" y="5702874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8000"/>
                </a:solidFill>
              </a:rPr>
              <a:t>خالد</a:t>
            </a:r>
            <a:endParaRPr lang="ar-EG" dirty="0">
              <a:solidFill>
                <a:srgbClr val="008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601936" y="5699850"/>
            <a:ext cx="150554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8000"/>
                </a:solidFill>
              </a:rPr>
              <a:t>الخبر</a:t>
            </a:r>
          </a:p>
          <a:p>
            <a:pPr algn="ctr"/>
            <a:endParaRPr lang="ar-EG" sz="1000" b="1" dirty="0" smtClean="0">
              <a:solidFill>
                <a:srgbClr val="008000"/>
              </a:solidFill>
            </a:endParaRPr>
          </a:p>
          <a:p>
            <a:pPr algn="ctr"/>
            <a:r>
              <a:rPr lang="ar-EG" b="1" dirty="0" smtClean="0">
                <a:solidFill>
                  <a:srgbClr val="008000"/>
                </a:solidFill>
              </a:rPr>
              <a:t>1/ 10 /1428هـ</a:t>
            </a:r>
            <a:endParaRPr lang="ar-EG" dirty="0">
              <a:solidFill>
                <a:srgbClr val="008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29268" y="5688806"/>
            <a:ext cx="914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8000"/>
                </a:solidFill>
              </a:rPr>
              <a:t>عيد الفطر</a:t>
            </a:r>
            <a:endParaRPr lang="ar-EG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7500990" cy="550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76182"/>
            <a:ext cx="150019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3510048" y="6143644"/>
            <a:ext cx="180530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3600" b="1" dirty="0" smtClean="0">
                <a:latin typeface="Arabic Typesetting" pitchFamily="66" charset="-78"/>
                <a:cs typeface="Arabic Typesetting" pitchFamily="66" charset="-78"/>
              </a:rPr>
              <a:t>عبد العزيز عتيق</a:t>
            </a:r>
            <a:endParaRPr lang="ar-EG" sz="3600" b="1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33147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71414"/>
            <a:ext cx="2076458" cy="208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5963841" y="71414"/>
            <a:ext cx="29658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C00000"/>
                </a:solidFill>
              </a:rPr>
              <a:t>أتََأمَّلُ هَاتَيْنِ الْبِطَاقَتَيْنِ ، ثُمَّ أُجِيبُ :</a:t>
            </a:r>
            <a:endParaRPr lang="ar-SA" sz="2000" dirty="0">
              <a:solidFill>
                <a:srgbClr val="C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143520" y="428604"/>
            <a:ext cx="3929074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000" dirty="0" smtClean="0"/>
              <a:t>مَا مُنَاسبَةُ التَّهْنِئَةِ فِي كُلِّ بِطَاقَةٍ ؟</a:t>
            </a:r>
          </a:p>
          <a:p>
            <a:r>
              <a:rPr lang="ar-SA" sz="2000" dirty="0" smtClean="0"/>
              <a:t>أذكُرُ رأيي في تَبَادلِ بِطاقات التَّهْنِئةِ في الْعيدِ ، </a:t>
            </a:r>
          </a:p>
          <a:p>
            <a:r>
              <a:rPr lang="ar-SA" sz="2000" dirty="0" smtClean="0"/>
              <a:t>أو عَبْرَ الهَاتِفِ الجَوَّال .</a:t>
            </a:r>
            <a:endParaRPr lang="ar-SA" sz="2000" dirty="0"/>
          </a:p>
        </p:txBody>
      </p:sp>
      <p:sp>
        <p:nvSpPr>
          <p:cNvPr id="6" name="مستطيل 5"/>
          <p:cNvSpPr/>
          <p:nvPr/>
        </p:nvSpPr>
        <p:spPr>
          <a:xfrm>
            <a:off x="2071670" y="1857364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cs typeface="Akhbar MT" pitchFamily="2" charset="-78"/>
              </a:rPr>
              <a:t>3- أضعُ علامَةَ ( </a:t>
            </a:r>
            <a:r>
              <a:rPr lang="ar-SA" sz="2400" b="1" dirty="0" smtClean="0">
                <a:latin typeface="Cambria Math"/>
                <a:ea typeface="Cambria Math"/>
                <a:cs typeface="Akhbar MT" pitchFamily="2" charset="-78"/>
              </a:rPr>
              <a:t>⨉</a:t>
            </a:r>
            <a:r>
              <a:rPr lang="ar-SA" sz="2400" b="1" dirty="0" smtClean="0">
                <a:cs typeface="Akhbar MT" pitchFamily="2" charset="-78"/>
              </a:rPr>
              <a:t> ) فوقَ البالوناتِ الَّتِي تُمَثِّلُ الُّسلُوكَ غيرَ الَّصحِيحِ فِي الْعِيدِ :</a:t>
            </a:r>
            <a:endParaRPr lang="ar-SA" sz="2400" dirty="0">
              <a:cs typeface="Akhbar MT" pitchFamily="2" charset="-7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300311"/>
            <a:ext cx="814393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6000368" y="2357430"/>
            <a:ext cx="5004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Cambria Math"/>
                <a:ea typeface="Cambria Math"/>
                <a:cs typeface="Akhbar MT" pitchFamily="2" charset="-78"/>
              </a:rPr>
              <a:t>⨉</a:t>
            </a:r>
            <a:endParaRPr lang="ar-EG" sz="32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42910" y="2357430"/>
            <a:ext cx="5004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Cambria Math"/>
                <a:ea typeface="Cambria Math"/>
                <a:cs typeface="Akhbar MT" pitchFamily="2" charset="-78"/>
              </a:rPr>
              <a:t>⨉</a:t>
            </a:r>
            <a:endParaRPr lang="ar-EG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86124"/>
            <a:ext cx="7643866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3500438"/>
            <a:ext cx="112871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38" y="85710"/>
            <a:ext cx="814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ستطيل 3"/>
          <p:cNvSpPr/>
          <p:nvPr/>
        </p:nvSpPr>
        <p:spPr>
          <a:xfrm>
            <a:off x="1928794" y="198759"/>
            <a:ext cx="600077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EG" sz="2000" b="1" dirty="0" smtClean="0"/>
              <a:t>1 – ماذا أَرَى في كُلِّ مَْشهَدٍ ؟</a:t>
            </a:r>
          </a:p>
          <a:p>
            <a:r>
              <a:rPr lang="ar-EG" sz="2000" b="1" dirty="0" smtClean="0"/>
              <a:t>2 - أذْكُرُ الأعَْمَالَ التَّي يَقومُ بِها أَْشخَاصُ كُلِّ مَْشهَدٍ، وأَذْكُرُ رَْأيِي فيها .</a:t>
            </a:r>
          </a:p>
          <a:p>
            <a:r>
              <a:rPr lang="ar-EG" sz="2000" b="1" dirty="0" smtClean="0"/>
              <a:t>3 -أَقْرَأ النَّصَّ بُِسرْعَةٍ ، ثُمَّ أَكْتُبُ الْمَطْلُوبَ في الْمُخَطََّطِ التَّالي :</a:t>
            </a:r>
            <a:endParaRPr lang="ar-EG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214423"/>
            <a:ext cx="8143932" cy="1759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1785918" y="3000372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dirty="0" smtClean="0"/>
              <a:t>1 - </a:t>
            </a:r>
            <a:r>
              <a:rPr lang="ar-EG" b="1" dirty="0" smtClean="0"/>
              <a:t>أَقرأُ النَّصَّ قراءةً صامتَةً ،  ثُمَّ أختَارُ المعنى الصحيحَ لكلٍّ من الْكَلِمَاتِ التَّاليةِ  :</a:t>
            </a:r>
            <a:endParaRPr lang="ar-EG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8" y="5014924"/>
            <a:ext cx="7000892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7143768" y="5286388"/>
            <a:ext cx="1857388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2 - </a:t>
            </a:r>
            <a:r>
              <a:rPr lang="ar-EG" sz="2000" b="1" dirty="0" smtClean="0"/>
              <a:t>أُلَوِّنُ كُلَّ كَلِمَتَيْن </a:t>
            </a:r>
          </a:p>
          <a:p>
            <a:r>
              <a:rPr lang="ar-EG" sz="2000" b="1" dirty="0" smtClean="0"/>
              <a:t>لهمَا الْمَعْنَى نَفُْسه </a:t>
            </a:r>
          </a:p>
          <a:p>
            <a:r>
              <a:rPr lang="ar-EG" sz="2000" b="1" dirty="0" smtClean="0"/>
              <a:t>بِلَونٍ وَاحِدٍ مُغايرٍ :</a:t>
            </a:r>
            <a:endParaRPr lang="ar-EG" sz="2000" dirty="0"/>
          </a:p>
        </p:txBody>
      </p:sp>
      <p:sp>
        <p:nvSpPr>
          <p:cNvPr id="10" name="مستطيل 9"/>
          <p:cNvSpPr/>
          <p:nvPr/>
        </p:nvSpPr>
        <p:spPr>
          <a:xfrm>
            <a:off x="5429256" y="2300060"/>
            <a:ext cx="2286016" cy="369332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35010"/>
              </a:avLst>
            </a:prstTxWarp>
            <a:spAutoFit/>
          </a:bodyPr>
          <a:lstStyle/>
          <a:p>
            <a:pPr algn="ctr"/>
            <a:r>
              <a:rPr lang="ar-EG" sz="28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أقبل العيد</a:t>
            </a:r>
            <a:endParaRPr lang="ar-EG" sz="28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000364" y="2202412"/>
            <a:ext cx="1357322" cy="36933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ar-EG" sz="400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أقبل العيد</a:t>
            </a:r>
            <a:endParaRPr lang="ar-EG" sz="400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14282" y="1571612"/>
            <a:ext cx="1571636" cy="369332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35010"/>
              </a:avLst>
            </a:prstTxWarp>
            <a:spAutoFit/>
          </a:bodyPr>
          <a:lstStyle/>
          <a:p>
            <a:pPr algn="ctr"/>
            <a:r>
              <a:rPr lang="ar-EG" sz="200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تسعة أبيات</a:t>
            </a:r>
            <a:endParaRPr lang="ar-EG" sz="2000" dirty="0">
              <a:solidFill>
                <a:srgbClr val="008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929190" y="3286124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214678" y="3714752"/>
            <a:ext cx="417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472030" y="4086010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226205" y="4500570"/>
            <a:ext cx="417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dirty="0">
              <a:solidFill>
                <a:srgbClr val="0000FF"/>
              </a:solidFill>
            </a:endParaRPr>
          </a:p>
        </p:txBody>
      </p:sp>
      <p:sp>
        <p:nvSpPr>
          <p:cNvPr id="21" name="ثماني 20"/>
          <p:cNvSpPr/>
          <p:nvPr/>
        </p:nvSpPr>
        <p:spPr>
          <a:xfrm>
            <a:off x="5915254" y="5929330"/>
            <a:ext cx="571504" cy="428628"/>
          </a:xfrm>
          <a:prstGeom prst="octagon">
            <a:avLst>
              <a:gd name="adj" fmla="val 30308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ثماني 21"/>
          <p:cNvSpPr/>
          <p:nvPr/>
        </p:nvSpPr>
        <p:spPr>
          <a:xfrm>
            <a:off x="5172738" y="5572140"/>
            <a:ext cx="599640" cy="428628"/>
          </a:xfrm>
          <a:prstGeom prst="octagon">
            <a:avLst>
              <a:gd name="adj" fmla="val 303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ثماني 22"/>
          <p:cNvSpPr/>
          <p:nvPr/>
        </p:nvSpPr>
        <p:spPr>
          <a:xfrm>
            <a:off x="4258112" y="5300456"/>
            <a:ext cx="671078" cy="485998"/>
          </a:xfrm>
          <a:prstGeom prst="octagon">
            <a:avLst>
              <a:gd name="adj" fmla="val 30308"/>
            </a:avLst>
          </a:prstGeom>
          <a:solidFill>
            <a:srgbClr val="99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ثماني 23"/>
          <p:cNvSpPr/>
          <p:nvPr/>
        </p:nvSpPr>
        <p:spPr>
          <a:xfrm>
            <a:off x="3101036" y="5086142"/>
            <a:ext cx="728448" cy="500066"/>
          </a:xfrm>
          <a:prstGeom prst="octagon">
            <a:avLst>
              <a:gd name="adj" fmla="val 303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5" name="ثماني 24"/>
          <p:cNvSpPr/>
          <p:nvPr/>
        </p:nvSpPr>
        <p:spPr>
          <a:xfrm>
            <a:off x="1885492" y="5072074"/>
            <a:ext cx="799886" cy="571504"/>
          </a:xfrm>
          <a:prstGeom prst="octagon">
            <a:avLst>
              <a:gd name="adj" fmla="val 30308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6" name="ثماني 25"/>
          <p:cNvSpPr/>
          <p:nvPr/>
        </p:nvSpPr>
        <p:spPr>
          <a:xfrm>
            <a:off x="543336" y="5286388"/>
            <a:ext cx="857256" cy="642942"/>
          </a:xfrm>
          <a:prstGeom prst="octagon">
            <a:avLst>
              <a:gd name="adj" fmla="val 30308"/>
            </a:avLst>
          </a:prstGeom>
          <a:solidFill>
            <a:srgbClr val="99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28998"/>
            <a:ext cx="857256" cy="132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1414"/>
            <a:ext cx="6429420" cy="162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2214546" y="1643050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dirty="0" smtClean="0">
                <a:latin typeface="Courier New" pitchFamily="49" charset="0"/>
                <a:cs typeface="Courier New" pitchFamily="49" charset="0"/>
              </a:rPr>
              <a:t>2 - </a:t>
            </a:r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أَقْرَأ الْبَيْتَ الَّذِي وَرَدَ فِيهِ الُّسلُوكُ التَّالِي :</a:t>
            </a:r>
            <a:endParaRPr lang="ar-EG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143520" y="2143116"/>
            <a:ext cx="35718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b="1" dirty="0" smtClean="0">
                <a:solidFill>
                  <a:srgbClr val="996600"/>
                </a:solidFill>
              </a:rPr>
              <a:t>الْمُصافَحَةُ الدَّالَّةُ عَلَى الْمَوَدَّةِ الصادِقَةِ .</a:t>
            </a:r>
          </a:p>
          <a:p>
            <a:endParaRPr lang="ar-EG" sz="2000" b="1" dirty="0" smtClean="0">
              <a:solidFill>
                <a:srgbClr val="996600"/>
              </a:solidFill>
            </a:endParaRPr>
          </a:p>
          <a:p>
            <a:r>
              <a:rPr lang="ar-EG" sz="2000" b="1" dirty="0" smtClean="0">
                <a:solidFill>
                  <a:srgbClr val="996600"/>
                </a:solidFill>
              </a:rPr>
              <a:t>التَّجَمُّلُ بِلُبْسِ الثِّيَابِ الْجَدِيدَةِ .</a:t>
            </a:r>
          </a:p>
          <a:p>
            <a:endParaRPr lang="ar-EG" sz="2000" b="1" dirty="0" smtClean="0">
              <a:solidFill>
                <a:srgbClr val="996600"/>
              </a:solidFill>
            </a:endParaRPr>
          </a:p>
          <a:p>
            <a:r>
              <a:rPr lang="ar-EG" sz="2000" b="1" dirty="0" smtClean="0">
                <a:solidFill>
                  <a:srgbClr val="996600"/>
                </a:solidFill>
              </a:rPr>
              <a:t>التَّهْنِئَةُ بِالْعِيدِ لِكُلِّ مُسلِمٍ .</a:t>
            </a:r>
            <a:endParaRPr lang="ar-EG" sz="2000" b="1" dirty="0">
              <a:solidFill>
                <a:srgbClr val="9966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369600"/>
            <a:ext cx="4500594" cy="241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ستطيل 6"/>
          <p:cNvSpPr/>
          <p:nvPr/>
        </p:nvSpPr>
        <p:spPr>
          <a:xfrm>
            <a:off x="5483479" y="3857628"/>
            <a:ext cx="3284874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EG" sz="2000" dirty="0" smtClean="0"/>
              <a:t>3 – </a:t>
            </a:r>
            <a:r>
              <a:rPr lang="ar-EG" sz="2000" b="1" dirty="0" smtClean="0"/>
              <a:t>أُجِيبُ شَفَهيًّا عَنِ الأَْسئِلَةِ التّالِيةِ :</a:t>
            </a:r>
            <a:endParaRPr lang="ar-EG" sz="2000" dirty="0"/>
          </a:p>
        </p:txBody>
      </p:sp>
      <p:sp>
        <p:nvSpPr>
          <p:cNvPr id="8" name="مستطيل 7"/>
          <p:cNvSpPr/>
          <p:nvPr/>
        </p:nvSpPr>
        <p:spPr>
          <a:xfrm>
            <a:off x="3955220" y="98604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4789" y="2143116"/>
            <a:ext cx="479871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2786058"/>
            <a:ext cx="4500594" cy="45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00166" y="3370202"/>
            <a:ext cx="4714908" cy="48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مستطيل 11"/>
          <p:cNvSpPr/>
          <p:nvPr/>
        </p:nvSpPr>
        <p:spPr>
          <a:xfrm>
            <a:off x="928662" y="4702742"/>
            <a:ext cx="349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أسعداهم بالهدايا </a:t>
            </a:r>
            <a:r>
              <a:rPr lang="ar-EG" b="1" dirty="0" err="1" smtClean="0">
                <a:latin typeface="Courier New" pitchFamily="49" charset="0"/>
                <a:cs typeface="Courier New" pitchFamily="49" charset="0"/>
              </a:rPr>
              <a:t>و</a:t>
            </a:r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 النقود</a:t>
            </a:r>
            <a:endParaRPr lang="ar-EG" dirty="0"/>
          </a:p>
        </p:txBody>
      </p:sp>
      <p:sp>
        <p:nvSpPr>
          <p:cNvPr id="13" name="مستطيل 12"/>
          <p:cNvSpPr/>
          <p:nvPr/>
        </p:nvSpPr>
        <p:spPr>
          <a:xfrm>
            <a:off x="1617962" y="5072074"/>
            <a:ext cx="2803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رحب بكلمة ( أهلاً ) .</a:t>
            </a:r>
            <a:endParaRPr lang="ar-EG" dirty="0"/>
          </a:p>
        </p:txBody>
      </p:sp>
      <p:sp>
        <p:nvSpPr>
          <p:cNvPr id="14" name="مستطيل 13"/>
          <p:cNvSpPr/>
          <p:nvPr/>
        </p:nvSpPr>
        <p:spPr>
          <a:xfrm>
            <a:off x="2470198" y="5559998"/>
            <a:ext cx="1976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أن يبقوا للعلا</a:t>
            </a:r>
            <a:endParaRPr lang="ar-EG" dirty="0"/>
          </a:p>
        </p:txBody>
      </p:sp>
      <p:sp>
        <p:nvSpPr>
          <p:cNvPr id="15" name="مستطيل 14"/>
          <p:cNvSpPr/>
          <p:nvPr/>
        </p:nvSpPr>
        <p:spPr>
          <a:xfrm>
            <a:off x="2100129" y="6131502"/>
            <a:ext cx="211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العزة </a:t>
            </a:r>
            <a:r>
              <a:rPr lang="ar-EG" b="1" dirty="0" err="1" smtClean="0">
                <a:latin typeface="Courier New" pitchFamily="49" charset="0"/>
                <a:cs typeface="Courier New" pitchFamily="49" charset="0"/>
              </a:rPr>
              <a:t>و</a:t>
            </a:r>
            <a:r>
              <a:rPr lang="ar-EG" b="1" dirty="0" smtClean="0">
                <a:latin typeface="Courier New" pitchFamily="49" charset="0"/>
                <a:cs typeface="Courier New" pitchFamily="49" charset="0"/>
              </a:rPr>
              <a:t> الرفعة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23113"/>
            <a:ext cx="871541" cy="119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5857884" y="214290"/>
            <a:ext cx="2337499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000" dirty="0" smtClean="0"/>
              <a:t>1 - </a:t>
            </a:r>
            <a:r>
              <a:rPr lang="ar-EG" sz="2000" b="1" dirty="0" smtClean="0"/>
              <a:t>أَخْتَارُ التَّعْبِيرَ الأجَْمَلَ :</a:t>
            </a:r>
            <a:endParaRPr lang="ar-EG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264" y="71414"/>
            <a:ext cx="497511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4929190" y="1857364"/>
            <a:ext cx="400049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2000" dirty="0" smtClean="0"/>
              <a:t>2 - </a:t>
            </a:r>
            <a:r>
              <a:rPr lang="ar-EG" sz="2000" b="1" dirty="0" smtClean="0"/>
              <a:t>فِيمَا يَلِي شَرْحُ أَحَدِ أبْياتِ النَّصّ ، أَقْرَؤُه وَأُحَدِّدُ الْبَيْتَ الدَّالَ عَلَيْهِ :</a:t>
            </a:r>
            <a:endParaRPr lang="ar-EG" sz="2000" dirty="0"/>
          </a:p>
        </p:txBody>
      </p:sp>
      <p:sp>
        <p:nvSpPr>
          <p:cNvPr id="6" name="مستطيل 5"/>
          <p:cNvSpPr/>
          <p:nvPr/>
        </p:nvSpPr>
        <p:spPr>
          <a:xfrm>
            <a:off x="883010" y="2214554"/>
            <a:ext cx="383630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2400" dirty="0" smtClean="0">
                <a:latin typeface="Courier New" pitchFamily="49" charset="0"/>
              </a:rPr>
              <a:t>ذَهَبْنَا نُقَدِّمُ التَّهَانِيَ بالعيدِ لِلنَّاسِ جَمِيعِهمْ</a:t>
            </a:r>
            <a:endParaRPr lang="ar-EG" sz="2400" dirty="0">
              <a:latin typeface="Courier New" pitchFamily="49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071950" y="3457518"/>
            <a:ext cx="4929206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000" dirty="0" smtClean="0"/>
              <a:t>3 – </a:t>
            </a:r>
            <a:r>
              <a:rPr lang="ar-EG" sz="2000" b="1" dirty="0" smtClean="0"/>
              <a:t>أَقْرَأ مِنَ النَّصِّ الْبَيْتَ الَّذِي يَلْتَقِي مع المَعْنَى التالي :</a:t>
            </a:r>
            <a:endParaRPr lang="ar-EG" sz="2000" dirty="0"/>
          </a:p>
        </p:txBody>
      </p:sp>
      <p:sp>
        <p:nvSpPr>
          <p:cNvPr id="8" name="مستطيل 7"/>
          <p:cNvSpPr/>
          <p:nvPr/>
        </p:nvSpPr>
        <p:spPr>
          <a:xfrm>
            <a:off x="1297979" y="3357562"/>
            <a:ext cx="2356735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3200" dirty="0" smtClean="0">
                <a:latin typeface="Arabic Typesetting" pitchFamily="66" charset="-78"/>
                <a:cs typeface="Arabic Typesetting" pitchFamily="66" charset="-78"/>
              </a:rPr>
              <a:t>أقْبَلَ العيدُ فَلَبِسنَا الجَدِيدَ</a:t>
            </a:r>
            <a:endParaRPr lang="ar-EG" sz="3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429156" y="4572008"/>
            <a:ext cx="457200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EG" sz="2000" b="1" dirty="0" smtClean="0"/>
              <a:t>4 - أَخْتَارُ مِن النَّصِّ بيتًا أَعْجَبَنِي، </a:t>
            </a:r>
            <a:r>
              <a:rPr lang="ar-EG" sz="2000" b="1" dirty="0" err="1" smtClean="0"/>
              <a:t>و</a:t>
            </a:r>
            <a:r>
              <a:rPr lang="ar-EG" sz="2000" b="1" dirty="0" smtClean="0"/>
              <a:t> أْشرَحُ مَعْنَاه .</a:t>
            </a:r>
            <a:endParaRPr lang="ar-EG" sz="2000" b="1" dirty="0"/>
          </a:p>
        </p:txBody>
      </p:sp>
      <p:sp>
        <p:nvSpPr>
          <p:cNvPr id="10" name="مستطيل 9"/>
          <p:cNvSpPr/>
          <p:nvPr/>
        </p:nvSpPr>
        <p:spPr>
          <a:xfrm>
            <a:off x="642942" y="5834738"/>
            <a:ext cx="835821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2800" dirty="0" smtClean="0">
                <a:cs typeface="Akhbar MT" pitchFamily="2" charset="-78"/>
              </a:rPr>
              <a:t>5 - بعدَ فَهْمِي القَصيدةَ ، وتذوُّقي أَبْياتَها ، أُنِشدُها إنشَادًا جميلا ، ثمَّ أحفظُ أبياتَها .</a:t>
            </a:r>
            <a:endParaRPr lang="ar-EG" sz="2800" dirty="0">
              <a:cs typeface="Akhbar MT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2756824"/>
            <a:ext cx="4724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4088" y="3990982"/>
            <a:ext cx="46958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24088" y="5143515"/>
            <a:ext cx="46958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مستطيل 13"/>
          <p:cNvSpPr/>
          <p:nvPr/>
        </p:nvSpPr>
        <p:spPr>
          <a:xfrm>
            <a:off x="2042436" y="111484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MS Mincho"/>
                <a:ea typeface="MS Mincho"/>
              </a:rPr>
              <a:t>✓</a:t>
            </a:r>
            <a:endParaRPr lang="ar-EG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bright="63000" contrast="-70000"/>
          </a:blip>
          <a:srcRect/>
          <a:stretch>
            <a:fillRect/>
          </a:stretch>
        </p:blipFill>
        <p:spPr bwMode="auto">
          <a:xfrm>
            <a:off x="67173" y="42391"/>
            <a:ext cx="9005421" cy="674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85694" y="187011"/>
            <a:ext cx="892975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400" b="1" dirty="0" smtClean="0"/>
              <a:t>اِخْتارَ أَحَدُ الوُلاةِ رَجًُلا فقيرًا عُرِفَ بِقُوَّتِهِ </a:t>
            </a:r>
            <a:r>
              <a:rPr lang="ar-EG" sz="2400" b="1" dirty="0" err="1" smtClean="0"/>
              <a:t>و</a:t>
            </a:r>
            <a:r>
              <a:rPr lang="ar-EG" sz="2400" b="1" dirty="0" smtClean="0"/>
              <a:t> أَمانَتِهِ لِتَولِّي أَمْرِ حِرَاستِهِ ، وقَدْ تَمَّ إخْطَارُهُ بِذَلِك قَبْلَ حُلولِ عِيدِ الأضحَى بِأيَّامٍ قَليلةٍ. حَلَّ عَلَيْهِ الْعِيدُ ولَمْ يَتَسلَّمْ أَجْرَهُ ، وَلَيْسَ عِنْدَهُ مُدَّخَرٌ مِنَ المالِ ، يَستَطيعُ شرَاءَ أُضحِيَةٍ </a:t>
            </a:r>
            <a:r>
              <a:rPr lang="ar-EG" sz="2400" b="1" dirty="0" err="1" smtClean="0"/>
              <a:t>بِهِ</a:t>
            </a:r>
            <a:r>
              <a:rPr lang="ar-EG" sz="2400" b="1" dirty="0" smtClean="0"/>
              <a:t> ، وقدْ أخبَرَ زَوجَتَهُ بِذَلكَ والْحُزْنُ يَكْسو وَجْهَهُ .</a:t>
            </a:r>
          </a:p>
          <a:p>
            <a:r>
              <a:rPr lang="ar-EG" sz="2400" b="1" dirty="0" smtClean="0"/>
              <a:t>فَقَالتِ الزَّوجَةُ الطَيِّبةُ : لا تَقْلَقْ </a:t>
            </a:r>
            <a:r>
              <a:rPr lang="ar-EG" sz="2400" b="1" dirty="0" err="1" smtClean="0"/>
              <a:t>و</a:t>
            </a:r>
            <a:r>
              <a:rPr lang="ar-EG" sz="2400" b="1" dirty="0" smtClean="0"/>
              <a:t> لا تَحْمِلْ همًّا ،فالله لا يُكَلِّفُ نفسا إلا وُسعَها ، ثم إنَّ لَدَيْنَا ديكًا كَبِيرًا ،كُنْتُ أُطْعِمُهُ وأَسقِيهِ بِنَفْسي حَتَّى صارََ سمِينًا ومُمتَلِئًا،سوفَ نذْبَحُهُ وَنأكُلُ لَحْمَه.</a:t>
            </a:r>
          </a:p>
          <a:p>
            <a:r>
              <a:rPr lang="ar-EG" sz="2400" b="1" dirty="0" smtClean="0"/>
              <a:t>وَفِي يومِ العِيدِ صعِدَتِ الزَّوجَةُ الدَّرَجَ إلى سطْحِ دَارِها ، وما إنْ فَتَحَت الباب عَلَى الدِّيكِ وَبيَدِهَا السكِِّينُ حتى هَاجَ الدِِّيكُ ، وصاحَ وَقَفَزَ قفزةً عَالِيَةً ، مُستَخدِمًا جَنَاحَيْهِ القَويَّين ، وَوَقَفَ فَوقَ سورِ البَيْتِ ، فَلمَّا تَبِعَتْهُ طَارَ إلى السطحِ المُجاورِ ، فاجتازتِ الزَّوجَةُ سطحَها وجرتْ ورَاءَهُ ، فَقَفَزَ إلى سطحٍ آخرَ وهو يصيحُ ويُصفِّقُ بِجَنَاحَيْهِ ، وهكذا مِنْ سطحٍ إلى سطحٍ ،وَهُوَ يُصدِرُ صوْتًا مُزعِجًَا جَعَلَ كُلَّ الجِيرَانِ يُطِلُّونَ مِنْ نَوَافِذِهِمْ لِيُشاهِدوا مَا يَحدُثُ .</a:t>
            </a:r>
          </a:p>
          <a:p>
            <a:r>
              <a:rPr lang="ar-EG" sz="2400" b="1" dirty="0" smtClean="0"/>
              <a:t>سرَتْ قصةُ هُروبِ الدِِّيكِ مِنْ زَوجةِ حَارِسِ الوالي ،الَّتِي أَرَادتْ أنْ تَذْبَحَهُ يَومَ العِيدِ وانْتَشرَتْ فِي أَرْجَاءِ المَدِينَةِ ، إذ تَنَاقلَ النَّاسُ مَا حَدَثَ ، حتى َشاعَتْ بَينَ الجَمِيع ، ومَا إنْ عَادَ الرَّجُلُ مِن الصلاةِ إلى دَارِهِ حَتَّى اعْتَرَتْهُ الدَّهشةُ ، لمَّا وَجَدَ بفناءِ بَيْتِهِ عددًا كبيرًا مِنْ رؤوسِ المَاشيةِ ،  فَسألَ زَوجَتَهُ : مِنْ أَيْنَ </a:t>
            </a:r>
            <a:r>
              <a:rPr lang="ar-EG" sz="2400" b="1" dirty="0" err="1" smtClean="0"/>
              <a:t>لَكِ</a:t>
            </a:r>
            <a:r>
              <a:rPr lang="ar-EG" sz="2400" b="1" dirty="0" smtClean="0"/>
              <a:t> هذهِ الأغنامِ ؟</a:t>
            </a:r>
          </a:p>
          <a:p>
            <a:r>
              <a:rPr lang="ar-EG" sz="2400" b="1" dirty="0" smtClean="0"/>
              <a:t>قَالَتِ الزَّوجَةُ : إنَّها هَدَايا مِنْ نَاسِ مَدِينَتِنَا الطَّيِّبِينَ ، الَّذينَ أَرسلُوهَا لَنَا؛ لِنُضحِّيَ </a:t>
            </a:r>
            <a:r>
              <a:rPr lang="ar-EG" sz="2400" b="1" dirty="0" err="1" smtClean="0"/>
              <a:t>بِِها</a:t>
            </a:r>
            <a:r>
              <a:rPr lang="ar-EG" sz="2400" b="1" dirty="0" smtClean="0"/>
              <a:t> .</a:t>
            </a:r>
          </a:p>
          <a:p>
            <a:r>
              <a:rPr lang="ar-EG" sz="2400" b="1" dirty="0" smtClean="0"/>
              <a:t>ظَلَّ الرَّجُلُ يُفكِّرُ وَهُوَ يسألُ نَفْسهُ : أَينَ كَانَ هَؤلاءِ النَّاسُ قَبْلَ أنْ أصيرَ حارِسا لِلْوَالِي ؟ ثُمَّ أَمرَ زَوْجَتَهُ بِحَزْمٍ أنْ تُعِيدَ المَاشيَةَ لأصحَابِها ، وأَخَذَ مَكَانَهُ فَوقَ أرِيكَتِهِ مُطمَئِنَّ البَالِ .</a:t>
            </a:r>
            <a:endParaRPr lang="ar-EG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13690"/>
            <a:ext cx="6000792" cy="318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مستطيل 1"/>
          <p:cNvSpPr/>
          <p:nvPr/>
        </p:nvSpPr>
        <p:spPr>
          <a:xfrm>
            <a:off x="714348" y="71414"/>
            <a:ext cx="8286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4- أَكْتُبُ مَا أَعْرِفُهُ مِنْ عِبَارَاتِ الْمُعَايدةِ عَلَى الْبِطاقَةِ الْمَوجُودَةِ عَلى الْهَديّةِ .</a:t>
            </a:r>
            <a:endParaRPr lang="ar-SA" sz="2000" dirty="0">
              <a:solidFill>
                <a:srgbClr val="008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458541" y="4000504"/>
            <a:ext cx="13997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الاغْتِسال .</a:t>
            </a:r>
            <a:endParaRPr lang="ar-SA" sz="2000" b="1" dirty="0"/>
          </a:p>
        </p:txBody>
      </p:sp>
      <p:sp>
        <p:nvSpPr>
          <p:cNvPr id="6" name="مستطيل 5"/>
          <p:cNvSpPr/>
          <p:nvPr/>
        </p:nvSpPr>
        <p:spPr>
          <a:xfrm>
            <a:off x="5622614" y="4000504"/>
            <a:ext cx="18069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ذَبْحُ الأَضحِيَةِ .</a:t>
            </a:r>
            <a:endParaRPr lang="ar-SA" sz="2000" b="1" dirty="0"/>
          </a:p>
        </p:txBody>
      </p:sp>
      <p:sp>
        <p:nvSpPr>
          <p:cNvPr id="7" name="مستطيل 6"/>
          <p:cNvSpPr/>
          <p:nvPr/>
        </p:nvSpPr>
        <p:spPr>
          <a:xfrm>
            <a:off x="6233848" y="4271912"/>
            <a:ext cx="26244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استِقْبالُ الْمُهَنِّئِينَ بِالعِيدِ .</a:t>
            </a:r>
            <a:endParaRPr lang="ar-SA" sz="2000" b="1" dirty="0"/>
          </a:p>
        </p:txBody>
      </p:sp>
      <p:sp>
        <p:nvSpPr>
          <p:cNvPr id="8" name="مستطيل 7"/>
          <p:cNvSpPr/>
          <p:nvPr/>
        </p:nvSpPr>
        <p:spPr>
          <a:xfrm>
            <a:off x="4945231" y="4572008"/>
            <a:ext cx="3972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تَوْزِيعُ الأَضحِيَةِ على الفُقَراءِ والمَساكِينِ .</a:t>
            </a:r>
            <a:endParaRPr lang="ar-SA" sz="2000" b="1" dirty="0"/>
          </a:p>
        </p:txBody>
      </p:sp>
      <p:sp>
        <p:nvSpPr>
          <p:cNvPr id="9" name="مستطيل 8"/>
          <p:cNvSpPr/>
          <p:nvPr/>
        </p:nvSpPr>
        <p:spPr>
          <a:xfrm>
            <a:off x="6068041" y="4929198"/>
            <a:ext cx="2861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 زِيارَةُ الأقَْرِباءِ والأَصدِقاءِ .</a:t>
            </a:r>
            <a:endParaRPr lang="ar-SA" sz="2000" b="1" dirty="0"/>
          </a:p>
        </p:txBody>
      </p:sp>
      <p:sp>
        <p:nvSpPr>
          <p:cNvPr id="10" name="مستطيل 9"/>
          <p:cNvSpPr/>
          <p:nvPr/>
        </p:nvSpPr>
        <p:spPr>
          <a:xfrm>
            <a:off x="7276428" y="5257812"/>
            <a:ext cx="16818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 صلاةُ العِيدِ .</a:t>
            </a:r>
            <a:endParaRPr lang="ar-SA" sz="2000" b="1" dirty="0"/>
          </a:p>
        </p:txBody>
      </p:sp>
      <p:sp>
        <p:nvSpPr>
          <p:cNvPr id="11" name="مستطيل 10"/>
          <p:cNvSpPr/>
          <p:nvPr/>
        </p:nvSpPr>
        <p:spPr>
          <a:xfrm>
            <a:off x="5422032" y="5314906"/>
            <a:ext cx="18646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 تَزْيينُ الْمَنزِلِ .</a:t>
            </a:r>
            <a:endParaRPr lang="ar-SA" sz="2000" b="1" dirty="0"/>
          </a:p>
        </p:txBody>
      </p:sp>
      <p:sp>
        <p:nvSpPr>
          <p:cNvPr id="12" name="مستطيل 11"/>
          <p:cNvSpPr/>
          <p:nvPr/>
        </p:nvSpPr>
        <p:spPr>
          <a:xfrm>
            <a:off x="5983082" y="5572140"/>
            <a:ext cx="29466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    شراءُ المَلابِسِ الجَدِيدَةِ .</a:t>
            </a:r>
            <a:endParaRPr lang="ar-SA" sz="2000" b="1" dirty="0"/>
          </a:p>
        </p:txBody>
      </p:sp>
      <p:sp>
        <p:nvSpPr>
          <p:cNvPr id="13" name="مستطيل 12"/>
          <p:cNvSpPr/>
          <p:nvPr/>
        </p:nvSpPr>
        <p:spPr>
          <a:xfrm>
            <a:off x="6723785" y="5929330"/>
            <a:ext cx="2222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          شراءُ الحَلْوَى .</a:t>
            </a:r>
            <a:endParaRPr lang="ar-SA" sz="20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9" y="3599172"/>
            <a:ext cx="3811019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3286116" y="3643314"/>
            <a:ext cx="571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/>
              <a:t>5- أَقْرأُ الأعَْمالَ التَّالِيَةَ،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 أكْتُبُ أرْقامَها في الْمَجْمُوعَةِ المُناِسبَةِ :</a:t>
            </a:r>
            <a:endParaRPr lang="ar-SA" sz="2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29652" y="4000504"/>
            <a:ext cx="290514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1" y="4000504"/>
            <a:ext cx="272357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29652" y="4357694"/>
            <a:ext cx="304803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29652" y="4643446"/>
            <a:ext cx="290514" cy="27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29652" y="4929198"/>
            <a:ext cx="2857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29652" y="5214950"/>
            <a:ext cx="300039" cy="30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86579" y="5357826"/>
            <a:ext cx="285751" cy="28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01062" y="5615004"/>
            <a:ext cx="309564" cy="29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286776" y="6000768"/>
            <a:ext cx="285751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مستطيل 23"/>
          <p:cNvSpPr/>
          <p:nvPr/>
        </p:nvSpPr>
        <p:spPr>
          <a:xfrm>
            <a:off x="2591415" y="1246095"/>
            <a:ext cx="8290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0000FF"/>
                </a:solidFill>
              </a:rPr>
              <a:t>تقبل الله </a:t>
            </a:r>
          </a:p>
          <a:p>
            <a:r>
              <a:rPr lang="ar-EG" b="1" dirty="0" smtClean="0">
                <a:solidFill>
                  <a:srgbClr val="0000FF"/>
                </a:solidFill>
              </a:rPr>
              <a:t>طاعتكم</a:t>
            </a:r>
            <a:endParaRPr lang="ar-EG" b="1" dirty="0">
              <a:solidFill>
                <a:srgbClr val="0000FF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 rot="20267783">
            <a:off x="4842024" y="2628095"/>
            <a:ext cx="1019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b="1" dirty="0" smtClean="0">
                <a:solidFill>
                  <a:srgbClr val="0000FF"/>
                </a:solidFill>
              </a:rPr>
              <a:t>كل عام </a:t>
            </a:r>
          </a:p>
          <a:p>
            <a:pPr algn="ctr"/>
            <a:r>
              <a:rPr lang="ar-EG" b="1" dirty="0" smtClean="0">
                <a:solidFill>
                  <a:srgbClr val="0000FF"/>
                </a:solidFill>
              </a:rPr>
              <a:t>و أنتم بخير</a:t>
            </a:r>
            <a:endParaRPr lang="ar-EG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1 0.00069 L -0.62673 0.2419 " pathEditMode="relative" ptsTypes="AA">
                                      <p:cBhvr>
                                        <p:cTn id="17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88889E-6 -3.80204E-6 L -0.5198 0.20976 " pathEditMode="relative" ptsTypes="AA">
                                      <p:cBhvr>
                                        <p:cTn id="18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2322E-6 L -0.73785 0.14801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9408E-6 L -0.7875 0.10476 " pathEditMode="relative" ptsTypes="AA">
                                      <p:cBhvr>
                                        <p:cTn id="190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3876E-7 L -0.85052 0.09459 " pathEditMode="relative" ptsTypes="AA">
                                      <p:cBhvr>
                                        <p:cTn id="19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35893E-6 L -0.81614 0.11679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3506E-6 L -0.41528 -0.10245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54487E-6 L -0.62986 -0.18895 " pathEditMode="relative" ptsTypes="AA">
                                      <p:cBhvr>
                                        <p:cTn id="206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876E-7 L -0.67709 -0.27289 " pathEditMode="relative" ptsTypes="AA">
                                      <p:cBhvr>
                                        <p:cTn id="210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4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lum bright="65000" contrast="-70000"/>
          </a:blip>
          <a:srcRect/>
          <a:stretch>
            <a:fillRect/>
          </a:stretch>
        </p:blipFill>
        <p:spPr bwMode="auto">
          <a:xfrm>
            <a:off x="71406" y="71438"/>
            <a:ext cx="8951769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71438" y="57128"/>
            <a:ext cx="892971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/>
              <a:t>( صلَّتِ الأسرةُ صلاةَ العيدِ ، وعادتْ إلى المنزلِ فرحةً مسرورةً ، حيثُ كانَ لِلْحِوَارِ بينَ الأمِّ </a:t>
            </a:r>
            <a:r>
              <a:rPr lang="ar-SA" b="1" dirty="0" err="1" smtClean="0"/>
              <a:t>و</a:t>
            </a:r>
            <a:r>
              <a:rPr lang="ar-SA" b="1" dirty="0" smtClean="0"/>
              <a:t> أبنائِها نصيبٌ في هذه المناسبةِ المباركةِ ).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الأمُّ</a:t>
            </a:r>
            <a:r>
              <a:rPr lang="ar-SA" b="1" dirty="0" smtClean="0"/>
              <a:t> : يا أبنائي ، عيدُ الأْضحَى المُباركُ يأتي مع عبادةٍ عظيمةٍ ، وهي الحجّ, وفيه نَذْبَحُ الأَضاحِي اقْتِدَاءً بِسنّةِ أَبِيْنا إبْرَاهيمَ عليه السلامُ ، عِنْدما فَدَى اللهُ ُسبْحانَهُ ابْنَهُ إسمَاعِيلَ - عليْهِ السلام - مِنَ الذَّبْحِ .</a:t>
            </a:r>
          </a:p>
          <a:p>
            <a:r>
              <a:rPr lang="ar-SA" sz="2000" b="1" dirty="0" smtClean="0">
                <a:solidFill>
                  <a:srgbClr val="7030A0"/>
                </a:solidFill>
              </a:rPr>
              <a:t>أَحَدُ الأبَناءِ ( بدهشةٍ )</a:t>
            </a:r>
            <a:r>
              <a:rPr lang="ar-SA" sz="2000" b="1" dirty="0" smtClean="0"/>
              <a:t> </a:t>
            </a:r>
            <a:r>
              <a:rPr lang="ar-SA" b="1" dirty="0" smtClean="0"/>
              <a:t>: مِنَ الذَّبْحِ ؟ !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الأمُّ</a:t>
            </a:r>
            <a:r>
              <a:rPr lang="ar-SA" b="1" dirty="0" smtClean="0"/>
              <a:t> : نعم، ولِهَذا – يا أبنائي - قصةٌ عظيمةٌ ، وهي أنَّ اللهَ سبحانَهُ أَمَرَ إبراهيمَ - عليهِ السلام - بِذَبْحِ ابنهِ الوَحيدِ ؛ ابتلاءً له واخْتبارًا لقُوَّةِ إيمانهِ، وقد استجابَ أبو الأنبياءِ لأمَرِ رَبِّهِ وقال لابنِهِ :</a:t>
            </a:r>
          </a:p>
          <a:p>
            <a:r>
              <a:rPr lang="ar-SA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ar-SA" b="1" dirty="0" smtClean="0"/>
              <a:t>{ </a:t>
            </a:r>
            <a:r>
              <a:rPr lang="ar-SA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يا بُنَيَّ إِنِّي أَرَى فِي الْمَنَامِ أَنِّي أَذْبَحُكَ فَانظُرْ مَاذَا تَرَى </a:t>
            </a:r>
            <a:r>
              <a:rPr lang="ar-SA" b="1" dirty="0" smtClean="0"/>
              <a:t>}</a:t>
            </a:r>
            <a:endParaRPr lang="ar-SA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ar-SA" sz="2000" b="1" dirty="0" smtClean="0">
                <a:solidFill>
                  <a:srgbClr val="7030A0"/>
                </a:solidFill>
              </a:rPr>
              <a:t>أَحَدُ الأبَناءِ </a:t>
            </a:r>
            <a:r>
              <a:rPr lang="ar-SA" b="1" dirty="0" smtClean="0"/>
              <a:t>: ما موقفُ لابْنِ يا أُمّاهُ ؟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الأمّ</a:t>
            </a:r>
            <a:r>
              <a:rPr lang="ar-SA" b="1" dirty="0" smtClean="0"/>
              <a:t> ُ: استجابَ لابنُ المؤمنُ البارُّ لأمَر رَبِّه </a:t>
            </a:r>
            <a:r>
              <a:rPr lang="ar-SA" b="1" dirty="0" err="1" smtClean="0"/>
              <a:t>و</a:t>
            </a:r>
            <a:r>
              <a:rPr lang="ar-SA" b="1" dirty="0" smtClean="0"/>
              <a:t> أبيه فقالَ لِوالدِهِ :</a:t>
            </a:r>
          </a:p>
          <a:p>
            <a:r>
              <a:rPr lang="ar-SA" b="1" dirty="0" smtClean="0"/>
              <a:t>{ </a:t>
            </a:r>
            <a:r>
              <a:rPr lang="ar-SA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قَالَ يَا أَبَتِ افْعَلْ مَا تُؤْمَرُ سَتَجِدُنِي إِن شَاء اللَّهُ مِنَ الصَّابِرِينَ </a:t>
            </a:r>
            <a:r>
              <a:rPr lang="ar-SA" b="1" dirty="0" smtClean="0"/>
              <a:t>}</a:t>
            </a:r>
          </a:p>
          <a:p>
            <a:r>
              <a:rPr lang="ar-SA" b="1" dirty="0" smtClean="0"/>
              <a:t>وعندما أرادَ إبراهيمُ - عليهِ السلام – ذبْحَ إسمَاعيلَ - عليْهِ السلامُ  - أرسلَ اللهُ له مَلَكًا وهو يُمْسكُ بكبشٍ عظيمٍ ؛  ِيَذْبَحَهُ بَدَلا مِنِ ابنهِ .</a:t>
            </a:r>
          </a:p>
          <a:p>
            <a:r>
              <a:rPr lang="ar-SA" sz="2000" b="1" dirty="0" smtClean="0">
                <a:solidFill>
                  <a:srgbClr val="7030A0"/>
                </a:solidFill>
              </a:rPr>
              <a:t>الأبناء</a:t>
            </a:r>
            <a:r>
              <a:rPr lang="ar-SA" b="1" dirty="0" smtClean="0"/>
              <a:t> : ( مكبِّرين فرحينَ ) : الله أكبرُ ، الله أكبرُ !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الأمُّ</a:t>
            </a:r>
            <a:r>
              <a:rPr lang="ar-SA" b="1" dirty="0" smtClean="0"/>
              <a:t> : أراد الله – يا أبنائي - أن يُعلِّمَ القادرينَ مِنْ عِبَادِهِ المؤْمِنِين تقديمَ العَونِ لِلمُحتاجينَ، حتى صارتِ الأُضحيةُ سنَّةً للمسلمينَ في عيدِ الأضحَى،كما نعْلمُ جميعًا.والآنَ:مَنْ مِنكُمْ يَعرِفُ في أيةِ سورةٍ من ُسوَرِ القرآنِ الْكَريمِ نَجِدُ هذه القِصة ؟</a:t>
            </a:r>
          </a:p>
          <a:p>
            <a:r>
              <a:rPr lang="ar-SA" sz="2000" b="1" dirty="0" smtClean="0">
                <a:solidFill>
                  <a:srgbClr val="7030A0"/>
                </a:solidFill>
              </a:rPr>
              <a:t>أَحَدُ الأبَناءِ </a:t>
            </a:r>
            <a:r>
              <a:rPr lang="ar-SA" b="1" dirty="0" smtClean="0"/>
              <a:t>:  في سورة الصافَّاتِ .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الأمّ</a:t>
            </a:r>
            <a:r>
              <a:rPr lang="ar-SA" b="1" dirty="0" smtClean="0"/>
              <a:t> ُ: أحْسنْتَ يا بُنيَّ </a:t>
            </a:r>
            <a:r>
              <a:rPr lang="ar-SA" b="1" dirty="0" err="1" smtClean="0"/>
              <a:t>و</a:t>
            </a:r>
            <a:r>
              <a:rPr lang="ar-SA" b="1" dirty="0" smtClean="0"/>
              <a:t> جزاكَ اللهُ خيرًا .  هلا  تلوتِ علينَا هذه الآياتِ يا فاطمةُ .</a:t>
            </a:r>
          </a:p>
          <a:p>
            <a:r>
              <a:rPr lang="ar-SA" sz="2000" b="1" dirty="0" smtClean="0">
                <a:solidFill>
                  <a:srgbClr val="00B050"/>
                </a:solidFill>
              </a:rPr>
              <a:t>فاطمةُ </a:t>
            </a:r>
            <a:r>
              <a:rPr lang="ar-SA" b="1" dirty="0" smtClean="0"/>
              <a:t>: حَسنًا يا أمِّي .أعوذ بالله من الشيطانِ الرَّجيمِ :</a:t>
            </a:r>
          </a:p>
          <a:p>
            <a:r>
              <a:rPr lang="ar-SA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وقَالَ إِنِّي ذَاهِبٌ إِلَى رَبِّي </a:t>
            </a:r>
            <a:r>
              <a:rPr lang="ar-SA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سَيَهْدِينِ</a:t>
            </a:r>
            <a:r>
              <a:rPr lang="ar-SA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{99} رَبِّ هَبْ لِي مِنَ الصَّالِحِينَ{100} فَبَشَّرْنَاهُ بِغُلَامٍ حَلِيمٍ{101} فَلَمَّا بَلَغَ مَعَهُ السَّعْيَ قَالَ يَا بُنَيَّ إِنِّي أَرَى فِي الْمَنَامِ أَنِّي أَذْبَحُكَ فَانظُرْ مَاذَا تَرَى قَالَ يَا أَبَتِ افْعَلْ مَا تُؤْمَرُ سَتَجِدُنِي إِن شَاء اللَّهُ مِنَ الصَّابِرِينَ{102} فَلَمَّا أَسْلَمَا وَتَلَّهُ لِلْجَبِينِ{103} </a:t>
            </a:r>
            <a:r>
              <a:rPr lang="ar-SA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وَنَادَيْنَاهُ</a:t>
            </a:r>
            <a:r>
              <a:rPr lang="ar-SA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أَنْ يَا إِبْرَاهِيمُ{104} قَدْ صَدَّقْتَ الرُّؤْيَا إِنَّا كَذَلِكَ نَجْزِي الْمُحْسِنِينَ{105} إِنَّ هَذَا لَهُوَ الْبَلَاء الْمُبِينُ{106} وَفَدَيْنَاهُ بِذِبْحٍ عَظِيمٍ{107}</a:t>
            </a:r>
            <a:endParaRPr lang="ar-SA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آية 99 سورة الصافات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643174" y="2152640"/>
            <a:ext cx="357190" cy="357190"/>
          </a:xfrm>
          <a:prstGeom prst="rect">
            <a:avLst/>
          </a:prstGeom>
        </p:spPr>
      </p:pic>
      <p:pic>
        <p:nvPicPr>
          <p:cNvPr id="6" name="الصافات مع الاستعاذة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14348" y="5214950"/>
            <a:ext cx="366714" cy="366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20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71472" y="130710"/>
            <a:ext cx="478634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 smtClean="0"/>
              <a:t>1- </a:t>
            </a:r>
            <a:r>
              <a:rPr lang="ar-SA" b="1" dirty="0" smtClean="0"/>
              <a:t>أَقْرأُ النَّصَّ مَعَ مُراعاةِ ضبطِ أَحْرُفِ الْكَلِماتِ التَّاليةِ :</a:t>
            </a:r>
            <a:endParaRPr lang="ar-SA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4714884"/>
            <a:ext cx="112871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94" y="71414"/>
            <a:ext cx="26289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4987" y="808222"/>
            <a:ext cx="1009269" cy="71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1" y="736784"/>
            <a:ext cx="1196171" cy="83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808222"/>
            <a:ext cx="959429" cy="67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808222"/>
            <a:ext cx="760067" cy="58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736784"/>
            <a:ext cx="1071570" cy="78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34368" y="857232"/>
            <a:ext cx="8953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11"/>
          <p:cNvSpPr/>
          <p:nvPr/>
        </p:nvSpPr>
        <p:spPr>
          <a:xfrm>
            <a:off x="4214810" y="1643050"/>
            <a:ext cx="392907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000" dirty="0" smtClean="0"/>
              <a:t>2 –</a:t>
            </a:r>
            <a:r>
              <a:rPr lang="ar-SA" sz="2000" b="1" dirty="0" smtClean="0"/>
              <a:t>أَقْرأُ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 أَنْطِقُ تنْوينَ الفتحِ أَلِفًا عِندَ الوَقْفِ :</a:t>
            </a:r>
            <a:endParaRPr lang="ar-SA" sz="2000" dirty="0"/>
          </a:p>
        </p:txBody>
      </p:sp>
      <p:sp>
        <p:nvSpPr>
          <p:cNvPr id="13" name="مستطيل 12"/>
          <p:cNvSpPr/>
          <p:nvPr/>
        </p:nvSpPr>
        <p:spPr>
          <a:xfrm>
            <a:off x="4857752" y="2149610"/>
            <a:ext cx="3786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cs typeface="Arabic Transparent" pitchFamily="2" charset="-78"/>
              </a:rPr>
              <a:t>- أَرْسلَ اللهُ لَهُ مَلَكًا .</a:t>
            </a:r>
          </a:p>
          <a:p>
            <a:r>
              <a:rPr lang="ar-SA" sz="2400" dirty="0" smtClean="0">
                <a:solidFill>
                  <a:srgbClr val="C00000"/>
                </a:solidFill>
                <a:cs typeface="Arabic Transparent" pitchFamily="2" charset="-78"/>
              </a:rPr>
              <a:t>- أحْسنْتَ يا بُنَيَّ </a:t>
            </a:r>
            <a:r>
              <a:rPr lang="ar-SA" sz="2400" dirty="0" err="1" smtClean="0">
                <a:solidFill>
                  <a:srgbClr val="C00000"/>
                </a:solidFill>
                <a:cs typeface="Arabic Transparent" pitchFamily="2" charset="-78"/>
              </a:rPr>
              <a:t>و</a:t>
            </a:r>
            <a:r>
              <a:rPr lang="ar-SA" sz="2400" dirty="0" smtClean="0">
                <a:solidFill>
                  <a:srgbClr val="C00000"/>
                </a:solidFill>
                <a:cs typeface="Arabic Transparent" pitchFamily="2" charset="-78"/>
              </a:rPr>
              <a:t> َجَزَاكَ اللهُ خَيْرًا.</a:t>
            </a:r>
            <a:endParaRPr lang="ar-SA" sz="2400" dirty="0">
              <a:solidFill>
                <a:srgbClr val="C00000"/>
              </a:solidFill>
              <a:cs typeface="Arabic Transparent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80489" y="1600130"/>
            <a:ext cx="240482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000" b="1" dirty="0" smtClean="0"/>
              <a:t>3- أَقْرَُأ بسرْعَةٍ وانطِلاقٍ  :</a:t>
            </a:r>
            <a:endParaRPr lang="ar-SA" sz="2000" dirty="0"/>
          </a:p>
        </p:txBody>
      </p:sp>
      <p:sp>
        <p:nvSpPr>
          <p:cNvPr id="15" name="مستطيل 14"/>
          <p:cNvSpPr/>
          <p:nvPr/>
        </p:nvSpPr>
        <p:spPr>
          <a:xfrm>
            <a:off x="142844" y="1942450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dirty="0" smtClean="0">
                <a:solidFill>
                  <a:srgbClr val="0000FF"/>
                </a:solidFill>
              </a:rPr>
              <a:t>عندما أرادَ إبراهيمُ - عليه السلامُ – ذبْحَ</a:t>
            </a:r>
          </a:p>
          <a:p>
            <a:r>
              <a:rPr lang="ar-SA" sz="2400" dirty="0" smtClean="0">
                <a:solidFill>
                  <a:srgbClr val="0000FF"/>
                </a:solidFill>
              </a:rPr>
              <a:t>إسماعيلَ - عليه السلام - أرسلَ اللهُ لهُ مَلَكًا</a:t>
            </a:r>
          </a:p>
          <a:p>
            <a:r>
              <a:rPr lang="ar-SA" sz="2400" dirty="0" smtClean="0">
                <a:solidFill>
                  <a:srgbClr val="0000FF"/>
                </a:solidFill>
              </a:rPr>
              <a:t>وهو يُمْسكُ بكبشٍ عظيم لِيُذْبَحَ بدلا منِ ابنهِ .</a:t>
            </a:r>
            <a:endParaRPr lang="ar-SA" sz="2400" dirty="0">
              <a:solidFill>
                <a:srgbClr val="0000FF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42910" y="3069551"/>
            <a:ext cx="80010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200" dirty="0" smtClean="0">
                <a:solidFill>
                  <a:srgbClr val="00B050"/>
                </a:solidFill>
              </a:rPr>
              <a:t>4- أَقْرأُ معَ مَنْ بِجواري الْحِوَارَ قِرَاءةً تمْثِيليَّةً مُعَبِّرَةً ، ونَتَعاونُ في اقْتِراحِ عُنْوَانٍ آخرَ لَهُ .</a:t>
            </a:r>
            <a:endParaRPr lang="ar-SA" sz="2200" dirty="0">
              <a:solidFill>
                <a:srgbClr val="00B05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857356" y="3429000"/>
            <a:ext cx="6357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1- أَصلُ بينَ الْكَلِمَةِ الْمُلَوَّنةِ ومعناها بكتابة الرَّقْمِ المُنَاِسبِ :</a:t>
            </a:r>
            <a:endParaRPr lang="ar-SA" sz="2000" dirty="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6968" y="3857628"/>
            <a:ext cx="555660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43570" y="4214818"/>
            <a:ext cx="290514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643570" y="4643446"/>
            <a:ext cx="272357" cy="29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624519" y="5072074"/>
            <a:ext cx="304803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624519" y="5429264"/>
            <a:ext cx="290514" cy="27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643570" y="5857892"/>
            <a:ext cx="2857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4.93062E-6 L -0.43317 0.32516 " pathEditMode="relative" ptsTypes="AA">
                                      <p:cBhvr>
                                        <p:cTn id="1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31267E-6 L -0.47865 0.16929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208 L -0.4467 -0.03769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89824E-7 L -0.57482 -0.0629 " pathEditMode="relative" ptsTypes="AA">
                                      <p:cBhvr>
                                        <p:cTn id="1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5.64292E-7 L -0.45573 -0.2803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-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/>
      <p:bldP spid="14" grpId="0" animBg="1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143372" y="7141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996600"/>
                </a:solidFill>
              </a:rPr>
              <a:t>2- أبْحثُ في النَّصِّ عَنْ أضدادِ الْكَلِماتِ التَّاليةِ ، </a:t>
            </a:r>
            <a:r>
              <a:rPr lang="ar-SA" b="1" dirty="0" err="1" smtClean="0">
                <a:solidFill>
                  <a:srgbClr val="996600"/>
                </a:solidFill>
              </a:rPr>
              <a:t>و</a:t>
            </a:r>
            <a:r>
              <a:rPr lang="ar-SA" b="1" dirty="0" smtClean="0">
                <a:solidFill>
                  <a:srgbClr val="996600"/>
                </a:solidFill>
              </a:rPr>
              <a:t> أَكْتُبُها :</a:t>
            </a:r>
            <a:endParaRPr lang="ar-SA" dirty="0">
              <a:solidFill>
                <a:srgbClr val="9966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57166"/>
            <a:ext cx="6685615" cy="105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5144010" y="1600130"/>
            <a:ext cx="3857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/>
              <a:t>3- أيُّ التَّعبيرينِ أجْمَلُ في الْخِطابِ ؟ وَلِماذا ؟</a:t>
            </a:r>
            <a:endParaRPr lang="ar-SA" sz="20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714488"/>
            <a:ext cx="3714776" cy="1078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مستطيل 5"/>
          <p:cNvSpPr/>
          <p:nvPr/>
        </p:nvSpPr>
        <p:spPr>
          <a:xfrm>
            <a:off x="5189592" y="2500306"/>
            <a:ext cx="3740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4- أَنِْسجُ عَلى نَمَطِ المثالِ التَّالي :</a:t>
            </a:r>
            <a:endParaRPr lang="ar-SA" sz="20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3000372"/>
            <a:ext cx="764386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15338" y="4429132"/>
            <a:ext cx="823912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/>
          <p:nvPr/>
        </p:nvSpPr>
        <p:spPr>
          <a:xfrm>
            <a:off x="71438" y="4500570"/>
            <a:ext cx="8143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cs typeface="Arabic Transparent" pitchFamily="2" charset="-78"/>
              </a:rPr>
              <a:t>قالَ يَا بُنَيَّ إِنِّي أَرَى فِي الْمَنَامِ أَنِّي أَذْبَحُكَ فَانظُرْ مَاذَا تَرَى قَالَ يَا أَبَتِ افْعَلْ مَا تُؤْمَرُ سَتَجِدُنِي إِن شَاء اللَّهُ مِنَ الصَّابِرِينَ  </a:t>
            </a:r>
            <a:r>
              <a:rPr lang="ar-SA" sz="1600" dirty="0" smtClean="0">
                <a:cs typeface="Arabic Transparent" pitchFamily="2" charset="-78"/>
              </a:rPr>
              <a:t>{102}</a:t>
            </a:r>
            <a:endParaRPr lang="ar-SA" sz="1600" dirty="0">
              <a:cs typeface="Arabic Transparent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286116" y="631503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3 . </a:t>
            </a:r>
            <a:r>
              <a:rPr lang="ar-SA" b="1" dirty="0" smtClean="0">
                <a:solidFill>
                  <a:srgbClr val="FF0000"/>
                </a:solidFill>
              </a:rPr>
              <a:t>لِماذا أمرَ اللهُ - ُسبحانهُ - إبراهيمَ - عليْهِ الَّسلامُ - بِذبْحِ ابْنهِ إْسماعيلَ ؟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580354" y="967071"/>
            <a:ext cx="7505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البار 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080778" y="967071"/>
            <a:ext cx="670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قـوة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926372" y="967071"/>
            <a:ext cx="1217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استجاب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243920" y="969614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أحسنت</a:t>
            </a:r>
            <a:endParaRPr lang="ar-EG" sz="2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442216" y="3500438"/>
            <a:ext cx="737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  <a:latin typeface="Tahoma" pitchFamily="34" charset="0"/>
                <a:cs typeface="Akhbar MT" pitchFamily="2" charset="-78"/>
              </a:rPr>
              <a:t>مدينة</a:t>
            </a:r>
            <a:endParaRPr lang="ar-EG" sz="2800" b="1" dirty="0">
              <a:solidFill>
                <a:srgbClr val="0000FF"/>
              </a:solidFill>
              <a:latin typeface="Tahoma" pitchFamily="34" charset="0"/>
              <a:cs typeface="Akhbar MT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042099" y="3500438"/>
            <a:ext cx="553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  <a:latin typeface="Tahoma" pitchFamily="34" charset="0"/>
                <a:cs typeface="Akhbar MT" pitchFamily="2" charset="-78"/>
              </a:rPr>
              <a:t>مدن</a:t>
            </a:r>
            <a:endParaRPr lang="ar-EG" sz="2800" b="1" dirty="0">
              <a:solidFill>
                <a:srgbClr val="0000FF"/>
              </a:solidFill>
              <a:latin typeface="Tahoma" pitchFamily="34" charset="0"/>
              <a:cs typeface="Akhbar MT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3040440" y="3500438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  <a:latin typeface="Tahoma" pitchFamily="34" charset="0"/>
                <a:cs typeface="Akhbar MT" pitchFamily="2" charset="-78"/>
              </a:rPr>
              <a:t>تقع</a:t>
            </a:r>
            <a:endParaRPr lang="ar-EG" sz="2800" b="1" dirty="0">
              <a:solidFill>
                <a:srgbClr val="0000FF"/>
              </a:solidFill>
              <a:latin typeface="Tahoma" pitchFamily="34" charset="0"/>
              <a:cs typeface="Akhbar MT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418295" y="4055096"/>
            <a:ext cx="6186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في أي منطقة من مناطق المملكة نجد مدينة جدة</a:t>
            </a:r>
            <a:endParaRPr lang="ar-EG" sz="2000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793764" y="5143512"/>
            <a:ext cx="2425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996600"/>
                </a:solidFill>
              </a:rPr>
              <a:t>المتكلم / إبراهيم عليه السلام .</a:t>
            </a:r>
            <a:endParaRPr lang="ar-EG" b="1" dirty="0">
              <a:solidFill>
                <a:srgbClr val="9966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933047" y="5158666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996600"/>
                </a:solidFill>
              </a:rPr>
              <a:t>يكلم ابنه إسماعيل عليه السلام .</a:t>
            </a:r>
            <a:endParaRPr lang="ar-EG" b="1" dirty="0">
              <a:solidFill>
                <a:srgbClr val="9966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3500430" y="5457782"/>
            <a:ext cx="47863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b="1" dirty="0" smtClean="0">
                <a:solidFill>
                  <a:srgbClr val="996600"/>
                </a:solidFill>
              </a:rPr>
              <a:t>رأى في المنام أنه يذبح ابنه إسماعيل عليه السلام .</a:t>
            </a:r>
            <a:endParaRPr lang="ar-EG" sz="2000" b="1" dirty="0">
              <a:solidFill>
                <a:srgbClr val="996600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5344945" y="5131370"/>
            <a:ext cx="2941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مَنِ المُتكلِّمُ؟ ومَنْ يُكلِّمُ؟</a:t>
            </a:r>
            <a:endParaRPr lang="ar-EG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499231" y="5429264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مَاذَا رأى في الْمَنامِ؟</a:t>
            </a:r>
            <a:endParaRPr lang="ar-EG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3643306" y="5845750"/>
            <a:ext cx="5357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2- </a:t>
            </a:r>
            <a:r>
              <a:rPr lang="ar-SA" b="1" dirty="0" smtClean="0">
                <a:solidFill>
                  <a:srgbClr val="FF0000"/>
                </a:solidFill>
              </a:rPr>
              <a:t>كَم ابْنًا لسيِّدنا إبْرَاهيمَ - عَلَيْهِ الَّسلامُ – عِنْدَما أمَرَه اللهُ بِذَبْحِ وَلَدِهِ ؟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1571604" y="5845750"/>
            <a:ext cx="6429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b="1" dirty="0" smtClean="0">
                <a:solidFill>
                  <a:srgbClr val="7030A0"/>
                </a:solidFill>
              </a:rPr>
              <a:t>كان لسيدنا إبراهيم ابنا واحدا فقط وهو إسماعيل عليه  السلام .</a:t>
            </a:r>
            <a:endParaRPr lang="ar-EG" sz="2000" b="1" dirty="0">
              <a:solidFill>
                <a:srgbClr val="7030A0"/>
              </a:solidFill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4005515" y="6242378"/>
            <a:ext cx="4257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7030A0"/>
                </a:solidFill>
              </a:rPr>
              <a:t>اختباراً لقوة إيمانه واستجابة </a:t>
            </a:r>
            <a:r>
              <a:rPr lang="ar-EG" sz="2400" b="1" dirty="0" err="1" smtClean="0">
                <a:solidFill>
                  <a:srgbClr val="7030A0"/>
                </a:solidFill>
              </a:rPr>
              <a:t>أ</a:t>
            </a:r>
            <a:r>
              <a:rPr lang="ar-EG" sz="2400" b="1" dirty="0" smtClean="0">
                <a:solidFill>
                  <a:srgbClr val="7030A0"/>
                </a:solidFill>
              </a:rPr>
              <a:t> لأمر ربه .</a:t>
            </a:r>
            <a:endParaRPr lang="ar-EG" sz="2400" b="1" dirty="0">
              <a:solidFill>
                <a:srgbClr val="7030A0"/>
              </a:solidFill>
            </a:endParaRPr>
          </a:p>
        </p:txBody>
      </p:sp>
      <p:pic>
        <p:nvPicPr>
          <p:cNvPr id="32" name="سورة الصافات آية السؤال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285720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" grpId="0"/>
      <p:bldP spid="4" grpId="0"/>
      <p:bldP spid="6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428860" y="416462"/>
            <a:ext cx="4429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8000"/>
                </a:solidFill>
              </a:rPr>
              <a:t>5 . لِمَاذَا يذْبَحُ الْمُْسلِمُونَ الأَضاحِيَ في الْعِيدِ ؟</a:t>
            </a:r>
            <a:endParaRPr lang="ar-SA" b="1" dirty="0">
              <a:solidFill>
                <a:srgbClr val="008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00034" y="928670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dirty="0" smtClean="0"/>
              <a:t>1 . </a:t>
            </a:r>
            <a:r>
              <a:rPr lang="ar-SA" b="1" dirty="0" smtClean="0"/>
              <a:t>لَمْ يَكُنِ الأبَُ مَعَ أْسرَتِهِ عِنْدَمَا عَادَتْ الأسرة  ِإلَى الْبَيْتِ . تُرَى َأيْنَ ذَهَبَ فِي رَأْيِك ؟</a:t>
            </a:r>
            <a:endParaRPr lang="ar-SA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571612"/>
            <a:ext cx="47815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714364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2462" y="2762253"/>
            <a:ext cx="7858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4624" y="3929066"/>
            <a:ext cx="2716532" cy="109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899115"/>
            <a:ext cx="4065126" cy="208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01024" y="5786454"/>
            <a:ext cx="8953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48" y="4985105"/>
            <a:ext cx="4737467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مستطيل 11"/>
          <p:cNvSpPr/>
          <p:nvPr/>
        </p:nvSpPr>
        <p:spPr>
          <a:xfrm>
            <a:off x="571472" y="5270857"/>
            <a:ext cx="3443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1- أُلاحظُ الكلماتِ الملوَّنةَ في الْجُمَلِ التَّاليَةِ :</a:t>
            </a:r>
            <a:endParaRPr lang="ar-SA" dirty="0">
              <a:solidFill>
                <a:srgbClr val="00B05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42876" y="5643578"/>
            <a:ext cx="76438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/>
              <a:t>                                                                       صدَّقَ </a:t>
            </a:r>
            <a:r>
              <a:rPr lang="ar-SA" sz="2000" dirty="0" smtClean="0">
                <a:solidFill>
                  <a:srgbClr val="FF0000"/>
                </a:solidFill>
              </a:rPr>
              <a:t>إِبْراهيمُ</a:t>
            </a:r>
            <a:r>
              <a:rPr lang="ar-SA" sz="2000" dirty="0" smtClean="0"/>
              <a:t> الرُّؤْيا .</a:t>
            </a:r>
          </a:p>
          <a:p>
            <a:r>
              <a:rPr lang="ar-SA" sz="2000" dirty="0" smtClean="0"/>
              <a:t>استجابَ </a:t>
            </a:r>
            <a:r>
              <a:rPr lang="ar-SA" sz="2000" dirty="0" smtClean="0">
                <a:solidFill>
                  <a:srgbClr val="FF0000"/>
                </a:solidFill>
              </a:rPr>
              <a:t>الابْنُ</a:t>
            </a:r>
            <a:r>
              <a:rPr lang="ar-SA" sz="2000" dirty="0" smtClean="0"/>
              <a:t> الْمُؤمنُ البارُّ لأمَرِ رَبِّه وأَبيه .                     كَبَّرَ </a:t>
            </a:r>
            <a:r>
              <a:rPr lang="ar-SA" sz="2000" dirty="0" smtClean="0">
                <a:solidFill>
                  <a:srgbClr val="FF0000"/>
                </a:solidFill>
              </a:rPr>
              <a:t>الأبَْناءُ</a:t>
            </a:r>
            <a:r>
              <a:rPr lang="ar-SA" sz="2000" dirty="0" smtClean="0"/>
              <a:t> فَرِحينَ .</a:t>
            </a:r>
          </a:p>
          <a:p>
            <a:r>
              <a:rPr lang="ar-SA" sz="2000" dirty="0" smtClean="0"/>
              <a:t>تَلَتْ </a:t>
            </a:r>
            <a:r>
              <a:rPr lang="ar-SA" sz="2000" dirty="0" smtClean="0">
                <a:solidFill>
                  <a:srgbClr val="FF0000"/>
                </a:solidFill>
              </a:rPr>
              <a:t>فاطِمَةُ</a:t>
            </a:r>
            <a:r>
              <a:rPr lang="ar-SA" sz="2000" dirty="0" smtClean="0"/>
              <a:t> آياتٍ مِنْ سورةِ الصافَّاتِ . َ                           صلَّتِ </a:t>
            </a:r>
            <a:r>
              <a:rPr lang="ar-SA" sz="2000" dirty="0" smtClean="0">
                <a:solidFill>
                  <a:srgbClr val="FF0000"/>
                </a:solidFill>
              </a:rPr>
              <a:t>الأُْسرَةُ</a:t>
            </a:r>
            <a:r>
              <a:rPr lang="ar-SA" sz="2000" dirty="0" smtClean="0"/>
              <a:t> صلاةَ الْعِيدِ .</a:t>
            </a:r>
            <a:endParaRPr lang="ar-SA" sz="2000" dirty="0"/>
          </a:p>
        </p:txBody>
      </p:sp>
      <p:sp>
        <p:nvSpPr>
          <p:cNvPr id="14" name="مستطيل 13"/>
          <p:cNvSpPr/>
          <p:nvPr/>
        </p:nvSpPr>
        <p:spPr>
          <a:xfrm>
            <a:off x="2826143" y="71414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8000"/>
                </a:solidFill>
              </a:rPr>
              <a:t>4 . بِمَ فَدَى اللَُه – ُسبْحانه - إْسماعِيلَ عليْهِ الَّسلامُ ؟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000364" y="71414"/>
            <a:ext cx="3786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2000" b="1" dirty="0" smtClean="0">
                <a:solidFill>
                  <a:srgbClr val="0070C0"/>
                </a:solidFill>
              </a:rPr>
              <a:t>فدى الله إسماعيل عليه السلام بكبش عظيم .</a:t>
            </a:r>
            <a:endParaRPr lang="ar-EG" sz="2000" b="1" dirty="0">
              <a:solidFill>
                <a:srgbClr val="0070C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42876" y="357166"/>
            <a:ext cx="7215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0070C0"/>
                </a:solidFill>
              </a:rPr>
              <a:t>يذبح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ar-EG" b="1" dirty="0" smtClean="0">
                <a:solidFill>
                  <a:srgbClr val="0070C0"/>
                </a:solidFill>
              </a:rPr>
              <a:t>المسلمون الأضاحي في العيد </a:t>
            </a:r>
            <a:r>
              <a:rPr lang="ar-EG" b="1" dirty="0" err="1" smtClean="0">
                <a:solidFill>
                  <a:srgbClr val="0070C0"/>
                </a:solidFill>
              </a:rPr>
              <a:t>اإحياءً</a:t>
            </a:r>
            <a:r>
              <a:rPr lang="ar-EG" b="1" dirty="0" smtClean="0">
                <a:solidFill>
                  <a:srgbClr val="0070C0"/>
                </a:solidFill>
              </a:rPr>
              <a:t> لسنة نبينا عليه السلام وللحصول على الأجر والمثوبة من الله وتقديم العون والمساعدة للمحتاجين .</a:t>
            </a:r>
            <a:endParaRPr lang="ar-EG" b="1" dirty="0">
              <a:solidFill>
                <a:srgbClr val="0070C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857388" y="928670"/>
            <a:ext cx="5214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C00000"/>
                </a:solidFill>
              </a:rPr>
              <a:t>ذهب  ليذبح أضحيته لأنها تذبح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ar-EG" b="1" dirty="0" smtClean="0">
                <a:solidFill>
                  <a:srgbClr val="C00000"/>
                </a:solidFill>
              </a:rPr>
              <a:t>في عيد الأضحى بعد الصلاة .</a:t>
            </a:r>
            <a:endParaRPr lang="ar-EG" b="1" dirty="0">
              <a:solidFill>
                <a:srgbClr val="C0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3286116" y="1273718"/>
            <a:ext cx="3740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 smtClean="0"/>
              <a:t>2 - </a:t>
            </a:r>
            <a:r>
              <a:rPr lang="ar-SA" b="1" dirty="0" smtClean="0"/>
              <a:t>مَا عَلاقة المَوْقِفَيْنِ التَّالِيَيْنِ بِقِصةِ الأُضحِيَةِ ؟</a:t>
            </a:r>
            <a:endParaRPr lang="ar-SA" dirty="0" smtClean="0"/>
          </a:p>
        </p:txBody>
      </p:sp>
      <p:sp>
        <p:nvSpPr>
          <p:cNvPr id="20" name="مستطيل 19"/>
          <p:cNvSpPr/>
          <p:nvPr/>
        </p:nvSpPr>
        <p:spPr>
          <a:xfrm>
            <a:off x="1000100" y="1273718"/>
            <a:ext cx="6072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b="1" dirty="0" smtClean="0">
                <a:solidFill>
                  <a:srgbClr val="C00000"/>
                </a:solidFill>
              </a:rPr>
              <a:t>العلاقة الاستجابة لأمر الله والتضحية باللعب 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ar-EG" b="1" dirty="0" smtClean="0">
                <a:solidFill>
                  <a:srgbClr val="C00000"/>
                </a:solidFill>
              </a:rPr>
              <a:t>والملابس ابتغاء مرضاة .</a:t>
            </a:r>
            <a:endParaRPr lang="ar-EG" b="1" dirty="0">
              <a:solidFill>
                <a:srgbClr val="C0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929058" y="2214554"/>
            <a:ext cx="2698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b="1" dirty="0" smtClean="0">
                <a:solidFill>
                  <a:srgbClr val="C00000"/>
                </a:solidFill>
              </a:rPr>
              <a:t>ترك المحبوب للنفس استجابة لله .</a:t>
            </a:r>
            <a:endParaRPr lang="ar-EG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1" dur="123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2" dur="123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4" dur="123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2" grpId="0"/>
      <p:bldP spid="13" grpId="0"/>
      <p:bldP spid="14" grpId="0"/>
      <p:bldP spid="14" grpId="1"/>
      <p:bldP spid="15" grpId="0"/>
      <p:bldP spid="16" grpId="0"/>
      <p:bldP spid="17" grpId="0"/>
      <p:bldP spid="19" grpId="0"/>
      <p:bldP spid="19" grpId="1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071538" y="214290"/>
            <a:ext cx="792961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008000"/>
                </a:solidFill>
                <a:cs typeface="Arabic Transparent" pitchFamily="2" charset="-78"/>
              </a:rPr>
              <a:t>الكلماتُ الملوَّنةُ أهي : أَفْعالٌ أم أسماءٌ أم حروف ؟ ( </a:t>
            </a:r>
            <a:r>
              <a:rPr lang="ar-SA" sz="1400" dirty="0" smtClean="0">
                <a:solidFill>
                  <a:srgbClr val="008000"/>
                </a:solidFill>
                <a:cs typeface="Arabic Transparent" pitchFamily="2" charset="-78"/>
              </a:rPr>
              <a:t>................... </a:t>
            </a:r>
            <a:r>
              <a:rPr lang="ar-SA" sz="2000" dirty="0" smtClean="0">
                <a:solidFill>
                  <a:srgbClr val="008000"/>
                </a:solidFill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ما نوعُ الكلماتِ الَّتي تَسبِقُ الكلماتِ الملوَّنَةَ ؟ ( </a:t>
            </a:r>
            <a:r>
              <a:rPr lang="ar-SA" sz="1400" dirty="0" smtClean="0">
                <a:solidFill>
                  <a:srgbClr val="C00000"/>
                </a:solidFill>
                <a:cs typeface="Arabic Transparent" pitchFamily="2" charset="-78"/>
              </a:rPr>
              <a:t>................... </a:t>
            </a:r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b="1" dirty="0" smtClean="0">
                <a:solidFill>
                  <a:srgbClr val="996600"/>
                </a:solidFill>
                <a:latin typeface="Courier New" pitchFamily="49" charset="0"/>
                <a:cs typeface="Courier New" pitchFamily="49" charset="0"/>
              </a:rPr>
              <a:t>إذا حُذِفَت الأَسماءُ الملوَّنَةُ في الْجُمَلِ السابِقَةِ :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هلْ أَعْرِفُ مَنِ الّذي صلَّى ؟  ومَنِ الَّذي صدَّق الرُّؤيا ؟  ومنِ الَّذي استجابَ لأمْرِ ربِّه ؟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ومَنِ الَّتي تلَتِ الآياتِ ؟ ( </a:t>
            </a:r>
            <a:r>
              <a:rPr lang="ar-SA" sz="1400" dirty="0" smtClean="0">
                <a:solidFill>
                  <a:srgbClr val="C00000"/>
                </a:solidFill>
                <a:cs typeface="Arabic Transparent" pitchFamily="2" charset="-78"/>
              </a:rPr>
              <a:t>..................</a:t>
            </a:r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 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cs typeface="Arabic Transparent" pitchFamily="2" charset="-78"/>
              </a:rPr>
              <a:t>إذًا، ما علاقةُ الاسم ( الأُسرة ) بالفعلِ ( صلَّت ) ؟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008000"/>
                </a:solidFill>
                <a:cs typeface="Arabic Transparent" pitchFamily="2" charset="-78"/>
              </a:rPr>
              <a:t>الاسمُ  ( الأسرة ) يدلُّ على مَنْ ( صلَّى )، أيْ من قام بالصلاة .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996600"/>
                </a:solidFill>
                <a:cs typeface="Arabic Transparent" pitchFamily="2" charset="-78"/>
              </a:rPr>
              <a:t>وما علاقةُ الاسم ( إِبْراهيم )  بالفعلِ ( صدَّقَ ) ؟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الاسم ( إبراهيم )  يدلُّ على مَنْ ( </a:t>
            </a:r>
            <a:r>
              <a:rPr lang="ar-SA" sz="1400" dirty="0" smtClean="0">
                <a:solidFill>
                  <a:srgbClr val="7030A0"/>
                </a:solidFill>
                <a:cs typeface="Arabic Transparent" pitchFamily="2" charset="-78"/>
              </a:rPr>
              <a:t>.................. </a:t>
            </a:r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أيْ مَنْ قام </a:t>
            </a:r>
            <a:r>
              <a:rPr lang="ar-SA" sz="2000" dirty="0" err="1" smtClean="0">
                <a:solidFill>
                  <a:srgbClr val="C00000"/>
                </a:solidFill>
                <a:cs typeface="Arabic Transparent" pitchFamily="2" charset="-78"/>
              </a:rPr>
              <a:t>بـ</a:t>
            </a:r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 ( </a:t>
            </a:r>
            <a:r>
              <a:rPr lang="ar-SA" sz="1400" dirty="0" smtClean="0">
                <a:solidFill>
                  <a:srgbClr val="C00000"/>
                </a:solidFill>
                <a:cs typeface="Arabic Transparent" pitchFamily="2" charset="-78"/>
              </a:rPr>
              <a:t>...................... </a:t>
            </a:r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996633"/>
                </a:solidFill>
                <a:cs typeface="Arabic Transparent" pitchFamily="2" charset="-78"/>
              </a:rPr>
              <a:t>ما علاقةُ الاسم ( الأبناء )  بالفعل ( كَبَّرَ ) ؟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cs typeface="Arabic Transparent" pitchFamily="2" charset="-78"/>
              </a:rPr>
              <a:t>( </a:t>
            </a:r>
            <a:r>
              <a:rPr lang="ar-SA" sz="1400" dirty="0" smtClean="0">
                <a:cs typeface="Arabic Transparent" pitchFamily="2" charset="-78"/>
              </a:rPr>
              <a:t>................................................................... </a:t>
            </a:r>
            <a:r>
              <a:rPr lang="ar-SA" sz="2000" dirty="0" smtClean="0"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cs typeface="Arabic Transparent" pitchFamily="2" charset="-78"/>
              </a:rPr>
              <a:t>( </a:t>
            </a:r>
            <a:r>
              <a:rPr lang="ar-SA" sz="1400" dirty="0" smtClean="0">
                <a:cs typeface="Arabic Transparent" pitchFamily="2" charset="-78"/>
              </a:rPr>
              <a:t>................................................................... </a:t>
            </a:r>
            <a:r>
              <a:rPr lang="ar-SA" sz="2000" dirty="0" smtClean="0"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ماذا نُسمِّي مَنْ قامَ بِالْفعْلِ ؟ ( </a:t>
            </a:r>
            <a:r>
              <a:rPr lang="ar-SA" sz="1400" dirty="0" smtClean="0">
                <a:solidFill>
                  <a:srgbClr val="7030A0"/>
                </a:solidFill>
                <a:cs typeface="Arabic Transparent" pitchFamily="2" charset="-78"/>
              </a:rPr>
              <a:t>............................ </a:t>
            </a:r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هَلْ يُمْكِنُ أَنْ يَحْدُثَ فِعْلٌ بِدُونِ فَاعِلٍ ؟ ( </a:t>
            </a:r>
            <a:r>
              <a:rPr lang="ar-SA" sz="1400" dirty="0" smtClean="0">
                <a:solidFill>
                  <a:srgbClr val="C00000"/>
                </a:solidFill>
                <a:cs typeface="Arabic Transparent" pitchFamily="2" charset="-78"/>
              </a:rPr>
              <a:t>........</a:t>
            </a:r>
            <a:r>
              <a:rPr lang="ar-SA" sz="2000" dirty="0" smtClean="0">
                <a:solidFill>
                  <a:srgbClr val="C00000"/>
                </a:solidFill>
                <a:cs typeface="Arabic Transparent" pitchFamily="2" charset="-78"/>
              </a:rPr>
              <a:t>)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996633"/>
                </a:solidFill>
                <a:cs typeface="Arabic Transparent" pitchFamily="2" charset="-78"/>
              </a:rPr>
              <a:t>مِمَّ تَتَكَوَّنُ الْجُمْلَةُ الْفِعْليةُ ؟</a:t>
            </a:r>
          </a:p>
          <a:p>
            <a:endParaRPr lang="ar-SA" sz="400" dirty="0" smtClean="0">
              <a:cs typeface="Arabic Transparent" pitchFamily="2" charset="-78"/>
            </a:endParaRPr>
          </a:p>
          <a:p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الْجُمْلَةُ الْفِعْليةُ تَتَكوَّنُ مِنْ رُكْنينِ أَساسينِ هُما ( </a:t>
            </a:r>
            <a:r>
              <a:rPr lang="ar-SA" sz="1400" dirty="0" smtClean="0">
                <a:solidFill>
                  <a:srgbClr val="7030A0"/>
                </a:solidFill>
                <a:cs typeface="Arabic Transparent" pitchFamily="2" charset="-78"/>
              </a:rPr>
              <a:t>................ </a:t>
            </a:r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) ، ( </a:t>
            </a:r>
            <a:r>
              <a:rPr lang="ar-SA" sz="1400" dirty="0" smtClean="0">
                <a:solidFill>
                  <a:srgbClr val="7030A0"/>
                </a:solidFill>
                <a:cs typeface="Arabic Transparent" pitchFamily="2" charset="-78"/>
              </a:rPr>
              <a:t>................. </a:t>
            </a:r>
            <a:r>
              <a:rPr lang="ar-SA" sz="2000" dirty="0" smtClean="0">
                <a:solidFill>
                  <a:srgbClr val="7030A0"/>
                </a:solidFill>
                <a:cs typeface="Arabic Transparent" pitchFamily="2" charset="-78"/>
              </a:rPr>
              <a:t>)</a:t>
            </a:r>
            <a:endParaRPr lang="ar-SA" sz="2000" dirty="0">
              <a:solidFill>
                <a:srgbClr val="7030A0"/>
              </a:solidFill>
              <a:cs typeface="Arabic Transparent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714744" y="171370"/>
            <a:ext cx="827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أسماء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211612" y="555856"/>
            <a:ext cx="7184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أفعال</a:t>
            </a:r>
            <a:endParaRPr lang="ar-EG" sz="20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224312" y="1314378"/>
            <a:ext cx="351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لا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929322" y="1643050"/>
            <a:ext cx="841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فاطمة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259854" y="3100328"/>
            <a:ext cx="740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صدّق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299083" y="3457518"/>
            <a:ext cx="1130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بالتصديق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35262" y="4228466"/>
            <a:ext cx="30652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cs typeface="Arabic Transparent" pitchFamily="2" charset="-78"/>
              </a:rPr>
              <a:t>الاسم ( الأبناء)  يدلُّ على مَنْ كبّر </a:t>
            </a:r>
            <a:endParaRPr lang="ar-EG" sz="2000" b="1" dirty="0"/>
          </a:p>
        </p:txBody>
      </p:sp>
      <p:sp>
        <p:nvSpPr>
          <p:cNvPr id="10" name="مستطيل 9"/>
          <p:cNvSpPr/>
          <p:nvPr/>
        </p:nvSpPr>
        <p:spPr>
          <a:xfrm>
            <a:off x="6550462" y="4600526"/>
            <a:ext cx="18726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cs typeface="Arabic Transparent" pitchFamily="2" charset="-78"/>
              </a:rPr>
              <a:t>أي مَنْ قام بالتكبير </a:t>
            </a:r>
            <a:endParaRPr lang="ar-EG" sz="2000" b="1" dirty="0"/>
          </a:p>
        </p:txBody>
      </p:sp>
      <p:sp>
        <p:nvSpPr>
          <p:cNvPr id="12" name="مستطيل 11"/>
          <p:cNvSpPr/>
          <p:nvPr/>
        </p:nvSpPr>
        <p:spPr>
          <a:xfrm>
            <a:off x="5072066" y="4971364"/>
            <a:ext cx="1271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cs typeface="Arabic Transparent" pitchFamily="2" charset="-78"/>
              </a:rPr>
              <a:t>نُسمِّيهِ فاعلاً </a:t>
            </a:r>
            <a:endParaRPr lang="ar-EG" sz="2000" b="1" dirty="0">
              <a:solidFill>
                <a:srgbClr val="0000FF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220754" y="5314906"/>
            <a:ext cx="351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لا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874845" y="6000768"/>
            <a:ext cx="6912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الخبر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297629" y="6014416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dirty="0" smtClean="0">
                <a:latin typeface="Tahoma" pitchFamily="34" charset="0"/>
                <a:cs typeface="Tahoma" pitchFamily="34" charset="0"/>
              </a:rPr>
              <a:t>المبتدأ</a:t>
            </a:r>
            <a:endParaRPr lang="ar-EG" sz="20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17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193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5" dur="2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2000" fill="hold"/>
                                        <p:tgtEl>
                                          <p:spTgt spid="2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21600000">
                                      <p:cBhvr>
                                        <p:cTn id="295" dur="2000" fill="hold"/>
                                        <p:tgtEl>
                                          <p:spTgt spid="2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3296</Words>
  <Application>Microsoft Office PowerPoint</Application>
  <PresentationFormat>عرض على الشاشة (3:4)‏</PresentationFormat>
  <Paragraphs>487</Paragraphs>
  <Slides>33</Slides>
  <Notes>0</Notes>
  <HiddenSlides>0</HiddenSlides>
  <MMClips>3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3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</vt:vector>
  </TitlesOfParts>
  <Company>vortex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vortex-pc</dc:creator>
  <cp:lastModifiedBy>vortex-pc</cp:lastModifiedBy>
  <cp:revision>1</cp:revision>
  <dcterms:created xsi:type="dcterms:W3CDTF">2010-11-27T21:18:41Z</dcterms:created>
  <dcterms:modified xsi:type="dcterms:W3CDTF">2010-11-27T21:24:17Z</dcterms:modified>
</cp:coreProperties>
</file>