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8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5" d="100"/>
          <a:sy n="65" d="100"/>
        </p:scale>
        <p:origin x="-11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B76CA7BF-6E10-43A7-9F38-730952301812}" type="datetimeFigureOut">
              <a:rPr lang="ar-EG" smtClean="0"/>
              <a:pPr/>
              <a:t>05/11/1431</a:t>
            </a:fld>
            <a:endParaRPr lang="ar-EG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EG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67050B4F-E1AA-40AB-9D89-44A85B6D5122}" type="slidenum">
              <a:rPr lang="ar-EG" smtClean="0"/>
              <a:pPr/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عنصر نائب لصورة الشريحة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عنصر نائب للملاحظات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65540" name="عنصر نائب لرقم الشريحة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AE4B28C-B3D5-410C-8068-DF1AB4E26421}" type="slidenum">
              <a:rPr lang="ar-SA" smtClean="0"/>
              <a:pPr/>
              <a:t>14</a:t>
            </a:fld>
            <a:endParaRPr lang="ar-S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0A23C-2FD2-42ED-B8A3-E66A1AF4F3EB}" type="datetimeFigureOut">
              <a:rPr lang="ar-EG" smtClean="0"/>
              <a:pPr/>
              <a:t>05/11/1431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12F46-1923-42E0-B963-19C98A4B61E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0A23C-2FD2-42ED-B8A3-E66A1AF4F3EB}" type="datetimeFigureOut">
              <a:rPr lang="ar-EG" smtClean="0"/>
              <a:pPr/>
              <a:t>05/11/1431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12F46-1923-42E0-B963-19C98A4B61E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0A23C-2FD2-42ED-B8A3-E66A1AF4F3EB}" type="datetimeFigureOut">
              <a:rPr lang="ar-EG" smtClean="0"/>
              <a:pPr/>
              <a:t>05/11/1431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12F46-1923-42E0-B963-19C98A4B61E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0A23C-2FD2-42ED-B8A3-E66A1AF4F3EB}" type="datetimeFigureOut">
              <a:rPr lang="ar-EG" smtClean="0"/>
              <a:pPr/>
              <a:t>05/11/1431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12F46-1923-42E0-B963-19C98A4B61E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0A23C-2FD2-42ED-B8A3-E66A1AF4F3EB}" type="datetimeFigureOut">
              <a:rPr lang="ar-EG" smtClean="0"/>
              <a:pPr/>
              <a:t>05/11/1431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12F46-1923-42E0-B963-19C98A4B61E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0A23C-2FD2-42ED-B8A3-E66A1AF4F3EB}" type="datetimeFigureOut">
              <a:rPr lang="ar-EG" smtClean="0"/>
              <a:pPr/>
              <a:t>05/11/1431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12F46-1923-42E0-B963-19C98A4B61E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0A23C-2FD2-42ED-B8A3-E66A1AF4F3EB}" type="datetimeFigureOut">
              <a:rPr lang="ar-EG" smtClean="0"/>
              <a:pPr/>
              <a:t>05/11/1431</a:t>
            </a:fld>
            <a:endParaRPr lang="ar-EG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12F46-1923-42E0-B963-19C98A4B61E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0A23C-2FD2-42ED-B8A3-E66A1AF4F3EB}" type="datetimeFigureOut">
              <a:rPr lang="ar-EG" smtClean="0"/>
              <a:pPr/>
              <a:t>05/11/1431</a:t>
            </a:fld>
            <a:endParaRPr lang="ar-EG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12F46-1923-42E0-B963-19C98A4B61E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0A23C-2FD2-42ED-B8A3-E66A1AF4F3EB}" type="datetimeFigureOut">
              <a:rPr lang="ar-EG" smtClean="0"/>
              <a:pPr/>
              <a:t>05/11/1431</a:t>
            </a:fld>
            <a:endParaRPr lang="ar-EG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12F46-1923-42E0-B963-19C98A4B61E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0A23C-2FD2-42ED-B8A3-E66A1AF4F3EB}" type="datetimeFigureOut">
              <a:rPr lang="ar-EG" smtClean="0"/>
              <a:pPr/>
              <a:t>05/11/1431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12F46-1923-42E0-B963-19C98A4B61E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0A23C-2FD2-42ED-B8A3-E66A1AF4F3EB}" type="datetimeFigureOut">
              <a:rPr lang="ar-EG" smtClean="0"/>
              <a:pPr/>
              <a:t>05/11/1431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12F46-1923-42E0-B963-19C98A4B61E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00A23C-2FD2-42ED-B8A3-E66A1AF4F3EB}" type="datetimeFigureOut">
              <a:rPr lang="ar-EG" smtClean="0"/>
              <a:pPr/>
              <a:t>05/11/1431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12F46-1923-42E0-B963-19C98A4B61ED}" type="slidenum">
              <a:rPr lang="ar-EG" smtClean="0"/>
              <a:pPr/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hyperlink" Target="file:///C:\Documents%20and%20Settings\User\&#1587;&#1591;&#1581;%20&#1575;&#1604;&#1605;&#1603;&#1578;&#1576;\&#1575;&#1604;&#1608;&#1581;&#1583;&#1577;%20&#1575;&#1604;&#1579;&#1575;&#1606;&#1610;&#1577;\&#1575;&#1610;&#1605;&#1606;%20&#1601;&#1610;%20&#1593;&#1610;&#1575;&#1583;&#1577;%20&#1575;&#1604;&#1591;&#1576;&#1610;&#1576;.wav" TargetMode="Externa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82.png"/><Relationship Id="rId7" Type="http://schemas.openxmlformats.org/officeDocument/2006/relationships/image" Target="../media/image86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png"/><Relationship Id="rId4" Type="http://schemas.openxmlformats.org/officeDocument/2006/relationships/image" Target="../media/image8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User\&#1587;&#1591;&#1581;%20&#1575;&#1604;&#1605;&#1603;&#1578;&#1576;\&#1593;&#1576;&#1587;%20&#1605;&#1593;%20&#1575;&#1604;&#1575;&#1587;&#1578;&#1593;&#1575;&#1584;&#1577;.mp3" TargetMode="Externa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71438"/>
            <a:ext cx="9001156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43850" y="71438"/>
            <a:ext cx="1128713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مستطيل 2"/>
          <p:cNvSpPr>
            <a:spLocks noChangeArrowheads="1"/>
          </p:cNvSpPr>
          <p:nvPr/>
        </p:nvSpPr>
        <p:spPr bwMode="auto">
          <a:xfrm>
            <a:off x="714375" y="142875"/>
            <a:ext cx="7143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000" b="1" dirty="0">
                <a:solidFill>
                  <a:srgbClr val="7030A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1- أَنْتَبِهُ لِلْكَلِمَاتِ الْمُشَارِ تَحْتَهَا بِخَطٍّ، ثُمَّ أَخْتَارُ مِنَ الَّشكْلِ الْكَلِمَةَ الَّتِي تُنَاِسبُ مَعْنَاهَا :</a:t>
            </a:r>
            <a:endParaRPr lang="ar-SA" sz="2000" dirty="0">
              <a:solidFill>
                <a:srgbClr val="7030A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6" name="مستطيل 3"/>
          <p:cNvSpPr>
            <a:spLocks noChangeArrowheads="1"/>
          </p:cNvSpPr>
          <p:nvPr/>
        </p:nvSpPr>
        <p:spPr bwMode="auto">
          <a:xfrm>
            <a:off x="3643306" y="571500"/>
            <a:ext cx="4071944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sz="20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صحِيحُ الْجِسمِ </a:t>
            </a:r>
            <a:r>
              <a:rPr lang="ar-SA" sz="2000" b="1" u="sng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ينَعْمَُ</a:t>
            </a:r>
            <a:r>
              <a:rPr lang="ar-SA" sz="20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بِالْحَيَاةِ مِنْ حَوْلِهِ .</a:t>
            </a:r>
          </a:p>
          <a:p>
            <a:r>
              <a:rPr lang="ar-SA" sz="2000" b="1" u="sng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حَسبُ</a:t>
            </a:r>
            <a:r>
              <a:rPr lang="ar-SA" sz="20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الآدَمِيِّ لُقَيْمَاتٌ .</a:t>
            </a:r>
          </a:p>
          <a:p>
            <a:r>
              <a:rPr lang="ar-SA" sz="20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يقُمِنْ </a:t>
            </a:r>
            <a:r>
              <a:rPr lang="ar-SA" sz="2000" b="1" u="sng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ُصلْبَهُ</a:t>
            </a:r>
            <a:r>
              <a:rPr lang="ar-SA" sz="20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.</a:t>
            </a:r>
          </a:p>
          <a:p>
            <a:r>
              <a:rPr lang="ar-SA" sz="2000" b="1" u="sng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الإفراط</a:t>
            </a:r>
            <a:r>
              <a:rPr lang="ar-SA" sz="20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فِي الطَّعَامِ يسبِّبُ السمَنَ .</a:t>
            </a:r>
          </a:p>
        </p:txBody>
      </p:sp>
      <p:pic>
        <p:nvPicPr>
          <p:cNvPr id="2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642937"/>
            <a:ext cx="3286117" cy="2404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مستطيل 5"/>
          <p:cNvSpPr>
            <a:spLocks noChangeArrowheads="1"/>
          </p:cNvSpPr>
          <p:nvPr/>
        </p:nvSpPr>
        <p:spPr bwMode="auto">
          <a:xfrm>
            <a:off x="5346700" y="2286000"/>
            <a:ext cx="3429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B050"/>
                </a:solidFill>
              </a:rPr>
              <a:t>2- أَبْحَثُ فِي النَّصِّ عَنْ ِضدِّ «الإِفْرَاطِ »</a:t>
            </a:r>
            <a:endParaRPr lang="ar-SA" sz="2000" dirty="0">
              <a:solidFill>
                <a:srgbClr val="00B050"/>
              </a:solidFill>
            </a:endParaRPr>
          </a:p>
        </p:txBody>
      </p:sp>
      <p:sp>
        <p:nvSpPr>
          <p:cNvPr id="29" name="مستطيل 6"/>
          <p:cNvSpPr>
            <a:spLocks noChangeArrowheads="1"/>
          </p:cNvSpPr>
          <p:nvPr/>
        </p:nvSpPr>
        <p:spPr bwMode="auto">
          <a:xfrm>
            <a:off x="5757863" y="2857500"/>
            <a:ext cx="30289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C00000"/>
                </a:solidFill>
              </a:rPr>
              <a:t>3- أَنُْسجُ عَلَى غِرَارِ الْمِثَالِ التَّالِي :</a:t>
            </a:r>
            <a:endParaRPr lang="ar-SA" sz="2000" dirty="0">
              <a:solidFill>
                <a:srgbClr val="C00000"/>
              </a:solidFill>
            </a:endParaRPr>
          </a:p>
        </p:txBody>
      </p:sp>
      <p:sp>
        <p:nvSpPr>
          <p:cNvPr id="30" name="مستطيل 7"/>
          <p:cNvSpPr>
            <a:spLocks noChangeArrowheads="1"/>
          </p:cNvSpPr>
          <p:nvPr/>
        </p:nvSpPr>
        <p:spPr bwMode="auto">
          <a:xfrm>
            <a:off x="2571750" y="2857500"/>
            <a:ext cx="2997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dirty="0"/>
              <a:t>إِنّ الْغِذَاءَ للإِنْسانِ كَالْوَقُودِ لِلسيَّارَةِ .</a:t>
            </a:r>
          </a:p>
        </p:txBody>
      </p:sp>
      <p:sp>
        <p:nvSpPr>
          <p:cNvPr id="31" name="مستطيل 8"/>
          <p:cNvSpPr>
            <a:spLocks noChangeArrowheads="1"/>
          </p:cNvSpPr>
          <p:nvPr/>
        </p:nvSpPr>
        <p:spPr bwMode="auto">
          <a:xfrm>
            <a:off x="2571735" y="3286125"/>
            <a:ext cx="621507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dirty="0"/>
              <a:t> </a:t>
            </a:r>
            <a:r>
              <a:rPr lang="ar-SA" sz="2000" dirty="0">
                <a:solidFill>
                  <a:srgbClr val="7030A0"/>
                </a:solidFill>
              </a:rPr>
              <a:t>إِنَّ الأخَْلاقَ لِلْفَتَاةِ </a:t>
            </a:r>
            <a:r>
              <a:rPr lang="ar-SA" sz="2000" dirty="0" err="1">
                <a:solidFill>
                  <a:srgbClr val="7030A0"/>
                </a:solidFill>
              </a:rPr>
              <a:t>كَا</a:t>
            </a:r>
            <a:r>
              <a:rPr lang="ar-SA" sz="2000" dirty="0">
                <a:solidFill>
                  <a:srgbClr val="7030A0"/>
                </a:solidFill>
              </a:rPr>
              <a:t> </a:t>
            </a:r>
            <a:r>
              <a:rPr lang="ar-SA" dirty="0"/>
              <a:t>................................................................</a:t>
            </a:r>
          </a:p>
        </p:txBody>
      </p:sp>
      <p:sp>
        <p:nvSpPr>
          <p:cNvPr id="32" name="مستطيل 9"/>
          <p:cNvSpPr>
            <a:spLocks noChangeArrowheads="1"/>
          </p:cNvSpPr>
          <p:nvPr/>
        </p:nvSpPr>
        <p:spPr bwMode="auto">
          <a:xfrm>
            <a:off x="2071670" y="3714750"/>
            <a:ext cx="671514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dirty="0"/>
              <a:t> </a:t>
            </a:r>
            <a:r>
              <a:rPr lang="ar-SA" sz="2000" b="1" dirty="0">
                <a:solidFill>
                  <a:srgbClr val="FF0000"/>
                </a:solidFill>
              </a:rPr>
              <a:t>إِنَّ</a:t>
            </a:r>
            <a:r>
              <a:rPr lang="ar-SA" dirty="0"/>
              <a:t> </a:t>
            </a:r>
            <a:r>
              <a:rPr lang="ar-SA" dirty="0" smtClean="0"/>
              <a:t>................. </a:t>
            </a:r>
            <a:r>
              <a:rPr lang="ar-SA" sz="2000" b="1" dirty="0" err="1" smtClean="0">
                <a:solidFill>
                  <a:srgbClr val="FF0000"/>
                </a:solidFill>
              </a:rPr>
              <a:t>لِلـ</a:t>
            </a:r>
            <a:r>
              <a:rPr lang="ar-SA" dirty="0" smtClean="0"/>
              <a:t> </a:t>
            </a:r>
            <a:r>
              <a:rPr lang="ar-SA" dirty="0"/>
              <a:t>........................</a:t>
            </a:r>
            <a:r>
              <a:rPr lang="ar-SA" sz="2000" b="1" dirty="0" err="1">
                <a:solidFill>
                  <a:srgbClr val="FF0000"/>
                </a:solidFill>
              </a:rPr>
              <a:t>كاَ</a:t>
            </a:r>
            <a:r>
              <a:rPr lang="ar-SA" dirty="0"/>
              <a:t>.............................</a:t>
            </a:r>
          </a:p>
        </p:txBody>
      </p:sp>
      <p:sp>
        <p:nvSpPr>
          <p:cNvPr id="33" name="مستطيل 10"/>
          <p:cNvSpPr>
            <a:spLocks noChangeArrowheads="1"/>
          </p:cNvSpPr>
          <p:nvPr/>
        </p:nvSpPr>
        <p:spPr bwMode="auto">
          <a:xfrm>
            <a:off x="4357688" y="4529138"/>
            <a:ext cx="457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أَيُّ التَّعْبِيرَيْنِ أُفَضلُهُ عُنْوانًا للنَّدْوةِ الْمَدْرَِسيَّةِ ؟</a:t>
            </a:r>
          </a:p>
        </p:txBody>
      </p:sp>
      <p:sp>
        <p:nvSpPr>
          <p:cNvPr id="34" name="مستطيل 11"/>
          <p:cNvSpPr>
            <a:spLocks noChangeArrowheads="1"/>
          </p:cNvSpPr>
          <p:nvPr/>
        </p:nvSpPr>
        <p:spPr bwMode="auto">
          <a:xfrm>
            <a:off x="1463675" y="4486275"/>
            <a:ext cx="1746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B050"/>
                </a:solidFill>
              </a:rPr>
              <a:t>ِصحَّتُك في غِذَائك .</a:t>
            </a:r>
          </a:p>
        </p:txBody>
      </p:sp>
      <p:sp>
        <p:nvSpPr>
          <p:cNvPr id="35" name="مستطيل 12"/>
          <p:cNvSpPr>
            <a:spLocks noChangeArrowheads="1"/>
          </p:cNvSpPr>
          <p:nvPr/>
        </p:nvSpPr>
        <p:spPr bwMode="auto">
          <a:xfrm>
            <a:off x="714375" y="4886325"/>
            <a:ext cx="25542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B05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الالْتِزَامُ بالإرشاداتِ الصحِّية .</a:t>
            </a:r>
          </a:p>
        </p:txBody>
      </p:sp>
      <p:sp>
        <p:nvSpPr>
          <p:cNvPr id="36" name="مستطيل 13"/>
          <p:cNvSpPr>
            <a:spLocks noChangeArrowheads="1"/>
          </p:cNvSpPr>
          <p:nvPr/>
        </p:nvSpPr>
        <p:spPr bwMode="auto">
          <a:xfrm>
            <a:off x="6434138" y="5357813"/>
            <a:ext cx="24241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أكتبُ عُنواناً آخرَ للنَّدوةِ .</a:t>
            </a:r>
          </a:p>
        </p:txBody>
      </p:sp>
      <p:sp>
        <p:nvSpPr>
          <p:cNvPr id="37" name="شكل بيضاوي 36"/>
          <p:cNvSpPr/>
          <p:nvPr/>
        </p:nvSpPr>
        <p:spPr>
          <a:xfrm>
            <a:off x="1071538" y="928670"/>
            <a:ext cx="785818" cy="571504"/>
          </a:xfrm>
          <a:prstGeom prst="ellipse">
            <a:avLst/>
          </a:prstGeom>
          <a:noFill/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8" name="شكل بيضاوي 37"/>
          <p:cNvSpPr/>
          <p:nvPr/>
        </p:nvSpPr>
        <p:spPr>
          <a:xfrm>
            <a:off x="500034" y="1884660"/>
            <a:ext cx="785818" cy="571504"/>
          </a:xfrm>
          <a:prstGeom prst="ellipse">
            <a:avLst/>
          </a:prstGeom>
          <a:noFill/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9" name="شكل بيضاوي 38"/>
          <p:cNvSpPr/>
          <p:nvPr/>
        </p:nvSpPr>
        <p:spPr>
          <a:xfrm>
            <a:off x="2143108" y="2214554"/>
            <a:ext cx="714380" cy="500066"/>
          </a:xfrm>
          <a:prstGeom prst="ellipse">
            <a:avLst/>
          </a:prstGeom>
          <a:noFill/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40" name="شكل بيضاوي 39"/>
          <p:cNvSpPr/>
          <p:nvPr/>
        </p:nvSpPr>
        <p:spPr>
          <a:xfrm>
            <a:off x="2387916" y="1142984"/>
            <a:ext cx="714380" cy="785818"/>
          </a:xfrm>
          <a:prstGeom prst="ellipse">
            <a:avLst/>
          </a:prstGeom>
          <a:noFill/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41" name="مستطيل 13"/>
          <p:cNvSpPr>
            <a:spLocks noChangeArrowheads="1"/>
          </p:cNvSpPr>
          <p:nvPr/>
        </p:nvSpPr>
        <p:spPr bwMode="auto">
          <a:xfrm>
            <a:off x="4202194" y="2214554"/>
            <a:ext cx="110639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الاعتدال</a:t>
            </a:r>
            <a:endParaRPr lang="ar-SA" sz="24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2" name="مستطيل 13"/>
          <p:cNvSpPr>
            <a:spLocks noChangeArrowheads="1"/>
          </p:cNvSpPr>
          <p:nvPr/>
        </p:nvSpPr>
        <p:spPr bwMode="auto">
          <a:xfrm>
            <a:off x="5675593" y="3272476"/>
            <a:ext cx="14798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لسلاح للجندي</a:t>
            </a:r>
            <a:endParaRPr lang="ar-SA" sz="20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3" name="مستطيل 13"/>
          <p:cNvSpPr>
            <a:spLocks noChangeArrowheads="1"/>
          </p:cNvSpPr>
          <p:nvPr/>
        </p:nvSpPr>
        <p:spPr bwMode="auto">
          <a:xfrm>
            <a:off x="7358082" y="3714752"/>
            <a:ext cx="82266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المعلم</a:t>
            </a:r>
            <a:endParaRPr lang="ar-SA" sz="20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4" name="مستطيل 13"/>
          <p:cNvSpPr>
            <a:spLocks noChangeArrowheads="1"/>
          </p:cNvSpPr>
          <p:nvPr/>
        </p:nvSpPr>
        <p:spPr bwMode="auto">
          <a:xfrm>
            <a:off x="6401288" y="3684258"/>
            <a:ext cx="8034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ـتلاميذ</a:t>
            </a:r>
            <a:endParaRPr lang="ar-SA" sz="20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5" name="مستطيل 13"/>
          <p:cNvSpPr>
            <a:spLocks noChangeArrowheads="1"/>
          </p:cNvSpPr>
          <p:nvPr/>
        </p:nvSpPr>
        <p:spPr bwMode="auto">
          <a:xfrm>
            <a:off x="3459557" y="3701104"/>
            <a:ext cx="19463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لشمعة في الظلام</a:t>
            </a:r>
            <a:endParaRPr lang="ar-SA" sz="20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4" grpId="1"/>
      <p:bldP spid="35" grpId="0"/>
      <p:bldP spid="36" grpId="0"/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036444"/>
            <a:ext cx="6715172" cy="224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مستطيل 1"/>
          <p:cNvSpPr>
            <a:spLocks noChangeArrowheads="1"/>
          </p:cNvSpPr>
          <p:nvPr/>
        </p:nvSpPr>
        <p:spPr bwMode="auto">
          <a:xfrm>
            <a:off x="2500313" y="142875"/>
            <a:ext cx="6429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b="1" dirty="0">
                <a:solidFill>
                  <a:srgbClr val="0000FF"/>
                </a:solidFill>
              </a:rPr>
              <a:t>1-  أَتََأمَّلُ الْمَْشهَدَ الْمَُصاحِبَ لِلنَِّص، وَأُعَبِّرُ عَنْهُ بِجُمْلَةٍ مُفِيدَةٍ .</a:t>
            </a:r>
            <a:endParaRPr lang="ar-SA" dirty="0">
              <a:solidFill>
                <a:srgbClr val="0000FF"/>
              </a:solidFill>
            </a:endParaRPr>
          </a:p>
        </p:txBody>
      </p:sp>
      <p:sp>
        <p:nvSpPr>
          <p:cNvPr id="17" name="مستطيل 2"/>
          <p:cNvSpPr>
            <a:spLocks noChangeArrowheads="1"/>
          </p:cNvSpPr>
          <p:nvPr/>
        </p:nvSpPr>
        <p:spPr bwMode="auto">
          <a:xfrm>
            <a:off x="4286250" y="558800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b="1">
                <a:solidFill>
                  <a:srgbClr val="0000FF"/>
                </a:solidFill>
              </a:rPr>
              <a:t>2- أَرُْسمُ دَاِئَرةً حَولَ الإجَابَةِ الصحِيحَةِ فِيمَا يَأْتِي :</a:t>
            </a:r>
            <a:endParaRPr lang="ar-SA">
              <a:solidFill>
                <a:srgbClr val="0000FF"/>
              </a:solidFill>
            </a:endParaRPr>
          </a:p>
        </p:txBody>
      </p:sp>
      <p:sp>
        <p:nvSpPr>
          <p:cNvPr id="18" name="مستطيل 4"/>
          <p:cNvSpPr>
            <a:spLocks noChangeArrowheads="1"/>
          </p:cNvSpPr>
          <p:nvPr/>
        </p:nvSpPr>
        <p:spPr bwMode="auto">
          <a:xfrm>
            <a:off x="5110318" y="3214686"/>
            <a:ext cx="389080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32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Arabic Typesetting" pitchFamily="66" charset="-78"/>
                <a:cs typeface="Arabic Typesetting" pitchFamily="66" charset="-78"/>
              </a:rPr>
              <a:t>3- أُجيبُ عَن الأْسئِلَةِ التَّالِيَةِ بِجُمَلٍ تَامَّةٍ : </a:t>
            </a:r>
          </a:p>
        </p:txBody>
      </p:sp>
      <p:sp>
        <p:nvSpPr>
          <p:cNvPr id="19" name="مستطيل 5"/>
          <p:cNvSpPr>
            <a:spLocks noChangeArrowheads="1"/>
          </p:cNvSpPr>
          <p:nvPr/>
        </p:nvSpPr>
        <p:spPr bwMode="auto">
          <a:xfrm>
            <a:off x="1500188" y="3714752"/>
            <a:ext cx="7358062" cy="247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000" b="1" dirty="0"/>
              <a:t>مَا مَوْضوعُ الْحَدِيثِ الَّذِي تَابَعَهُ عَبْدُ اللهِ فِي الْبَرْنَامَجِ </a:t>
            </a:r>
            <a:r>
              <a:rPr lang="ar-SA" sz="2000" b="1" dirty="0" err="1"/>
              <a:t>التِلْفازِيِّ</a:t>
            </a:r>
            <a:r>
              <a:rPr lang="ar-SA" sz="2000" b="1" dirty="0"/>
              <a:t> </a:t>
            </a:r>
            <a:r>
              <a:rPr lang="ar-SA" sz="2000" b="1" dirty="0" smtClean="0"/>
              <a:t>؟</a:t>
            </a:r>
          </a:p>
          <a:p>
            <a:r>
              <a:rPr lang="ar-SA" sz="2000" b="1" dirty="0" smtClean="0"/>
              <a:t>بِمَ </a:t>
            </a:r>
            <a:r>
              <a:rPr lang="ar-SA" sz="2000" b="1" dirty="0"/>
              <a:t>يَنْعَمُ صحِيحُ الْجِسمِ </a:t>
            </a:r>
            <a:r>
              <a:rPr lang="ar-SA" sz="2000" b="1" dirty="0" smtClean="0"/>
              <a:t>؟</a:t>
            </a:r>
          </a:p>
          <a:p>
            <a:r>
              <a:rPr lang="ar-SA" sz="2000" b="1" dirty="0" smtClean="0"/>
              <a:t>مَتَى </a:t>
            </a:r>
            <a:r>
              <a:rPr lang="ar-SA" sz="2000" b="1" dirty="0"/>
              <a:t>يَكُونُ الْغِذَاءُ دَوَاءً؟ </a:t>
            </a:r>
            <a:r>
              <a:rPr lang="ar-SA" sz="2000" b="1" dirty="0" err="1"/>
              <a:t>وَ</a:t>
            </a:r>
            <a:r>
              <a:rPr lang="ar-SA" sz="2000" b="1" dirty="0"/>
              <a:t> مَتَى يَكُونُ دَاءً </a:t>
            </a:r>
            <a:r>
              <a:rPr lang="ar-SA" sz="2000" b="1" dirty="0" smtClean="0"/>
              <a:t>؟</a:t>
            </a:r>
          </a:p>
          <a:p>
            <a:endParaRPr lang="ar-SA" sz="2000" b="1" dirty="0" smtClean="0"/>
          </a:p>
          <a:p>
            <a:endParaRPr lang="ar-SA" sz="1100" b="1" dirty="0"/>
          </a:p>
          <a:p>
            <a:r>
              <a:rPr lang="ar-SA" sz="2000" b="1" dirty="0"/>
              <a:t>مَا الْمَقْصودُ بِالْجُمْلَةِ التَّالِيَةِ: «الصحَّةُ تَاجٌ عَلَى رُؤُوسِ الأصحَّاءِ لا يَرَاهُ  إلا الْمَرْضى </a:t>
            </a:r>
            <a:r>
              <a:rPr lang="ar-SA" sz="2000" b="1" dirty="0" smtClean="0"/>
              <a:t>؟»</a:t>
            </a:r>
          </a:p>
          <a:p>
            <a:endParaRPr lang="ar-SA" sz="2400" b="1" dirty="0"/>
          </a:p>
          <a:p>
            <a:r>
              <a:rPr lang="ar-SA" sz="2000" b="1" dirty="0"/>
              <a:t>كَيْفَ نَحْفَظُ الطَّعَامَ مِن التَّلَوُّثِ ؟</a:t>
            </a:r>
          </a:p>
        </p:txBody>
      </p:sp>
      <p:sp>
        <p:nvSpPr>
          <p:cNvPr id="20" name="مستطيل 19"/>
          <p:cNvSpPr/>
          <p:nvPr/>
        </p:nvSpPr>
        <p:spPr>
          <a:xfrm>
            <a:off x="2857488" y="6078700"/>
            <a:ext cx="6000792" cy="707886"/>
          </a:xfrm>
          <a:prstGeom prst="rect">
            <a:avLst/>
          </a:prstGeom>
          <a:scene3d>
            <a:camera prst="orthographicFront"/>
            <a:lightRig rig="threePt" dir="t">
              <a:rot lat="0" lon="0" rev="600000"/>
            </a:lightRig>
          </a:scene3d>
          <a:sp3d>
            <a:bevelT prst="convex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ar-SA" sz="2000" dirty="0">
                <a:solidFill>
                  <a:srgbClr val="00B050"/>
                </a:solidFill>
              </a:rPr>
              <a:t>لَو كُلِّفْتُ بِالْمُشارَكَةِ فِي نَدْوَةٍ بِعُنْوانِ :        « ِصحَّتُكَ في غِذَائك »</a:t>
            </a:r>
          </a:p>
          <a:p>
            <a:pPr>
              <a:defRPr/>
            </a:pPr>
            <a:r>
              <a:rPr lang="ar-SA" sz="2000" dirty="0">
                <a:solidFill>
                  <a:srgbClr val="00B050"/>
                </a:solidFill>
              </a:rPr>
              <a:t>فما الْمُهِمَّةُ الَّتي أُجيدُ  أَداءَها في النَّدوةِ ؟</a:t>
            </a:r>
          </a:p>
        </p:txBody>
      </p:sp>
      <p:sp>
        <p:nvSpPr>
          <p:cNvPr id="21" name="مستطيل 20"/>
          <p:cNvSpPr/>
          <p:nvPr/>
        </p:nvSpPr>
        <p:spPr>
          <a:xfrm>
            <a:off x="642910" y="71414"/>
            <a:ext cx="32146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dirty="0" smtClean="0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غسل اليدين قبل الطعام وبعده</a:t>
            </a:r>
          </a:p>
          <a:p>
            <a:r>
              <a:rPr lang="ar-EG" sz="2400" dirty="0" smtClean="0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من العادات الصحية الجيدة</a:t>
            </a:r>
            <a:endParaRPr lang="ar-EG" sz="2400" dirty="0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2" name="شكل بيضاوي 21"/>
          <p:cNvSpPr/>
          <p:nvPr/>
        </p:nvSpPr>
        <p:spPr>
          <a:xfrm>
            <a:off x="2000232" y="1639852"/>
            <a:ext cx="3214710" cy="500066"/>
          </a:xfrm>
          <a:prstGeom prst="ellipse">
            <a:avLst/>
          </a:prstGeom>
          <a:noFill/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3" name="مستطيل 22"/>
          <p:cNvSpPr/>
          <p:nvPr/>
        </p:nvSpPr>
        <p:spPr>
          <a:xfrm>
            <a:off x="1857356" y="3714752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b="1" dirty="0" smtClean="0">
                <a:solidFill>
                  <a:srgbClr val="0000FF"/>
                </a:solidFill>
              </a:rPr>
              <a:t>اجعل غذاءك دواءك .</a:t>
            </a:r>
            <a:endParaRPr lang="ar-EG" b="1" dirty="0">
              <a:solidFill>
                <a:srgbClr val="0000FF"/>
              </a:solidFill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2653722" y="4000504"/>
            <a:ext cx="41328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dirty="0" smtClean="0">
                <a:solidFill>
                  <a:srgbClr val="0000FF"/>
                </a:solidFill>
              </a:rPr>
              <a:t>ينعم بالحياة من حوله ويستمتع بالطعام والشراب .</a:t>
            </a:r>
            <a:endParaRPr lang="ar-EG" sz="2000" b="1" dirty="0">
              <a:solidFill>
                <a:srgbClr val="0000FF"/>
              </a:solidFill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785786" y="4348799"/>
            <a:ext cx="8001056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b="1" dirty="0" smtClean="0">
                <a:solidFill>
                  <a:srgbClr val="0000FF"/>
                </a:solidFill>
              </a:rPr>
              <a:t>                                                       يكون دواء إذا كان صحيحا ومفيدا </a:t>
            </a:r>
            <a:r>
              <a:rPr lang="ar-EG" b="1" dirty="0" err="1" smtClean="0">
                <a:solidFill>
                  <a:srgbClr val="0000FF"/>
                </a:solidFill>
              </a:rPr>
              <a:t>او</a:t>
            </a:r>
            <a:r>
              <a:rPr lang="ar-EG" b="1" dirty="0" smtClean="0">
                <a:solidFill>
                  <a:srgbClr val="0000FF"/>
                </a:solidFill>
              </a:rPr>
              <a:t> منوعا ونظيفا</a:t>
            </a:r>
          </a:p>
          <a:p>
            <a:endParaRPr lang="ar-EG" sz="500" b="1" dirty="0" smtClean="0">
              <a:solidFill>
                <a:srgbClr val="0000FF"/>
              </a:solidFill>
            </a:endParaRPr>
          </a:p>
          <a:p>
            <a:r>
              <a:rPr lang="ar-EG" b="1" dirty="0" smtClean="0">
                <a:solidFill>
                  <a:srgbClr val="0000FF"/>
                </a:solidFill>
              </a:rPr>
              <a:t>ومحتفظا بفوائده الغذائية ومحتويا على العناصر التي يحتاج لها الجسم ، وبعكس ذلك يكون داء .</a:t>
            </a:r>
            <a:endParaRPr lang="ar-EG" b="1" dirty="0">
              <a:solidFill>
                <a:srgbClr val="0000FF"/>
              </a:solidFill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1142977" y="5429264"/>
            <a:ext cx="73581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b="1" dirty="0" smtClean="0">
                <a:solidFill>
                  <a:srgbClr val="0000FF"/>
                </a:solidFill>
              </a:rPr>
              <a:t>أهمية الصحة في حياتنا ولأهميتها فهي كالتاج الذي لا يرتديه إلا الملوك .</a:t>
            </a:r>
            <a:endParaRPr lang="ar-EG" b="1" dirty="0">
              <a:solidFill>
                <a:srgbClr val="0000FF"/>
              </a:solidFill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1714480" y="578645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EG" b="1" dirty="0" smtClean="0">
                <a:solidFill>
                  <a:srgbClr val="0000FF"/>
                </a:solidFill>
              </a:rPr>
              <a:t>باستخدام الأدوات النظيفة ، ووضعه في الثلاجة .</a:t>
            </a:r>
            <a:endParaRPr lang="ar-EG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/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مستطيل 1"/>
          <p:cNvSpPr>
            <a:spLocks noChangeArrowheads="1"/>
          </p:cNvSpPr>
          <p:nvPr/>
        </p:nvSpPr>
        <p:spPr bwMode="auto">
          <a:xfrm>
            <a:off x="71438" y="71438"/>
            <a:ext cx="89297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sz="2400" b="1" dirty="0">
                <a:solidFill>
                  <a:srgbClr val="7030A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أبحثُ عَنْ بَعِْض الأحَادِيثِ النَّبَويَّةِ الْمُتَعَلِّقَةِ بِآدَابِ الطَّعَامِ </a:t>
            </a:r>
            <a:r>
              <a:rPr lang="ar-SA" sz="2400" b="1" dirty="0" err="1">
                <a:solidFill>
                  <a:srgbClr val="7030A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وَ</a:t>
            </a:r>
            <a:r>
              <a:rPr lang="ar-SA" sz="2400" b="1" dirty="0">
                <a:solidFill>
                  <a:srgbClr val="7030A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الَّشرَابِ، وَأَُضمِّنُهَا </a:t>
            </a:r>
            <a:r>
              <a:rPr lang="ar-SA" sz="2400" b="1" dirty="0" smtClean="0">
                <a:solidFill>
                  <a:srgbClr val="7030A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مَلَفَّ تَعلُّمِي </a:t>
            </a:r>
            <a:r>
              <a:rPr lang="ar-SA" sz="2400" b="1" dirty="0">
                <a:solidFill>
                  <a:srgbClr val="7030A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. </a:t>
            </a:r>
            <a:endParaRPr lang="ar-SA" sz="2400" dirty="0">
              <a:solidFill>
                <a:srgbClr val="7030A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50" y="500063"/>
            <a:ext cx="23622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مستطيل 19"/>
          <p:cNvSpPr/>
          <p:nvPr/>
        </p:nvSpPr>
        <p:spPr>
          <a:xfrm>
            <a:off x="8001024" y="1425347"/>
            <a:ext cx="928678" cy="646331"/>
          </a:xfrm>
          <a:prstGeom prst="rect">
            <a:avLst/>
          </a:prstGeom>
          <a:scene3d>
            <a:camera prst="perspectiveHeroicExtremeRightFacing"/>
            <a:lightRig rig="threePt" dir="t"/>
          </a:scene3d>
        </p:spPr>
        <p:txBody>
          <a:bodyPr>
            <a:spAutoFit/>
          </a:bodyPr>
          <a:lstStyle/>
          <a:p>
            <a:pPr>
              <a:defRPr/>
            </a:pPr>
            <a:r>
              <a:rPr lang="ar-SA" b="1" dirty="0"/>
              <a:t>الوظيفةُ</a:t>
            </a:r>
          </a:p>
          <a:p>
            <a:pPr>
              <a:defRPr/>
            </a:pPr>
            <a:r>
              <a:rPr lang="ar-SA" b="1" dirty="0"/>
              <a:t>النَّحْويَّةُ</a:t>
            </a:r>
            <a:endParaRPr lang="ar-SA" dirty="0"/>
          </a:p>
        </p:txBody>
      </p:sp>
      <p:sp>
        <p:nvSpPr>
          <p:cNvPr id="21" name="مستطيل 20"/>
          <p:cNvSpPr/>
          <p:nvPr/>
        </p:nvSpPr>
        <p:spPr>
          <a:xfrm>
            <a:off x="6786578" y="1428736"/>
            <a:ext cx="1343638" cy="461665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ar-SA" sz="2400" b="1" dirty="0"/>
              <a:t>أنْواعُ الفِعْـلِ</a:t>
            </a:r>
          </a:p>
        </p:txBody>
      </p:sp>
      <p:sp>
        <p:nvSpPr>
          <p:cNvPr id="22" name="مستطيل 21"/>
          <p:cNvSpPr/>
          <p:nvPr/>
        </p:nvSpPr>
        <p:spPr>
          <a:xfrm>
            <a:off x="3168120" y="1428736"/>
            <a:ext cx="3443571" cy="461665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ar-SA" sz="2400" b="1" dirty="0"/>
              <a:t>1- أقرأُ وَأُلاحَِظُ الْكَلِمَاتِ الْمُلوَّنةَ :</a:t>
            </a:r>
            <a:endParaRPr lang="ar-SA" sz="2400" dirty="0"/>
          </a:p>
        </p:txBody>
      </p:sp>
      <p:sp>
        <p:nvSpPr>
          <p:cNvPr id="23" name="مستطيل 6"/>
          <p:cNvSpPr>
            <a:spLocks noChangeArrowheads="1"/>
          </p:cNvSpPr>
          <p:nvPr/>
        </p:nvSpPr>
        <p:spPr bwMode="auto">
          <a:xfrm>
            <a:off x="1000125" y="2143125"/>
            <a:ext cx="72866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</a:rPr>
              <a:t>شاهدَ</a:t>
            </a:r>
            <a:r>
              <a:rPr lang="ar-SA" sz="2000" b="1" dirty="0"/>
              <a:t> عَبْدُ اللهِ بَرْنَامَجًا </a:t>
            </a:r>
            <a:r>
              <a:rPr lang="ar-SA" sz="2000" b="1" dirty="0" err="1"/>
              <a:t>تِلفازيًّا</a:t>
            </a:r>
            <a:r>
              <a:rPr lang="ar-SA" sz="2000" b="1" dirty="0"/>
              <a:t>.                               </a:t>
            </a:r>
            <a:r>
              <a:rPr lang="ar-SA" sz="2000" b="1" dirty="0">
                <a:solidFill>
                  <a:srgbClr val="006600"/>
                </a:solidFill>
              </a:rPr>
              <a:t>أَكَلَ</a:t>
            </a:r>
            <a:r>
              <a:rPr lang="ar-SA" sz="2000" b="1" dirty="0"/>
              <a:t> َصحِيحُ الْجِسمِ طَعَامَه .</a:t>
            </a:r>
          </a:p>
          <a:p>
            <a:r>
              <a:rPr lang="ar-SA" sz="2000" b="1" dirty="0">
                <a:solidFill>
                  <a:srgbClr val="FF0000"/>
                </a:solidFill>
              </a:rPr>
              <a:t>نَصحَ</a:t>
            </a:r>
            <a:r>
              <a:rPr lang="ar-SA" sz="2000" b="1" dirty="0"/>
              <a:t> الْوَالدُ اِبْنَهُ بالاعتدال فِي طَعَامِهِ .                      </a:t>
            </a:r>
            <a:r>
              <a:rPr lang="ar-SA" sz="2000" b="1" dirty="0">
                <a:solidFill>
                  <a:srgbClr val="006600"/>
                </a:solidFill>
              </a:rPr>
              <a:t>أُحَافِظُ</a:t>
            </a:r>
            <a:r>
              <a:rPr lang="ar-SA" sz="2000" b="1" dirty="0"/>
              <a:t> عَلَى نَظَافَةِ جِسمِي .</a:t>
            </a:r>
          </a:p>
          <a:p>
            <a:r>
              <a:rPr lang="ar-SA" sz="2000" b="1" dirty="0">
                <a:solidFill>
                  <a:srgbClr val="FF0000"/>
                </a:solidFill>
              </a:rPr>
              <a:t>سَأتَنَاوَلُ</a:t>
            </a:r>
            <a:r>
              <a:rPr lang="ar-SA" sz="2000" b="1" dirty="0"/>
              <a:t> الأْطَْعِمَةَ الطَّازَجَةَ .                                   </a:t>
            </a:r>
            <a:r>
              <a:rPr lang="ar-SA" sz="2000" b="1" dirty="0">
                <a:solidFill>
                  <a:srgbClr val="006600"/>
                </a:solidFill>
              </a:rPr>
              <a:t>يَحرُص</a:t>
            </a:r>
            <a:r>
              <a:rPr lang="ar-SA" sz="2000" b="1" dirty="0"/>
              <a:t> الإنسان عَلَى ِصحَّتِهِ .</a:t>
            </a:r>
          </a:p>
        </p:txBody>
      </p:sp>
      <p:sp>
        <p:nvSpPr>
          <p:cNvPr id="24" name="مستطيل 23"/>
          <p:cNvSpPr/>
          <p:nvPr/>
        </p:nvSpPr>
        <p:spPr>
          <a:xfrm>
            <a:off x="6858016" y="5386344"/>
            <a:ext cx="19287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ar-SA" sz="2000" dirty="0" smtClean="0">
                <a:solidFill>
                  <a:srgbClr val="0066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إِذًا </a:t>
            </a:r>
            <a:r>
              <a:rPr lang="ar-SA" sz="2000" dirty="0">
                <a:solidFill>
                  <a:srgbClr val="0066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مَاذَا أستَنْتِجُ ؟</a:t>
            </a:r>
          </a:p>
        </p:txBody>
      </p:sp>
      <p:sp>
        <p:nvSpPr>
          <p:cNvPr id="25" name="مستطيل 24"/>
          <p:cNvSpPr/>
          <p:nvPr/>
        </p:nvSpPr>
        <p:spPr>
          <a:xfrm>
            <a:off x="1142976" y="5143512"/>
            <a:ext cx="5286413" cy="523220"/>
          </a:xfrm>
          <a:prstGeom prst="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ar-SA" sz="2800" dirty="0">
                <a:latin typeface="Tahoma" pitchFamily="34" charset="0"/>
                <a:cs typeface="Tahoma" pitchFamily="34" charset="0"/>
              </a:rPr>
              <a:t>الجْمُلْةَ الفْعلْيةّ هي التّيِ تبَدَْأ بفِعلْ.ٍ</a:t>
            </a:r>
          </a:p>
        </p:txBody>
      </p:sp>
      <p:sp>
        <p:nvSpPr>
          <p:cNvPr id="26" name="مستطيل 25"/>
          <p:cNvSpPr/>
          <p:nvPr/>
        </p:nvSpPr>
        <p:spPr>
          <a:xfrm>
            <a:off x="568058" y="3000372"/>
            <a:ext cx="22108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 تَدُلُّ عَلَى عَمَلٍ )</a:t>
            </a:r>
            <a:endParaRPr lang="ar-EG" sz="2400" dirty="0"/>
          </a:p>
        </p:txBody>
      </p:sp>
      <p:sp>
        <p:nvSpPr>
          <p:cNvPr id="27" name="مستطيل 26"/>
          <p:cNvSpPr/>
          <p:nvPr/>
        </p:nvSpPr>
        <p:spPr>
          <a:xfrm>
            <a:off x="831531" y="3357562"/>
            <a:ext cx="19575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  تُسمَّى فِعْلا )</a:t>
            </a:r>
            <a:endParaRPr lang="ar-EG" sz="2400" dirty="0"/>
          </a:p>
        </p:txBody>
      </p:sp>
      <p:sp>
        <p:nvSpPr>
          <p:cNvPr id="28" name="مستطيل 27"/>
          <p:cNvSpPr/>
          <p:nvPr/>
        </p:nvSpPr>
        <p:spPr>
          <a:xfrm>
            <a:off x="868934" y="3786190"/>
            <a:ext cx="18742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  فِيْ بِدَايَتِهَا  )</a:t>
            </a:r>
            <a:endParaRPr lang="ar-EG" sz="2400" dirty="0"/>
          </a:p>
        </p:txBody>
      </p:sp>
      <p:sp>
        <p:nvSpPr>
          <p:cNvPr id="29" name="مستطيل 28"/>
          <p:cNvSpPr/>
          <p:nvPr/>
        </p:nvSpPr>
        <p:spPr>
          <a:xfrm>
            <a:off x="142844" y="4214818"/>
            <a:ext cx="27799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 نُسمِّيْهَا جُمْلَةً فِعْلِيَّةً  )</a:t>
            </a:r>
            <a:endParaRPr lang="ar-EG" sz="2400" dirty="0"/>
          </a:p>
        </p:txBody>
      </p:sp>
      <p:sp>
        <p:nvSpPr>
          <p:cNvPr id="30" name="مستطيل 29"/>
          <p:cNvSpPr/>
          <p:nvPr/>
        </p:nvSpPr>
        <p:spPr>
          <a:xfrm>
            <a:off x="2571736" y="3071810"/>
            <a:ext cx="6429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ar-SA" sz="20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عَلامَ تدلُّ هذه الْكَلِماتُ (  شاهدَ ،  أكلَ ،  نصحَ ،  أحافظُ .... )    </a:t>
            </a:r>
          </a:p>
        </p:txBody>
      </p:sp>
      <p:sp>
        <p:nvSpPr>
          <p:cNvPr id="31" name="مستطيل 30"/>
          <p:cNvSpPr/>
          <p:nvPr/>
        </p:nvSpPr>
        <p:spPr>
          <a:xfrm>
            <a:off x="4714876" y="3429000"/>
            <a:ext cx="42084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ar-SA" sz="20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بماذا تُسمَّى الْكَلِمةُ الَّتِي تدلُّ عَلى عمَلٍ؟                                </a:t>
            </a:r>
            <a:endParaRPr lang="ar-SA" sz="2000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2" name="مستطيل 31"/>
          <p:cNvSpPr/>
          <p:nvPr/>
        </p:nvSpPr>
        <p:spPr>
          <a:xfrm>
            <a:off x="5143504" y="3857628"/>
            <a:ext cx="37790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ar-SA" sz="20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أينَ وقعَتْ هذه الْكَلِماتُ مِنَ الْجُمْلَةِ؟                                    </a:t>
            </a:r>
            <a:endParaRPr lang="ar-SA" sz="2000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3" name="مستطيل 32"/>
          <p:cNvSpPr/>
          <p:nvPr/>
        </p:nvSpPr>
        <p:spPr>
          <a:xfrm>
            <a:off x="5321659" y="4243336"/>
            <a:ext cx="35366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ar-SA" sz="20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مَاذَا نُسمِّي الْجُمْلَةَ الَّتِي تَبْدَ </a:t>
            </a:r>
            <a:r>
              <a:rPr lang="ar-SA" sz="2000" dirty="0" err="1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ُ</a:t>
            </a:r>
            <a:r>
              <a:rPr lang="ar-SA" sz="20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بفعْلٍ؟                                       </a:t>
            </a:r>
            <a:endParaRPr lang="ar-SA" sz="2000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 animBg="1"/>
      <p:bldP spid="22" grpId="0" animBg="1"/>
      <p:bldP spid="23" grpId="0"/>
      <p:bldP spid="24" grpId="0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 rot="19771707">
            <a:off x="6643702" y="875868"/>
            <a:ext cx="2412562" cy="338554"/>
          </a:xfrm>
          <a:prstGeom prst="rect">
            <a:avLst/>
          </a:prstGeom>
          <a:effectLst>
            <a:glow rad="101600">
              <a:schemeClr val="tx1">
                <a:lumMod val="85000"/>
                <a:lumOff val="15000"/>
                <a:alpha val="60000"/>
              </a:schemeClr>
            </a:glow>
          </a:effec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r>
              <a:rPr lang="ar-SA" sz="1600" b="1" dirty="0"/>
              <a:t>3- أتأمّلُ الْجَدول الْمَعْرُوضَ عليَّ :</a:t>
            </a:r>
            <a:endParaRPr lang="ar-SA" sz="1600" dirty="0"/>
          </a:p>
        </p:txBody>
      </p:sp>
      <p:pic>
        <p:nvPicPr>
          <p:cNvPr id="573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68337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ستطيل 3"/>
          <p:cNvSpPr/>
          <p:nvPr/>
        </p:nvSpPr>
        <p:spPr>
          <a:xfrm rot="19931085">
            <a:off x="6643688" y="3157538"/>
            <a:ext cx="2428875" cy="3683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ar-SA" b="1" dirty="0"/>
              <a:t>4</a:t>
            </a:r>
            <a:r>
              <a:rPr lang="ar-SA" dirty="0"/>
              <a:t> - </a:t>
            </a:r>
            <a:r>
              <a:rPr lang="ar-SA" b="1" dirty="0"/>
              <a:t>بعد تَأَمّل الْجَدْولِ اكْتَشَفْتُ:</a:t>
            </a:r>
            <a:endParaRPr lang="ar-SA" dirty="0"/>
          </a:p>
        </p:txBody>
      </p:sp>
      <p:sp>
        <p:nvSpPr>
          <p:cNvPr id="57351" name="مستطيل 4"/>
          <p:cNvSpPr>
            <a:spLocks noChangeArrowheads="1"/>
          </p:cNvSpPr>
          <p:nvPr/>
        </p:nvSpPr>
        <p:spPr bwMode="auto">
          <a:xfrm>
            <a:off x="71438" y="4143375"/>
            <a:ext cx="8929687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000" b="1" dirty="0"/>
              <a:t>أَنَّ الْكَلِماتِ (</a:t>
            </a:r>
            <a:r>
              <a:rPr lang="ar-SA" sz="2000" b="1" dirty="0">
                <a:solidFill>
                  <a:srgbClr val="FF0000"/>
                </a:solidFill>
              </a:rPr>
              <a:t>شاهدَ ، أكَلَ، أُحافِظُ ، سأتناولُ  </a:t>
            </a:r>
            <a:r>
              <a:rPr lang="ar-SA" sz="2000" b="1" dirty="0"/>
              <a:t>)  أَفْعَالٌ لأنَّها تَدُلُّ عَلَى أعْمَالٍ هي :</a:t>
            </a:r>
          </a:p>
          <a:p>
            <a:r>
              <a:rPr lang="ar-SA" sz="2000" b="1" dirty="0"/>
              <a:t>                     ( الْمُشاهدة ، الأكَل ، الْمُحافَظة، التَّناول ) .</a:t>
            </a:r>
          </a:p>
          <a:p>
            <a:r>
              <a:rPr lang="ar-SA" sz="2000" b="1" dirty="0"/>
              <a:t>أنَّ الْفِعْلَين ( </a:t>
            </a:r>
            <a:r>
              <a:rPr lang="ar-SA" sz="2000" b="1" dirty="0">
                <a:solidFill>
                  <a:srgbClr val="FF0000"/>
                </a:solidFill>
              </a:rPr>
              <a:t>شاهدَ ،أكَلَ </a:t>
            </a:r>
            <a:r>
              <a:rPr lang="ar-SA" sz="2000" b="1" dirty="0"/>
              <a:t>) يدلان على عملين ( الْمُشاهدةِ ، الأكَلِ ) حصلا في الزَّمَن الماضي فَهُما فِعْلان ماضيان،وأنَّ حركةَ الْحرْفِ الأخيرِ فيهما هِي الْفَتحةُ . </a:t>
            </a:r>
          </a:p>
          <a:p>
            <a:r>
              <a:rPr lang="ar-SA" sz="2000" b="1" dirty="0"/>
              <a:t>أَنَّ الْفِعْلَ ( </a:t>
            </a:r>
            <a:r>
              <a:rPr lang="ar-SA" sz="2000" b="1" dirty="0">
                <a:solidFill>
                  <a:srgbClr val="FF0000"/>
                </a:solidFill>
              </a:rPr>
              <a:t>أُحافِظُ</a:t>
            </a:r>
            <a:r>
              <a:rPr lang="ar-SA" sz="2000" b="1" dirty="0"/>
              <a:t> ) يدُلُّ على أنَّ عملَ ( الْمُحافَظَةِ ) يحصلُ الآنَ ( في الزَّمَنِ الْحَاضرِ ) فهوَ فعلٌ مُضارِعٌ وأَنَّ حَرَكةَ الْحرفِ الأخير مِنْهُ هي الَّضمَّةُ .</a:t>
            </a:r>
          </a:p>
          <a:p>
            <a:r>
              <a:rPr lang="ar-SA" sz="2000" b="1" dirty="0"/>
              <a:t>أنَّ الْفِعْلَ ( </a:t>
            </a:r>
            <a:r>
              <a:rPr lang="ar-SA" sz="2000" b="1" dirty="0">
                <a:solidFill>
                  <a:srgbClr val="FF0000"/>
                </a:solidFill>
              </a:rPr>
              <a:t>سأَتَنَاولُ</a:t>
            </a:r>
            <a:r>
              <a:rPr lang="ar-SA" sz="2000" b="1" dirty="0"/>
              <a:t> ) يدُلُّ على أنَّ عَملَ ( التَّنَاول )  سيكونُ بعدَ زمنِ التَّكَلُّمِ ( في الْمُستَقْبَلِ ) فهو فعْلٌ مُضارِع وأَنَّ حَرَكةَ الْحرفِ الأخير مِنْهُ هي الَّضمَّة 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73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6858000" y="365385"/>
            <a:ext cx="2173288" cy="369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ar-SA" b="1" dirty="0"/>
              <a:t>5 - والآنَ يمكِنُ أن أُجيبَ :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71438" y="378085"/>
            <a:ext cx="6715125" cy="646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ar-SA" b="1" dirty="0"/>
              <a:t>إذا كانَ عبدُ اللهِ قَدْ ( </a:t>
            </a:r>
            <a:r>
              <a:rPr lang="ar-SA" b="1" dirty="0">
                <a:solidFill>
                  <a:srgbClr val="0000FF"/>
                </a:solidFill>
              </a:rPr>
              <a:t>شاهَدَ</a:t>
            </a:r>
            <a:r>
              <a:rPr lang="ar-SA" b="1" dirty="0"/>
              <a:t> ) فهلْ نَستَطيعُ أنْ نمْنَعَه عَن ( الْمُشاهدَةِ )  الآنَ ؟ ولِمَاذَا ؟</a:t>
            </a:r>
          </a:p>
          <a:p>
            <a:pPr>
              <a:defRPr/>
            </a:pPr>
            <a:r>
              <a:rPr lang="ar-SA" b="1" dirty="0"/>
              <a:t>ما الْفَرْقُ بينَ الْفِعْلَين ( </a:t>
            </a:r>
            <a:r>
              <a:rPr lang="ar-SA" b="1" dirty="0">
                <a:solidFill>
                  <a:srgbClr val="0000FF"/>
                </a:solidFill>
              </a:rPr>
              <a:t>أُحافِظُ</a:t>
            </a:r>
            <a:r>
              <a:rPr lang="ar-SA" b="1" dirty="0"/>
              <a:t> ) </a:t>
            </a:r>
            <a:r>
              <a:rPr lang="ar-SA" b="1" dirty="0" err="1"/>
              <a:t>وَ</a:t>
            </a:r>
            <a:r>
              <a:rPr lang="ar-SA" b="1" dirty="0"/>
              <a:t> ( </a:t>
            </a:r>
            <a:r>
              <a:rPr lang="ar-SA" b="1" dirty="0">
                <a:solidFill>
                  <a:srgbClr val="0000FF"/>
                </a:solidFill>
              </a:rPr>
              <a:t>سأحافظ</a:t>
            </a:r>
            <a:r>
              <a:rPr lang="ar-SA" b="1" dirty="0"/>
              <a:t>) ؟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7521055" y="1449631"/>
            <a:ext cx="1337226" cy="369332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ar-SA" b="1" dirty="0"/>
              <a:t>الْجُمْلَةُ الْفِعْليَّةُ :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7440685" y="3197013"/>
            <a:ext cx="1433406" cy="369332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ar-SA" b="1" dirty="0"/>
              <a:t> الْفِعْـلُ الْمَاضي :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7404942" y="4937951"/>
            <a:ext cx="1524776" cy="369332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ar-SA" b="1" dirty="0"/>
              <a:t> الْفِعْـلُ الْمُضارِعُ :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3857620" y="1449631"/>
            <a:ext cx="2807179" cy="4616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90000" dist="50800" dir="5400000" sy="-100000" algn="bl" rotWithShape="0"/>
            <a:softEdge rad="63500"/>
          </a:effectLst>
          <a:scene3d>
            <a:camera prst="isometricOffAxis2Lef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ar-SA" sz="2400" dirty="0"/>
              <a:t>هي الْجُمْلَةُ الَّتِي تَبْدَأُ بِفِعْـلٍ .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214282" y="3273982"/>
            <a:ext cx="7000924" cy="830997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295" endPos="92000" dist="101600" dir="5400000" sy="-100000" algn="bl" rotWithShape="0"/>
            <a:softEdge rad="63500"/>
          </a:effectLst>
          <a:scene3d>
            <a:camera prst="perspectiveRelaxedModerately"/>
            <a:lightRig rig="threePt" dir="t"/>
          </a:scene3d>
          <a:sp3d>
            <a:bevelT w="101600" prst="ribl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ar-SA" sz="2400" b="1" dirty="0"/>
              <a:t>هُوَ مَا دَلَّ عَلى حُدُوثِ عَمَلٍ فِي الزَّمنِ الْمَاضي قَبْلَ زَمنِ التَّكلُّمِ، والْحَركةُ الَّتِي تظْهَرُ على الْحرفِ الأخَِيرِ مِنْهُ – هنا - الْفَتْحَة...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214282" y="5312647"/>
            <a:ext cx="6643718" cy="830997"/>
          </a:xfrm>
          <a:prstGeom prst="rect">
            <a:avLst/>
          </a:prstGeom>
          <a:scene3d>
            <a:camera prst="perspectiveRelaxed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ar-SA" sz="2400" b="1" dirty="0">
                <a:solidFill>
                  <a:schemeClr val="tx1"/>
                </a:solidFill>
              </a:rPr>
              <a:t>هُوَ مَا دَلَّ عَلى حُدُوثِ عَمَلٍ فِي الزَّمنِ الْحَاضرِ أَو الْمُستَقْبَلِ، والْحَركةُ الّتِي تظْهَرُ على الْحرفِ الأخَِيرِ مِنْهُ - هنا- الَّضمَّة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مستطيل 1"/>
          <p:cNvSpPr>
            <a:spLocks noChangeArrowheads="1"/>
          </p:cNvSpPr>
          <p:nvPr/>
        </p:nvSpPr>
        <p:spPr bwMode="auto">
          <a:xfrm>
            <a:off x="2357422" y="285728"/>
            <a:ext cx="6572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000" b="1" dirty="0">
                <a:solidFill>
                  <a:srgbClr val="006600"/>
                </a:solidFill>
              </a:rPr>
              <a:t>1- أَعُودُ إلى النَّصِّ </a:t>
            </a:r>
            <a:r>
              <a:rPr lang="ar-SA" sz="2000" b="1" dirty="0" err="1">
                <a:solidFill>
                  <a:srgbClr val="006600"/>
                </a:solidFill>
              </a:rPr>
              <a:t>و</a:t>
            </a:r>
            <a:r>
              <a:rPr lang="ar-SA" sz="2000" b="1" dirty="0">
                <a:solidFill>
                  <a:srgbClr val="006600"/>
                </a:solidFill>
              </a:rPr>
              <a:t> أَْستَخْرِجُ فِعلين ماضيين، وفِعْلَين مُضارِعَين .</a:t>
            </a:r>
            <a:endParaRPr lang="ar-SA" sz="2000" dirty="0">
              <a:solidFill>
                <a:srgbClr val="006600"/>
              </a:solidFill>
            </a:endParaRPr>
          </a:p>
        </p:txBody>
      </p:sp>
      <p:sp>
        <p:nvSpPr>
          <p:cNvPr id="59395" name="مستطيل 2"/>
          <p:cNvSpPr>
            <a:spLocks noChangeArrowheads="1"/>
          </p:cNvSpPr>
          <p:nvPr/>
        </p:nvSpPr>
        <p:spPr bwMode="auto">
          <a:xfrm>
            <a:off x="1571625" y="904891"/>
            <a:ext cx="75009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000" b="1">
                <a:solidFill>
                  <a:srgbClr val="0070C0"/>
                </a:solidFill>
              </a:rPr>
              <a:t>2- أُعَبِّرُ عَنْ الأحْدَاثِ الآتية بِجُمَلٍ تَْشتَمِلُ علَى أَفْعَالٍ ماضيةٍ مرَّة ومُضارِعَةٍ مرَّةً ُأخْرَى:</a:t>
            </a:r>
            <a:endParaRPr lang="ar-SA" sz="2000">
              <a:solidFill>
                <a:srgbClr val="0070C0"/>
              </a:solidFill>
            </a:endParaRPr>
          </a:p>
        </p:txBody>
      </p:sp>
      <p:pic>
        <p:nvPicPr>
          <p:cNvPr id="5939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688" y="1428736"/>
            <a:ext cx="9572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6" y="2643182"/>
            <a:ext cx="900115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/>
          <p:nvPr/>
        </p:nvSpPr>
        <p:spPr>
          <a:xfrm>
            <a:off x="3143240" y="4129732"/>
            <a:ext cx="32146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dirty="0" smtClean="0">
                <a:solidFill>
                  <a:srgbClr val="993300"/>
                </a:solidFill>
              </a:rPr>
              <a:t>وصف الطبيب العلاج للمريض</a:t>
            </a:r>
            <a:endParaRPr lang="ar-EG" sz="2400" dirty="0">
              <a:solidFill>
                <a:srgbClr val="9933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7758" y="4129732"/>
            <a:ext cx="3143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dirty="0" smtClean="0">
                <a:solidFill>
                  <a:srgbClr val="993300"/>
                </a:solidFill>
              </a:rPr>
              <a:t>يصف الطبيب العلاج للمريض</a:t>
            </a:r>
            <a:endParaRPr lang="ar-EG" sz="2400" dirty="0">
              <a:solidFill>
                <a:srgbClr val="9933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773775" y="4871408"/>
            <a:ext cx="22894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dirty="0" smtClean="0">
                <a:solidFill>
                  <a:srgbClr val="993300"/>
                </a:solidFill>
              </a:rPr>
              <a:t>نظفت الفتاة أسنانها</a:t>
            </a:r>
            <a:endParaRPr lang="ar-EG" sz="2800" dirty="0">
              <a:solidFill>
                <a:srgbClr val="9933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97622" y="4871408"/>
            <a:ext cx="23775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dirty="0" smtClean="0">
                <a:solidFill>
                  <a:srgbClr val="993300"/>
                </a:solidFill>
              </a:rPr>
              <a:t>تنظف الفتاة أسنانها</a:t>
            </a:r>
            <a:endParaRPr lang="ar-EG" sz="2800" dirty="0">
              <a:solidFill>
                <a:srgbClr val="9933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386998" y="5711818"/>
            <a:ext cx="27687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dirty="0" smtClean="0">
                <a:solidFill>
                  <a:srgbClr val="993300"/>
                </a:solidFill>
              </a:rPr>
              <a:t>صرخ</a:t>
            </a:r>
            <a:r>
              <a:rPr lang="en-US" sz="2800" dirty="0" smtClean="0">
                <a:solidFill>
                  <a:srgbClr val="993300"/>
                </a:solidFill>
              </a:rPr>
              <a:t> </a:t>
            </a:r>
            <a:r>
              <a:rPr lang="ar-EG" sz="2800" dirty="0" smtClean="0">
                <a:solidFill>
                  <a:srgbClr val="993300"/>
                </a:solidFill>
              </a:rPr>
              <a:t>اللاعب من الألم</a:t>
            </a:r>
            <a:endParaRPr lang="ar-EG" sz="2800" dirty="0">
              <a:solidFill>
                <a:srgbClr val="9933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69209" y="5715016"/>
            <a:ext cx="28568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dirty="0" smtClean="0">
                <a:solidFill>
                  <a:srgbClr val="993300"/>
                </a:solidFill>
              </a:rPr>
              <a:t>يصرخ</a:t>
            </a:r>
            <a:r>
              <a:rPr lang="en-US" sz="2800" dirty="0" smtClean="0">
                <a:solidFill>
                  <a:srgbClr val="993300"/>
                </a:solidFill>
              </a:rPr>
              <a:t> </a:t>
            </a:r>
            <a:r>
              <a:rPr lang="ar-EG" sz="2800" dirty="0" smtClean="0">
                <a:solidFill>
                  <a:srgbClr val="993300"/>
                </a:solidFill>
              </a:rPr>
              <a:t>اللاعب من الألم</a:t>
            </a:r>
            <a:endParaRPr lang="ar-EG" sz="2800" dirty="0">
              <a:solidFill>
                <a:srgbClr val="99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395" grpId="0"/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مستطيل 1"/>
          <p:cNvSpPr>
            <a:spLocks noChangeArrowheads="1"/>
          </p:cNvSpPr>
          <p:nvPr/>
        </p:nvSpPr>
        <p:spPr bwMode="auto">
          <a:xfrm>
            <a:off x="1357313" y="71438"/>
            <a:ext cx="7715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0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3- </a:t>
            </a:r>
            <a:r>
              <a:rPr lang="ar-SA" sz="2000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أُعَبِّرُ شَفَهِيًًّا عَنْ ثَلاثَةِ أَعْمَالٍ سأَقُومُ بِهَا بَعْدَ الْعَودَةِ إلَى الْمَنْزِلِ بِاْستِخْدَامِ أَفْعَالٍ مُضارِعَةٍ .</a:t>
            </a:r>
            <a:endParaRPr lang="ar-SA" sz="20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428604"/>
            <a:ext cx="3057528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785794"/>
            <a:ext cx="4305317" cy="3363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" name="مستطيل 36"/>
          <p:cNvSpPr/>
          <p:nvPr/>
        </p:nvSpPr>
        <p:spPr>
          <a:xfrm>
            <a:off x="5143504" y="1478995"/>
            <a:ext cx="335757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dirty="0" smtClean="0">
                <a:solidFill>
                  <a:srgbClr val="C00000"/>
                </a:solidFill>
              </a:rPr>
              <a:t>أصحَّاء</a:t>
            </a:r>
            <a:r>
              <a:rPr lang="ar-SA" sz="2400" dirty="0" smtClean="0"/>
              <a:t> </a:t>
            </a:r>
            <a:r>
              <a:rPr lang="ar-SA" sz="2400" dirty="0"/>
              <a:t>: </a:t>
            </a:r>
            <a:r>
              <a:rPr lang="ar-SA" dirty="0" smtClean="0"/>
              <a:t>......................</a:t>
            </a:r>
          </a:p>
          <a:p>
            <a:endParaRPr lang="ar-SA" sz="1000" dirty="0"/>
          </a:p>
          <a:p>
            <a:r>
              <a:rPr lang="ar-SA" sz="2400" dirty="0" smtClean="0">
                <a:solidFill>
                  <a:srgbClr val="C00000"/>
                </a:solidFill>
              </a:rPr>
              <a:t>مَرْضى</a:t>
            </a:r>
            <a:r>
              <a:rPr lang="ar-SA" sz="2400" dirty="0" smtClean="0"/>
              <a:t> </a:t>
            </a:r>
            <a:r>
              <a:rPr lang="ar-SA" sz="2400" dirty="0"/>
              <a:t>: </a:t>
            </a:r>
            <a:r>
              <a:rPr lang="ar-SA" dirty="0" smtClean="0"/>
              <a:t>......................</a:t>
            </a:r>
          </a:p>
          <a:p>
            <a:endParaRPr lang="ar-SA" sz="1000" dirty="0"/>
          </a:p>
          <a:p>
            <a:r>
              <a:rPr lang="ar-SA" sz="2400" dirty="0">
                <a:solidFill>
                  <a:srgbClr val="C00000"/>
                </a:solidFill>
              </a:rPr>
              <a:t>لُقَيْمَات</a:t>
            </a:r>
            <a:r>
              <a:rPr lang="ar-SA" sz="2400" dirty="0"/>
              <a:t> : </a:t>
            </a:r>
            <a:r>
              <a:rPr lang="ar-SA" dirty="0" smtClean="0"/>
              <a:t>......................</a:t>
            </a:r>
          </a:p>
          <a:p>
            <a:endParaRPr lang="ar-SA" sz="1000" dirty="0"/>
          </a:p>
          <a:p>
            <a:r>
              <a:rPr lang="ar-SA" sz="2400" dirty="0">
                <a:solidFill>
                  <a:srgbClr val="C00000"/>
                </a:solidFill>
              </a:rPr>
              <a:t>فوائد</a:t>
            </a:r>
            <a:r>
              <a:rPr lang="ar-SA" sz="2400" dirty="0"/>
              <a:t> : </a:t>
            </a:r>
            <a:r>
              <a:rPr lang="ar-SA" dirty="0"/>
              <a:t>......................</a:t>
            </a:r>
            <a:endParaRPr lang="ar-SA" sz="2400" dirty="0"/>
          </a:p>
        </p:txBody>
      </p:sp>
      <p:sp>
        <p:nvSpPr>
          <p:cNvPr id="38" name="مستطيل 37"/>
          <p:cNvSpPr/>
          <p:nvPr/>
        </p:nvSpPr>
        <p:spPr>
          <a:xfrm>
            <a:off x="2571736" y="1428736"/>
            <a:ext cx="5886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</a:rPr>
              <a:t>صحَّةٌ</a:t>
            </a:r>
            <a:endParaRPr lang="ar-SA" b="1" dirty="0">
              <a:solidFill>
                <a:schemeClr val="bg1"/>
              </a:solidFill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3214678" y="1714488"/>
            <a:ext cx="654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</a:rPr>
              <a:t>أستفيد</a:t>
            </a:r>
            <a:endParaRPr lang="ar-SA" b="1" dirty="0">
              <a:solidFill>
                <a:schemeClr val="bg1"/>
              </a:solidFill>
            </a:endParaRPr>
          </a:p>
        </p:txBody>
      </p:sp>
      <p:sp>
        <p:nvSpPr>
          <p:cNvPr id="40" name="مستطيل 39"/>
          <p:cNvSpPr/>
          <p:nvPr/>
        </p:nvSpPr>
        <p:spPr>
          <a:xfrm>
            <a:off x="3514718" y="2230986"/>
            <a:ext cx="679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</a:rPr>
              <a:t>صحِيْحٌ</a:t>
            </a:r>
            <a:endParaRPr lang="ar-SA" b="1" dirty="0">
              <a:solidFill>
                <a:schemeClr val="bg1"/>
              </a:solidFill>
            </a:endParaRPr>
          </a:p>
        </p:txBody>
      </p:sp>
      <p:sp>
        <p:nvSpPr>
          <p:cNvPr id="41" name="مستطيل 40"/>
          <p:cNvSpPr/>
          <p:nvPr/>
        </p:nvSpPr>
        <p:spPr>
          <a:xfrm>
            <a:off x="3128950" y="2786060"/>
            <a:ext cx="569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</a:rPr>
              <a:t>لقُيَمْةٌَ</a:t>
            </a:r>
          </a:p>
        </p:txBody>
      </p:sp>
      <p:sp>
        <p:nvSpPr>
          <p:cNvPr id="42" name="مستطيل 41"/>
          <p:cNvSpPr/>
          <p:nvPr/>
        </p:nvSpPr>
        <p:spPr>
          <a:xfrm>
            <a:off x="2474187" y="2128828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</a:rPr>
              <a:t>مَرِيْضٌ</a:t>
            </a:r>
            <a:endParaRPr lang="ar-SA" b="1" dirty="0">
              <a:solidFill>
                <a:schemeClr val="bg1"/>
              </a:solidFill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1828110" y="1828788"/>
            <a:ext cx="5293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</a:rPr>
              <a:t>فائدة</a:t>
            </a:r>
          </a:p>
        </p:txBody>
      </p:sp>
      <p:sp>
        <p:nvSpPr>
          <p:cNvPr id="44" name="مستطيل 43"/>
          <p:cNvSpPr/>
          <p:nvPr/>
        </p:nvSpPr>
        <p:spPr>
          <a:xfrm>
            <a:off x="528608" y="1857364"/>
            <a:ext cx="8146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</a:rPr>
              <a:t>مريضان</a:t>
            </a:r>
            <a:endParaRPr lang="ar-SA" b="1" dirty="0">
              <a:solidFill>
                <a:schemeClr val="bg1"/>
              </a:solidFill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1279048" y="2373864"/>
            <a:ext cx="5068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</a:rPr>
              <a:t>لقُمْةٌَ</a:t>
            </a:r>
          </a:p>
        </p:txBody>
      </p:sp>
      <p:sp>
        <p:nvSpPr>
          <p:cNvPr id="46" name="مستطيل 45"/>
          <p:cNvSpPr/>
          <p:nvPr/>
        </p:nvSpPr>
        <p:spPr>
          <a:xfrm>
            <a:off x="1171552" y="2973944"/>
            <a:ext cx="6415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</a:rPr>
              <a:t>مَرٌَض</a:t>
            </a:r>
            <a:endParaRPr lang="ar-SA" b="1" dirty="0">
              <a:solidFill>
                <a:schemeClr val="bg1"/>
              </a:solidFill>
            </a:endParaRPr>
          </a:p>
        </p:txBody>
      </p:sp>
      <p:pic>
        <p:nvPicPr>
          <p:cNvPr id="4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3690943"/>
            <a:ext cx="2781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0600" y="4357694"/>
            <a:ext cx="3288718" cy="2076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9" name="مستطيل 48"/>
          <p:cNvSpPr/>
          <p:nvPr/>
        </p:nvSpPr>
        <p:spPr>
          <a:xfrm>
            <a:off x="3666739" y="4214818"/>
            <a:ext cx="52629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أُحَوِّلُ الْجُمَلَ التَّاليَةَ </a:t>
            </a:r>
            <a:r>
              <a:rPr lang="ar-SA" sz="2000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إِلى أُْسلوبِ نَهْي :</a:t>
            </a:r>
            <a:endParaRPr lang="ar-SA" sz="20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0" name="مستطيل 49"/>
          <p:cNvSpPr/>
          <p:nvPr/>
        </p:nvSpPr>
        <p:spPr>
          <a:xfrm>
            <a:off x="3000380" y="928670"/>
            <a:ext cx="60007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1 - أَخْتَارُ </a:t>
            </a:r>
            <a:r>
              <a:rPr lang="ar-SA" sz="2000" b="1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مِنَ </a:t>
            </a:r>
            <a:r>
              <a:rPr lang="ar-SA" sz="2000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الَّشجَرةِ </a:t>
            </a:r>
            <a:r>
              <a:rPr lang="ar-SA" sz="2000" b="1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مُفْرَدَ كُلِّ كَلِمَةٍ </a:t>
            </a:r>
            <a:r>
              <a:rPr lang="ar-SA" sz="2000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مِن الْكَلِمَاتِ </a:t>
            </a:r>
            <a:r>
              <a:rPr lang="ar-SA" sz="2000" b="1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التَّاليةِ </a:t>
            </a:r>
            <a:r>
              <a:rPr lang="ar-SA" sz="2000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وَأَكْتُبُهُ</a:t>
            </a:r>
            <a:r>
              <a:rPr lang="ar-SA" sz="2000" b="1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:</a:t>
            </a:r>
            <a:endParaRPr lang="ar-SA" sz="2000" dirty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1" name="مستطيل 50"/>
          <p:cNvSpPr/>
          <p:nvPr/>
        </p:nvSpPr>
        <p:spPr>
          <a:xfrm>
            <a:off x="3786214" y="5072074"/>
            <a:ext cx="51435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dirty="0" smtClean="0"/>
              <a:t>يأكل </a:t>
            </a:r>
            <a:r>
              <a:rPr lang="ar-SA" sz="2400" dirty="0"/>
              <a:t>الْوَلَدُ </a:t>
            </a:r>
            <a:r>
              <a:rPr lang="ar-SA" sz="2400" dirty="0" smtClean="0"/>
              <a:t>بِشمالِهِ</a:t>
            </a:r>
            <a:r>
              <a:rPr lang="ar-SA" sz="2400" dirty="0"/>
              <a:t>. </a:t>
            </a:r>
            <a:r>
              <a:rPr lang="ar-SA" sz="2400" dirty="0" smtClean="0"/>
              <a:t>                   لا تَْأكُلْ بِشمالِكَ</a:t>
            </a:r>
            <a:endParaRPr lang="ar-SA" sz="2400" dirty="0"/>
          </a:p>
          <a:p>
            <a:r>
              <a:rPr lang="ar-SA" sz="2400" dirty="0"/>
              <a:t>يَترُكُ طَعامَهُ </a:t>
            </a:r>
            <a:r>
              <a:rPr lang="ar-SA" sz="2400" dirty="0" smtClean="0"/>
              <a:t>مَكْشوفًا</a:t>
            </a:r>
            <a:r>
              <a:rPr lang="ar-SA" sz="2400" dirty="0"/>
              <a:t>. </a:t>
            </a:r>
            <a:r>
              <a:rPr lang="ar-SA" sz="2400" dirty="0" smtClean="0"/>
              <a:t>        </a:t>
            </a:r>
            <a:r>
              <a:rPr lang="ar-SA" sz="1600" dirty="0" smtClean="0"/>
              <a:t>..... ...............................</a:t>
            </a:r>
            <a:endParaRPr lang="ar-SA" sz="2400" dirty="0"/>
          </a:p>
          <a:p>
            <a:r>
              <a:rPr lang="ar-SA" sz="2400" dirty="0"/>
              <a:t>يتَكلَّمُ والطَّعامُ في فَمِهِ. </a:t>
            </a:r>
            <a:r>
              <a:rPr lang="ar-SA" sz="2400" dirty="0" smtClean="0"/>
              <a:t>        </a:t>
            </a:r>
            <a:r>
              <a:rPr lang="ar-SA" dirty="0" smtClean="0"/>
              <a:t>................................</a:t>
            </a:r>
            <a:endParaRPr lang="ar-SA" sz="2400" dirty="0"/>
          </a:p>
        </p:txBody>
      </p:sp>
      <p:sp>
        <p:nvSpPr>
          <p:cNvPr id="52" name="سهم إلى اليسار 51"/>
          <p:cNvSpPr/>
          <p:nvPr/>
        </p:nvSpPr>
        <p:spPr>
          <a:xfrm>
            <a:off x="6215106" y="5214950"/>
            <a:ext cx="500066" cy="142876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3" name="سهم إلى اليسار 52"/>
          <p:cNvSpPr/>
          <p:nvPr/>
        </p:nvSpPr>
        <p:spPr>
          <a:xfrm>
            <a:off x="6200358" y="5643578"/>
            <a:ext cx="500066" cy="142876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4" name="سهم إلى اليسار 53"/>
          <p:cNvSpPr/>
          <p:nvPr/>
        </p:nvSpPr>
        <p:spPr>
          <a:xfrm>
            <a:off x="6143668" y="6042710"/>
            <a:ext cx="500066" cy="142876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5" name="مستطيل 54"/>
          <p:cNvSpPr/>
          <p:nvPr/>
        </p:nvSpPr>
        <p:spPr>
          <a:xfrm>
            <a:off x="3539772" y="5511506"/>
            <a:ext cx="235352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b="1" dirty="0" smtClean="0">
                <a:solidFill>
                  <a:srgbClr val="7030A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لا تَترُك الطَعامَ مَكْشوفًا .</a:t>
            </a:r>
            <a:endParaRPr lang="ar-SA" sz="2200" b="1" dirty="0">
              <a:solidFill>
                <a:srgbClr val="7030A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6" name="مستطيل 55"/>
          <p:cNvSpPr/>
          <p:nvPr/>
        </p:nvSpPr>
        <p:spPr>
          <a:xfrm>
            <a:off x="3451396" y="5887388"/>
            <a:ext cx="248978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b="1" dirty="0" smtClean="0">
                <a:solidFill>
                  <a:srgbClr val="7030A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لا تتَكلَّم والطَّعام في فَمِك .</a:t>
            </a:r>
            <a:endParaRPr lang="ar-SA" sz="2200" b="1" dirty="0">
              <a:solidFill>
                <a:srgbClr val="7030A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.33073 -0.10509 " pathEditMode="relative" ptsTypes="AA">
                                      <p:cBhvr>
                                        <p:cTn id="7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5.55556E-7 -1.85185E-6 L 0.45122 -0.00393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-2"/>
                                    </p:animMotion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88889E-6 4.81481E-6 L 0.39445 -0.02616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" y="-13"/>
                                    </p:animMotion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.54341 0.18889 " pathEditMode="relative" ptsTypes="AA">
                                      <p:cBhvr>
                                        <p:cTn id="11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770" decel="100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770" decel="100000"/>
                                        <p:tgtEl>
                                          <p:spTgt spid="4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8" dur="77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0" dur="77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7" grpId="0"/>
      <p:bldP spid="38" grpId="0"/>
      <p:bldP spid="39" grpId="0"/>
      <p:bldP spid="40" grpId="0"/>
      <p:bldP spid="40" grpId="1"/>
      <p:bldP spid="40" grpId="2"/>
      <p:bldP spid="41" grpId="0"/>
      <p:bldP spid="41" grpId="1"/>
      <p:bldP spid="41" grpId="2"/>
      <p:bldP spid="42" grpId="0"/>
      <p:bldP spid="42" grpId="1"/>
      <p:bldP spid="42" grpId="2"/>
      <p:bldP spid="43" grpId="0"/>
      <p:bldP spid="43" grpId="1"/>
      <p:bldP spid="43" grpId="2"/>
      <p:bldP spid="44" grpId="0"/>
      <p:bldP spid="45" grpId="0"/>
      <p:bldP spid="46" grpId="0"/>
      <p:bldP spid="49" grpId="0"/>
      <p:bldP spid="50" grpId="0"/>
      <p:bldP spid="51" grpId="0"/>
      <p:bldP spid="52" grpId="0" animBg="1"/>
      <p:bldP spid="53" grpId="0" animBg="1"/>
      <p:bldP spid="54" grpId="0" animBg="1"/>
      <p:bldP spid="55" grpId="0"/>
      <p:bldP spid="5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2219318"/>
            <a:ext cx="4243838" cy="495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مستطيل 17"/>
          <p:cNvSpPr/>
          <p:nvPr/>
        </p:nvSpPr>
        <p:spPr>
          <a:xfrm>
            <a:off x="142844" y="214290"/>
            <a:ext cx="850112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/>
              <a:t>يسهَرُ كَثِيْرًا .                                               </a:t>
            </a:r>
            <a:r>
              <a:rPr lang="ar-SA" sz="2000" dirty="0" smtClean="0"/>
              <a:t>.......................................</a:t>
            </a:r>
          </a:p>
          <a:p>
            <a:endParaRPr lang="ar-SA" sz="1200" dirty="0"/>
          </a:p>
          <a:p>
            <a:r>
              <a:rPr lang="ar-SA" sz="2000" b="1" dirty="0" smtClean="0"/>
              <a:t>يُسرِفُ </a:t>
            </a:r>
            <a:r>
              <a:rPr lang="ar-SA" sz="2000" b="1" dirty="0"/>
              <a:t>في </a:t>
            </a:r>
            <a:r>
              <a:rPr lang="ar-SA" sz="2000" b="1" dirty="0" smtClean="0"/>
              <a:t>الطَّعَامِ .                                         </a:t>
            </a:r>
            <a:r>
              <a:rPr lang="ar-SA" sz="2000" dirty="0" smtClean="0"/>
              <a:t>.......................................</a:t>
            </a:r>
          </a:p>
          <a:p>
            <a:endParaRPr lang="ar-SA" sz="1200" dirty="0"/>
          </a:p>
          <a:p>
            <a:r>
              <a:rPr lang="ar-SA" sz="2000" b="1" dirty="0"/>
              <a:t>يُخالِفُ </a:t>
            </a:r>
            <a:r>
              <a:rPr lang="ar-SA" sz="2000" b="1" dirty="0" smtClean="0"/>
              <a:t>نَصيْحَةَ الطَّبِيْبِ .                                   </a:t>
            </a:r>
            <a:r>
              <a:rPr lang="ar-SA" sz="2000" dirty="0" smtClean="0"/>
              <a:t>........................................</a:t>
            </a:r>
          </a:p>
          <a:p>
            <a:endParaRPr lang="ar-SA" sz="1200" dirty="0"/>
          </a:p>
          <a:p>
            <a:r>
              <a:rPr lang="ar-SA" sz="2000" b="1" dirty="0"/>
              <a:t>يَدَعُ بَقايا الْحَلْوَى تَتَجَمَّعُ حول </a:t>
            </a:r>
            <a:r>
              <a:rPr lang="ar-SA" sz="2000" b="1" dirty="0" smtClean="0"/>
              <a:t>أَسنانِهِ .     </a:t>
            </a:r>
            <a:r>
              <a:rPr lang="ar-SA" sz="2000" dirty="0" smtClean="0"/>
              <a:t>.................................................................</a:t>
            </a:r>
            <a:endParaRPr lang="ar-SA" sz="2000" dirty="0"/>
          </a:p>
        </p:txBody>
      </p:sp>
      <p:sp>
        <p:nvSpPr>
          <p:cNvPr id="19" name="مستطيل 18"/>
          <p:cNvSpPr/>
          <p:nvPr/>
        </p:nvSpPr>
        <p:spPr>
          <a:xfrm>
            <a:off x="2500298" y="273586"/>
            <a:ext cx="12538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7030A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لا تسهَر كَثِيْرًا </a:t>
            </a:r>
            <a:endParaRPr lang="ar-SA" dirty="0">
              <a:solidFill>
                <a:srgbClr val="7030A0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2285984" y="758904"/>
            <a:ext cx="1680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7030A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لا تُسرِفُ في الطَّعَامِ </a:t>
            </a:r>
            <a:endParaRPr lang="ar-SA" dirty="0">
              <a:solidFill>
                <a:srgbClr val="7030A0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2000232" y="1261272"/>
            <a:ext cx="20393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7030A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لا تُخالِفُ نَصيْحَة الطَّبِيْبِ </a:t>
            </a:r>
            <a:endParaRPr lang="ar-SA" dirty="0">
              <a:solidFill>
                <a:srgbClr val="7030A0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1298298" y="1743984"/>
            <a:ext cx="32560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7030A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لا تَدَع بَقايا الْحَلْوَى تَتَجَمَّعُ حول أَسنانِك . </a:t>
            </a:r>
            <a:endParaRPr lang="ar-SA" dirty="0">
              <a:solidFill>
                <a:srgbClr val="7030A0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857224" y="3216662"/>
            <a:ext cx="7429552" cy="15696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2400" b="1" dirty="0" smtClean="0"/>
              <a:t>  يَجِبُ أَنْ </a:t>
            </a:r>
            <a:r>
              <a:rPr lang="ar-SA" sz="2400" b="1" dirty="0"/>
              <a:t>تَكُونَ الْوَجْبَةُ الْغِذائِيَّةُ الَّتِي نَتَناوَلُها مُتَنَوِّعَةً كامِلَةً، تَحْتَوي </a:t>
            </a:r>
            <a:r>
              <a:rPr lang="ar-SA" sz="2400" b="1" dirty="0" smtClean="0"/>
              <a:t>عَلى   </a:t>
            </a:r>
          </a:p>
          <a:p>
            <a:r>
              <a:rPr lang="ar-SA" sz="2400" b="1" dirty="0" smtClean="0"/>
              <a:t>  كُلِّ الْعَناصرِ </a:t>
            </a:r>
            <a:r>
              <a:rPr lang="ar-SA" sz="2400" b="1" dirty="0"/>
              <a:t>الَّتي يَحْتاجُ </a:t>
            </a:r>
            <a:r>
              <a:rPr lang="ar-SA" sz="2400" b="1" dirty="0" smtClean="0"/>
              <a:t>إِلَيْها الْجِسمُ</a:t>
            </a:r>
            <a:r>
              <a:rPr lang="ar-SA" sz="2400" b="1" dirty="0"/>
              <a:t>، </a:t>
            </a:r>
            <a:r>
              <a:rPr lang="ar-SA" sz="2400" b="1" dirty="0" smtClean="0"/>
              <a:t>كالْبيْضِ </a:t>
            </a:r>
            <a:r>
              <a:rPr lang="ar-SA" sz="2400" b="1" dirty="0" err="1" smtClean="0">
                <a:solidFill>
                  <a:schemeClr val="tx1"/>
                </a:solidFill>
              </a:rPr>
              <a:t>و</a:t>
            </a:r>
            <a:r>
              <a:rPr lang="ar-SA" sz="2400" b="1" dirty="0" smtClean="0">
                <a:solidFill>
                  <a:schemeClr val="tx1"/>
                </a:solidFill>
              </a:rPr>
              <a:t> </a:t>
            </a:r>
            <a:r>
              <a:rPr lang="ar-SA" sz="2400" b="1" dirty="0" smtClean="0">
                <a:solidFill>
                  <a:srgbClr val="FF0000"/>
                </a:solidFill>
              </a:rPr>
              <a:t>        </a:t>
            </a:r>
            <a:r>
              <a:rPr lang="ar-SA" sz="2400" b="1" dirty="0" smtClean="0"/>
              <a:t>والأسماكِ </a:t>
            </a:r>
            <a:r>
              <a:rPr lang="ar-SA" sz="2400" b="1" dirty="0" smtClean="0">
                <a:solidFill>
                  <a:srgbClr val="FF0000"/>
                </a:solidFill>
              </a:rPr>
              <a:t>       </a:t>
            </a:r>
            <a:r>
              <a:rPr lang="ar-SA" sz="2400" b="1" dirty="0" smtClean="0"/>
              <a:t>،  </a:t>
            </a:r>
          </a:p>
          <a:p>
            <a:r>
              <a:rPr lang="ar-SA" sz="2400" b="1" dirty="0" smtClean="0"/>
              <a:t>  </a:t>
            </a:r>
            <a:r>
              <a:rPr lang="ar-SA" sz="2400" b="1" dirty="0" smtClean="0">
                <a:solidFill>
                  <a:schemeClr val="tx1"/>
                </a:solidFill>
              </a:rPr>
              <a:t>و </a:t>
            </a:r>
            <a:r>
              <a:rPr lang="ar-SA" sz="2400" b="1" dirty="0" smtClean="0">
                <a:solidFill>
                  <a:srgbClr val="FF0000"/>
                </a:solidFill>
              </a:rPr>
              <a:t>       </a:t>
            </a:r>
            <a:r>
              <a:rPr lang="ar-SA" sz="2400" b="1" dirty="0" err="1" smtClean="0"/>
              <a:t>و</a:t>
            </a:r>
            <a:r>
              <a:rPr lang="ar-SA" sz="2400" b="1" dirty="0" smtClean="0"/>
              <a:t>الْحُبوبِ والْخَضرَاواتِ</a:t>
            </a:r>
            <a:r>
              <a:rPr lang="ar-SA" sz="2400" b="1" dirty="0"/>
              <a:t>، لِتُمِدَّ </a:t>
            </a:r>
            <a:r>
              <a:rPr lang="ar-SA" sz="2400" b="1" dirty="0" smtClean="0"/>
              <a:t>الْجِسمَ </a:t>
            </a:r>
            <a:r>
              <a:rPr lang="ar-SA" sz="2400" b="1" dirty="0"/>
              <a:t>بِالطاقَةِ </a:t>
            </a:r>
            <a:r>
              <a:rPr lang="ar-SA" sz="2400" b="1" dirty="0">
                <a:solidFill>
                  <a:srgbClr val="FF0000"/>
                </a:solidFill>
              </a:rPr>
              <a:t> </a:t>
            </a:r>
            <a:r>
              <a:rPr lang="ar-SA" sz="2400" b="1" dirty="0" smtClean="0">
                <a:solidFill>
                  <a:srgbClr val="FF0000"/>
                </a:solidFill>
              </a:rPr>
              <a:t>        </a:t>
            </a:r>
            <a:r>
              <a:rPr lang="ar-SA" sz="2400" b="1" dirty="0" smtClean="0"/>
              <a:t> لِنَشاطِهِ ، </a:t>
            </a:r>
          </a:p>
          <a:p>
            <a:r>
              <a:rPr lang="ar-SA" sz="2400" b="1" dirty="0" smtClean="0"/>
              <a:t>  وتُساعِـدَهُ </a:t>
            </a:r>
            <a:r>
              <a:rPr lang="ar-SA" sz="2400" b="1" dirty="0"/>
              <a:t>عَلى </a:t>
            </a:r>
            <a:r>
              <a:rPr lang="ar-SA" sz="2400" b="1" dirty="0" smtClean="0"/>
              <a:t>النُّموِّ .</a:t>
            </a:r>
            <a:endParaRPr lang="ar-SA" sz="2400" b="1" dirty="0"/>
          </a:p>
        </p:txBody>
      </p:sp>
      <p:sp>
        <p:nvSpPr>
          <p:cNvPr id="24" name="مستطيل 23"/>
          <p:cNvSpPr/>
          <p:nvPr/>
        </p:nvSpPr>
        <p:spPr>
          <a:xfrm>
            <a:off x="642910" y="2786058"/>
            <a:ext cx="8358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1- أَقْرَُأ النَّصَّ </a:t>
            </a:r>
            <a:r>
              <a:rPr lang="ar-SA" b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التَّالِي </a:t>
            </a:r>
            <a:r>
              <a:rPr lang="ar-SA" b="1" dirty="0" err="1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وَ</a:t>
            </a:r>
            <a:r>
              <a:rPr lang="ar-SA" b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 </a:t>
            </a:r>
            <a:r>
              <a:rPr lang="ar-SA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أنْطِقُ </a:t>
            </a:r>
            <a:r>
              <a:rPr lang="ar-SA" b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الْكَلِماتِ الْمُلَوَّنَةَ نُطْقًا </a:t>
            </a:r>
            <a:r>
              <a:rPr lang="ar-SA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َصحيحًا :</a:t>
            </a:r>
            <a:endParaRPr lang="ar-SA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857784"/>
            <a:ext cx="4828845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مستطيل 25"/>
          <p:cNvSpPr/>
          <p:nvPr/>
        </p:nvSpPr>
        <p:spPr>
          <a:xfrm>
            <a:off x="5286380" y="4998377"/>
            <a:ext cx="367280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b="1" dirty="0" smtClean="0">
                <a:solidFill>
                  <a:srgbClr val="0000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cs typeface="Akhbar MT" pitchFamily="2" charset="-78"/>
              </a:rPr>
              <a:t>2- </a:t>
            </a:r>
            <a:r>
              <a:rPr lang="ar-SA" sz="2200" b="1" dirty="0">
                <a:solidFill>
                  <a:srgbClr val="0000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cs typeface="Akhbar MT" pitchFamily="2" charset="-78"/>
              </a:rPr>
              <a:t>أَكْتُبُ الْكَلِماتِ الْمُلَوَّنَةَ في الْمَكانِ </a:t>
            </a:r>
            <a:r>
              <a:rPr lang="ar-SA" sz="2200" b="1" dirty="0" smtClean="0">
                <a:solidFill>
                  <a:srgbClr val="0000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cs typeface="Akhbar MT" pitchFamily="2" charset="-78"/>
              </a:rPr>
              <a:t>الْمُناِسبِ :</a:t>
            </a:r>
            <a:endParaRPr lang="ar-SA" sz="2200" dirty="0">
              <a:solidFill>
                <a:srgbClr val="0000F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cs typeface="Akhbar MT" pitchFamily="2" charset="-78"/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2628426" y="3601372"/>
            <a:ext cx="8931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اللُّحومِ</a:t>
            </a:r>
            <a:r>
              <a:rPr lang="ar-SA" sz="2400" b="1" dirty="0" smtClean="0"/>
              <a:t> </a:t>
            </a:r>
            <a:endParaRPr lang="ar-SA" sz="2400" dirty="0"/>
          </a:p>
        </p:txBody>
      </p:sp>
      <p:sp>
        <p:nvSpPr>
          <p:cNvPr id="28" name="مستطيل 27"/>
          <p:cNvSpPr/>
          <p:nvPr/>
        </p:nvSpPr>
        <p:spPr>
          <a:xfrm>
            <a:off x="1029596" y="3586624"/>
            <a:ext cx="7970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اللَّذيذَةِ</a:t>
            </a:r>
            <a:endParaRPr lang="ar-SA" sz="2400" dirty="0"/>
          </a:p>
        </p:txBody>
      </p:sp>
      <p:sp>
        <p:nvSpPr>
          <p:cNvPr id="29" name="مستطيل 28"/>
          <p:cNvSpPr/>
          <p:nvPr/>
        </p:nvSpPr>
        <p:spPr>
          <a:xfrm>
            <a:off x="7185710" y="3958562"/>
            <a:ext cx="7312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اللَّبَنِ</a:t>
            </a:r>
            <a:r>
              <a:rPr lang="ar-SA" sz="2400" b="1" dirty="0" smtClean="0"/>
              <a:t> </a:t>
            </a:r>
            <a:endParaRPr lang="ar-SA" sz="2400" dirty="0"/>
          </a:p>
        </p:txBody>
      </p:sp>
      <p:sp>
        <p:nvSpPr>
          <p:cNvPr id="30" name="مستطيل 29"/>
          <p:cNvSpPr/>
          <p:nvPr/>
        </p:nvSpPr>
        <p:spPr>
          <a:xfrm>
            <a:off x="2071670" y="3929066"/>
            <a:ext cx="8803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اللاَزِمَةِ</a:t>
            </a: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72222E-6 6.29047E-7 L 0.1323 0.31892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" y="1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.19688 0.35661 " pathEditMode="relative" ptsTypes="AA">
                                      <p:cBhvr>
                                        <p:cTn id="12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-0.60642 0.27267 " pathEditMode="relative" ptsTypes="AA">
                                      <p:cBhvr>
                                        <p:cTn id="12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-0.16545 0.31453 " pathEditMode="relative" ptsTypes="AA">
                                      <p:cBhvr>
                                        <p:cTn id="12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 animBg="1"/>
      <p:bldP spid="24" grpId="0"/>
      <p:bldP spid="26" grpId="0"/>
      <p:bldP spid="27" grpId="0"/>
      <p:bldP spid="27" grpId="1"/>
      <p:bldP spid="27" grpId="2"/>
      <p:bldP spid="28" grpId="0"/>
      <p:bldP spid="28" grpId="1"/>
      <p:bldP spid="28" grpId="2"/>
      <p:bldP spid="29" grpId="0"/>
      <p:bldP spid="29" grpId="1"/>
      <p:bldP spid="29" grpId="2"/>
      <p:bldP spid="30" grpId="0"/>
      <p:bldP spid="30" grpId="1"/>
      <p:bldP spid="30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/>
          <p:cNvSpPr/>
          <p:nvPr/>
        </p:nvSpPr>
        <p:spPr>
          <a:xfrm>
            <a:off x="2428860" y="71414"/>
            <a:ext cx="65722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3-  </a:t>
            </a:r>
            <a:r>
              <a:rPr lang="ar-SA" sz="20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أَحْذِفُ </a:t>
            </a:r>
            <a:r>
              <a:rPr lang="ar-SA" sz="20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( اَلْ ) </a:t>
            </a:r>
            <a:r>
              <a:rPr lang="ar-SA" sz="20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مِنَ الْكَلِماتِ </a:t>
            </a:r>
            <a:r>
              <a:rPr lang="ar-SA" sz="20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الَّسابِقَةِ</a:t>
            </a:r>
            <a:r>
              <a:rPr lang="ar-SA" sz="20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، </a:t>
            </a:r>
            <a:r>
              <a:rPr lang="ar-SA" sz="20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وأَكْتُبُها </a:t>
            </a:r>
            <a:r>
              <a:rPr lang="ar-SA" sz="20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في الْمَكانِ </a:t>
            </a:r>
            <a:r>
              <a:rPr lang="ar-SA" sz="20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الْمُناِسبِ :</a:t>
            </a:r>
            <a:endParaRPr lang="ar-SA" sz="2000" dirty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20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428604"/>
            <a:ext cx="3714776" cy="1695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مستطيل 20"/>
          <p:cNvSpPr/>
          <p:nvPr/>
        </p:nvSpPr>
        <p:spPr>
          <a:xfrm>
            <a:off x="5643500" y="2214554"/>
            <a:ext cx="32768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cs typeface="Mudir MT" pitchFamily="2" charset="-78"/>
              </a:rPr>
              <a:t>4-  أتأمّلُ </a:t>
            </a:r>
            <a:r>
              <a:rPr lang="ar-SA" sz="2000" b="1" dirty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cs typeface="Mudir MT" pitchFamily="2" charset="-78"/>
              </a:rPr>
              <a:t>الْجَدول </a:t>
            </a:r>
            <a:r>
              <a:rPr lang="ar-SA" sz="2000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cs typeface="Mudir MT" pitchFamily="2" charset="-78"/>
              </a:rPr>
              <a:t>الْمَعْرُوضَ عليَّ :</a:t>
            </a:r>
            <a:endParaRPr lang="ar-SA" sz="2000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cs typeface="Mudir MT" pitchFamily="2" charset="-78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82798"/>
            <a:ext cx="5134001" cy="2303260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88444" y="2643182"/>
            <a:ext cx="2714612" cy="2584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4" name="مستطيل 23"/>
          <p:cNvSpPr/>
          <p:nvPr/>
        </p:nvSpPr>
        <p:spPr>
          <a:xfrm>
            <a:off x="71406" y="2951804"/>
            <a:ext cx="621510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cs typeface="Mudir MT" pitchFamily="2" charset="-78"/>
              </a:rPr>
              <a:t>ما الْحَرْفُ </a:t>
            </a:r>
            <a:r>
              <a:rPr lang="ar-SA" b="1" dirty="0">
                <a:cs typeface="Mudir MT" pitchFamily="2" charset="-78"/>
              </a:rPr>
              <a:t>الَّذي </a:t>
            </a:r>
            <a:r>
              <a:rPr lang="ar-SA" b="1" dirty="0" smtClean="0">
                <a:cs typeface="Mudir MT" pitchFamily="2" charset="-78"/>
              </a:rPr>
              <a:t>ابْتَدَأَتْ </a:t>
            </a:r>
            <a:r>
              <a:rPr lang="ar-SA" b="1" dirty="0">
                <a:cs typeface="Mudir MT" pitchFamily="2" charset="-78"/>
              </a:rPr>
              <a:t>بِهِ الْكَلِماتُ في الْقائِمَةِ </a:t>
            </a:r>
            <a:r>
              <a:rPr lang="ar-SA" b="1" dirty="0" smtClean="0">
                <a:cs typeface="Mudir MT" pitchFamily="2" charset="-78"/>
              </a:rPr>
              <a:t> ( أ )     </a:t>
            </a:r>
            <a:r>
              <a:rPr lang="ar-SA" dirty="0" smtClean="0">
                <a:cs typeface="Mudir MT" pitchFamily="2" charset="-78"/>
              </a:rPr>
              <a:t>(....................)</a:t>
            </a:r>
            <a:r>
              <a:rPr lang="ar-SA" b="1" dirty="0" smtClean="0">
                <a:cs typeface="Mudir MT" pitchFamily="2" charset="-78"/>
              </a:rPr>
              <a:t> .</a:t>
            </a:r>
            <a:endParaRPr lang="ar-SA" b="1" dirty="0">
              <a:cs typeface="Mudir MT" pitchFamily="2" charset="-78"/>
            </a:endParaRPr>
          </a:p>
          <a:p>
            <a:r>
              <a:rPr lang="ar-SA" b="1" dirty="0" smtClean="0">
                <a:cs typeface="Mudir MT" pitchFamily="2" charset="-78"/>
              </a:rPr>
              <a:t>ما الَّذي </a:t>
            </a:r>
            <a:r>
              <a:rPr lang="ar-SA" b="1" dirty="0">
                <a:cs typeface="Mudir MT" pitchFamily="2" charset="-78"/>
              </a:rPr>
              <a:t>دخلَ على هذه الْكلماتِ في الْقائمَةِ </a:t>
            </a:r>
            <a:r>
              <a:rPr lang="ar-SA" b="1" dirty="0" smtClean="0">
                <a:cs typeface="Mudir MT" pitchFamily="2" charset="-78"/>
              </a:rPr>
              <a:t>( ب )؟       </a:t>
            </a:r>
            <a:r>
              <a:rPr lang="ar-SA" dirty="0" smtClean="0">
                <a:cs typeface="Mudir MT" pitchFamily="2" charset="-78"/>
              </a:rPr>
              <a:t>(.....................).</a:t>
            </a:r>
            <a:endParaRPr lang="ar-SA" dirty="0">
              <a:cs typeface="Mudir MT" pitchFamily="2" charset="-78"/>
            </a:endParaRPr>
          </a:p>
          <a:p>
            <a:r>
              <a:rPr lang="ar-SA" b="1" dirty="0">
                <a:cs typeface="Mudir MT" pitchFamily="2" charset="-78"/>
              </a:rPr>
              <a:t>كَمْ لامًا اجْتَمَعَتْ في كَلِماتِ الْقائمَةِ </a:t>
            </a:r>
            <a:r>
              <a:rPr lang="ar-SA" b="1" dirty="0" smtClean="0">
                <a:cs typeface="Mudir MT" pitchFamily="2" charset="-78"/>
              </a:rPr>
              <a:t>( ج ) ؟                </a:t>
            </a:r>
            <a:r>
              <a:rPr lang="ar-SA" dirty="0" smtClean="0">
                <a:cs typeface="Mudir MT" pitchFamily="2" charset="-78"/>
              </a:rPr>
              <a:t>( ................... ) .</a:t>
            </a:r>
            <a:endParaRPr lang="ar-SA" dirty="0">
              <a:cs typeface="Mudir MT" pitchFamily="2" charset="-78"/>
            </a:endParaRPr>
          </a:p>
          <a:p>
            <a:r>
              <a:rPr lang="ar-SA" b="1" dirty="0">
                <a:cs typeface="Mudir MT" pitchFamily="2" charset="-78"/>
              </a:rPr>
              <a:t>كَيفَ تُنْطَقُ </a:t>
            </a:r>
            <a:r>
              <a:rPr lang="ar-SA" b="1" dirty="0" smtClean="0">
                <a:cs typeface="Mudir MT" pitchFamily="2" charset="-78"/>
              </a:rPr>
              <a:t>اللامانِ</a:t>
            </a:r>
            <a:r>
              <a:rPr lang="ar-SA" b="1" dirty="0">
                <a:cs typeface="Mudir MT" pitchFamily="2" charset="-78"/>
              </a:rPr>
              <a:t>؟ </a:t>
            </a:r>
            <a:r>
              <a:rPr lang="ar-SA" b="1" dirty="0" smtClean="0">
                <a:cs typeface="Mudir MT" pitchFamily="2" charset="-78"/>
              </a:rPr>
              <a:t>                                     ( تُنْطَقُ </a:t>
            </a:r>
            <a:r>
              <a:rPr lang="ar-SA" b="1" dirty="0">
                <a:cs typeface="Mudir MT" pitchFamily="2" charset="-78"/>
              </a:rPr>
              <a:t>لامًا واحِدةً </a:t>
            </a:r>
            <a:r>
              <a:rPr lang="ar-SA" b="1" dirty="0" smtClean="0">
                <a:cs typeface="Mudir MT" pitchFamily="2" charset="-78"/>
              </a:rPr>
              <a:t>مُشدَّدةً ) .</a:t>
            </a:r>
            <a:endParaRPr lang="ar-SA" b="1" dirty="0">
              <a:cs typeface="Mudir MT" pitchFamily="2" charset="-78"/>
            </a:endParaRPr>
          </a:p>
          <a:p>
            <a:r>
              <a:rPr lang="ar-SA" b="1" dirty="0" smtClean="0">
                <a:cs typeface="Mudir MT" pitchFamily="2" charset="-78"/>
              </a:rPr>
              <a:t>أَيْنَ وضِعـت الشدة ؟                                      (وُضعت عَلى اللامِ الثَّانيةِ ) .    </a:t>
            </a:r>
            <a:endParaRPr lang="ar-SA" b="1" dirty="0">
              <a:cs typeface="Mudir MT" pitchFamily="2" charset="-78"/>
            </a:endParaRP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3404" y="5357826"/>
            <a:ext cx="904876" cy="124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5267344"/>
            <a:ext cx="7143800" cy="1304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مستطيل 26"/>
          <p:cNvSpPr/>
          <p:nvPr/>
        </p:nvSpPr>
        <p:spPr>
          <a:xfrm>
            <a:off x="3214678" y="5715016"/>
            <a:ext cx="46434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cs typeface="Mudir MT" pitchFamily="2" charset="-78"/>
              </a:rPr>
              <a:t>إذا </a:t>
            </a:r>
            <a:r>
              <a:rPr lang="ar-SA" b="1" dirty="0">
                <a:cs typeface="Mudir MT" pitchFamily="2" charset="-78"/>
              </a:rPr>
              <a:t>دَخَلَتْ </a:t>
            </a:r>
            <a:r>
              <a:rPr lang="ar-SA" b="1" dirty="0" smtClean="0">
                <a:cs typeface="Mudir MT" pitchFamily="2" charset="-78"/>
              </a:rPr>
              <a:t>( الَْ ) </a:t>
            </a:r>
            <a:r>
              <a:rPr lang="ar-SA" b="1" dirty="0">
                <a:cs typeface="Mudir MT" pitchFamily="2" charset="-78"/>
              </a:rPr>
              <a:t>على كلَمةٍ </a:t>
            </a:r>
            <a:r>
              <a:rPr lang="ar-SA" b="1" dirty="0" smtClean="0">
                <a:cs typeface="Mudir MT" pitchFamily="2" charset="-78"/>
              </a:rPr>
              <a:t>أَوَّلُها ( </a:t>
            </a:r>
            <a:r>
              <a:rPr lang="ar-SA" b="1" dirty="0" err="1" smtClean="0">
                <a:cs typeface="Mudir MT" pitchFamily="2" charset="-78"/>
              </a:rPr>
              <a:t>ل</a:t>
            </a:r>
            <a:r>
              <a:rPr lang="ar-SA" b="1" dirty="0" smtClean="0">
                <a:cs typeface="Mudir MT" pitchFamily="2" charset="-78"/>
              </a:rPr>
              <a:t> ) </a:t>
            </a:r>
            <a:r>
              <a:rPr lang="ar-SA" b="1" dirty="0">
                <a:cs typeface="Mudir MT" pitchFamily="2" charset="-78"/>
              </a:rPr>
              <a:t>تُكْتَبُ </a:t>
            </a:r>
            <a:r>
              <a:rPr lang="ar-SA" b="1" dirty="0" smtClean="0">
                <a:cs typeface="Mudir MT" pitchFamily="2" charset="-78"/>
              </a:rPr>
              <a:t>اللامانِ مَعًا </a:t>
            </a:r>
            <a:endParaRPr lang="ar-SA" b="1" dirty="0">
              <a:cs typeface="Mudir MT" pitchFamily="2" charset="-7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5143504" y="6060064"/>
            <a:ext cx="2618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cs typeface="Mudir MT" pitchFamily="2" charset="-78"/>
              </a:rPr>
              <a:t>وَتَظهر الشدَّةُ على اللام الثانيةِ .</a:t>
            </a:r>
            <a:endParaRPr lang="ar-SA" b="1" dirty="0">
              <a:cs typeface="Mudir MT" pitchFamily="2" charset="-78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7558748" y="1469680"/>
            <a:ext cx="5517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لذيذَ</a:t>
            </a:r>
            <a:endParaRPr lang="ar-SA" sz="2400" dirty="0"/>
          </a:p>
        </p:txBody>
      </p:sp>
      <p:sp>
        <p:nvSpPr>
          <p:cNvPr id="30" name="مستطيل 29"/>
          <p:cNvSpPr/>
          <p:nvPr/>
        </p:nvSpPr>
        <p:spPr>
          <a:xfrm>
            <a:off x="8300209" y="1241718"/>
            <a:ext cx="5918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لبَنِ</a:t>
            </a:r>
            <a:r>
              <a:rPr lang="ar-SA" sz="2400" b="1" dirty="0" smtClean="0"/>
              <a:t> </a:t>
            </a:r>
            <a:endParaRPr lang="ar-SA" sz="2400" dirty="0"/>
          </a:p>
        </p:txBody>
      </p:sp>
      <p:sp>
        <p:nvSpPr>
          <p:cNvPr id="31" name="مستطيل 30"/>
          <p:cNvSpPr/>
          <p:nvPr/>
        </p:nvSpPr>
        <p:spPr>
          <a:xfrm>
            <a:off x="5715008" y="1409347"/>
            <a:ext cx="5774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لاَزِمَِ</a:t>
            </a:r>
            <a:endParaRPr lang="ar-SA" sz="2400" dirty="0"/>
          </a:p>
        </p:txBody>
      </p:sp>
      <p:sp>
        <p:nvSpPr>
          <p:cNvPr id="32" name="مستطيل 31"/>
          <p:cNvSpPr/>
          <p:nvPr/>
        </p:nvSpPr>
        <p:spPr>
          <a:xfrm>
            <a:off x="807535" y="2895897"/>
            <a:ext cx="6014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00FF"/>
                </a:solidFill>
              </a:rPr>
              <a:t>اللام</a:t>
            </a:r>
            <a:endParaRPr lang="ar-SA" sz="2400" dirty="0">
              <a:solidFill>
                <a:srgbClr val="0000FF"/>
              </a:solidFill>
            </a:endParaRPr>
          </a:p>
        </p:txBody>
      </p:sp>
      <p:sp>
        <p:nvSpPr>
          <p:cNvPr id="33" name="مستطيل 32"/>
          <p:cNvSpPr/>
          <p:nvPr/>
        </p:nvSpPr>
        <p:spPr>
          <a:xfrm>
            <a:off x="620680" y="3168001"/>
            <a:ext cx="7665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00FF"/>
                </a:solidFill>
              </a:rPr>
              <a:t>( </a:t>
            </a:r>
            <a:r>
              <a:rPr lang="ar-SA" sz="2400" b="1" dirty="0" err="1" smtClean="0">
                <a:solidFill>
                  <a:srgbClr val="0000FF"/>
                </a:solidFill>
              </a:rPr>
              <a:t>ال</a:t>
            </a:r>
            <a:r>
              <a:rPr lang="ar-SA" sz="2400" b="1" dirty="0" smtClean="0">
                <a:solidFill>
                  <a:srgbClr val="0000FF"/>
                </a:solidFill>
              </a:rPr>
              <a:t> )</a:t>
            </a:r>
            <a:endParaRPr lang="ar-SA" sz="2400" dirty="0">
              <a:solidFill>
                <a:srgbClr val="0000FF"/>
              </a:solidFill>
            </a:endParaRPr>
          </a:p>
        </p:txBody>
      </p:sp>
      <p:sp>
        <p:nvSpPr>
          <p:cNvPr id="34" name="مستطيل 33"/>
          <p:cNvSpPr/>
          <p:nvPr/>
        </p:nvSpPr>
        <p:spPr>
          <a:xfrm>
            <a:off x="1071538" y="3453753"/>
            <a:ext cx="7008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00FF"/>
                </a:solidFill>
              </a:rPr>
              <a:t>لامان</a:t>
            </a:r>
            <a:endParaRPr lang="ar-SA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4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/>
          <p:cNvSpPr/>
          <p:nvPr/>
        </p:nvSpPr>
        <p:spPr>
          <a:xfrm>
            <a:off x="3655728" y="885750"/>
            <a:ext cx="54168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أقرأ </a:t>
            </a:r>
            <a:r>
              <a:rPr lang="ar-SA" sz="20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الْكَلِمَاتِ </a:t>
            </a:r>
            <a:r>
              <a:rPr lang="ar-SA" sz="2000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السابِقَةَ </a:t>
            </a:r>
            <a:r>
              <a:rPr lang="ar-SA" sz="20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قِرَاءَةً </a:t>
            </a:r>
            <a:r>
              <a:rPr lang="ar-SA" sz="2000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صحِيحَةً .</a:t>
            </a:r>
            <a:endParaRPr lang="ar-SA" sz="2000" b="1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2071702" y="1242940"/>
            <a:ext cx="69294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أُدْخِلُ (اَلْ) </a:t>
            </a:r>
            <a:r>
              <a:rPr lang="ar-SA" sz="20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عَلَى الْكَلِمَاتِ </a:t>
            </a:r>
            <a:r>
              <a:rPr lang="ar-SA" sz="2000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السابِقَةِ</a:t>
            </a:r>
            <a:r>
              <a:rPr lang="ar-SA" sz="20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، </a:t>
            </a:r>
            <a:r>
              <a:rPr lang="ar-SA" sz="2000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وأَقْرُؤهَا .</a:t>
            </a:r>
            <a:endParaRPr lang="ar-SA" sz="2000" b="1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300468" y="1528692"/>
            <a:ext cx="87154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أضعُ </a:t>
            </a:r>
            <a:r>
              <a:rPr lang="ar-SA" sz="20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كُلَّ كلِمَةٍ مِنْهَا فِي جُمْلَةٍ مُفِيدَةٍ </a:t>
            </a:r>
            <a:r>
              <a:rPr lang="ar-SA" sz="2000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( بَعْدَ </a:t>
            </a:r>
            <a:r>
              <a:rPr lang="ar-SA" sz="20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دُخولِ </a:t>
            </a:r>
            <a:r>
              <a:rPr lang="ar-SA" sz="2000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(الْ)عَلَيْهَا ).</a:t>
            </a:r>
            <a:endParaRPr lang="ar-SA" sz="2000" b="1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2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40" y="58992"/>
            <a:ext cx="6855714" cy="790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مستطيل 22"/>
          <p:cNvSpPr/>
          <p:nvPr/>
        </p:nvSpPr>
        <p:spPr>
          <a:xfrm>
            <a:off x="428596" y="1928802"/>
            <a:ext cx="8572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Akhbar MT" pitchFamily="2" charset="-78"/>
              </a:rPr>
              <a:t>2- </a:t>
            </a:r>
            <a:r>
              <a:rPr lang="ar-SA" sz="2800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Akhbar MT" pitchFamily="2" charset="-78"/>
              </a:rPr>
              <a:t>أُكْمِلُ الْجُمَلَ </a:t>
            </a:r>
            <a:r>
              <a:rPr lang="ar-SA" sz="28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Akhbar MT" pitchFamily="2" charset="-78"/>
              </a:rPr>
              <a:t>الآتِيَةَ </a:t>
            </a:r>
            <a:r>
              <a:rPr lang="ar-SA" sz="2800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Akhbar MT" pitchFamily="2" charset="-78"/>
              </a:rPr>
              <a:t>بِكَلِمَاتٍ مَبْدُوءَةٍ </a:t>
            </a:r>
            <a:r>
              <a:rPr lang="ar-SA" sz="2800" dirty="0" err="1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Akhbar MT" pitchFamily="2" charset="-78"/>
              </a:rPr>
              <a:t>بـ</a:t>
            </a:r>
            <a:r>
              <a:rPr lang="ar-SA" sz="28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Akhbar MT" pitchFamily="2" charset="-78"/>
              </a:rPr>
              <a:t> (ل) </a:t>
            </a:r>
            <a:r>
              <a:rPr lang="ar-SA" sz="2800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Akhbar MT" pitchFamily="2" charset="-78"/>
              </a:rPr>
              <a:t>دَخَلتْ عَليها </a:t>
            </a:r>
            <a:r>
              <a:rPr lang="ar-SA" sz="28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Akhbar MT" pitchFamily="2" charset="-78"/>
              </a:rPr>
              <a:t>(اَلْ)، وَأَنْطِقُهَا </a:t>
            </a:r>
            <a:r>
              <a:rPr lang="ar-SA" sz="2800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Akhbar MT" pitchFamily="2" charset="-78"/>
              </a:rPr>
              <a:t>نُطْقًا </a:t>
            </a:r>
            <a:r>
              <a:rPr lang="ar-SA" sz="28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Akhbar MT" pitchFamily="2" charset="-78"/>
              </a:rPr>
              <a:t>َصحِيحًا .</a:t>
            </a:r>
            <a:endParaRPr lang="ar-SA" sz="2800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cs typeface="Akhbar MT" pitchFamily="2" charset="-78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09" y="2428868"/>
            <a:ext cx="8273819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مستطيل 24"/>
          <p:cNvSpPr/>
          <p:nvPr/>
        </p:nvSpPr>
        <p:spPr>
          <a:xfrm>
            <a:off x="6286512" y="214290"/>
            <a:ext cx="391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err="1" smtClean="0">
                <a:solidFill>
                  <a:srgbClr val="FF0000"/>
                </a:solidFill>
              </a:rPr>
              <a:t>الـ</a:t>
            </a:r>
            <a:endParaRPr lang="ar-SA" sz="2400" dirty="0">
              <a:solidFill>
                <a:srgbClr val="FF0000"/>
              </a:solidFill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4901894" y="227938"/>
            <a:ext cx="391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err="1" smtClean="0">
                <a:solidFill>
                  <a:srgbClr val="FF0000"/>
                </a:solidFill>
              </a:rPr>
              <a:t>الـ</a:t>
            </a:r>
            <a:endParaRPr lang="ar-SA" sz="2400" dirty="0">
              <a:solidFill>
                <a:srgbClr val="FF0000"/>
              </a:solidFill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3544572" y="214290"/>
            <a:ext cx="391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err="1" smtClean="0">
                <a:solidFill>
                  <a:srgbClr val="FF0000"/>
                </a:solidFill>
              </a:rPr>
              <a:t>الـ</a:t>
            </a:r>
            <a:endParaRPr lang="ar-SA" sz="2400" dirty="0">
              <a:solidFill>
                <a:srgbClr val="FF0000"/>
              </a:solidFill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2187250" y="227938"/>
            <a:ext cx="391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err="1" smtClean="0">
                <a:solidFill>
                  <a:srgbClr val="FF0000"/>
                </a:solidFill>
              </a:rPr>
              <a:t>الـ</a:t>
            </a:r>
            <a:endParaRPr lang="ar-SA" sz="2400" dirty="0">
              <a:solidFill>
                <a:srgbClr val="FF0000"/>
              </a:solidFill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802632" y="227938"/>
            <a:ext cx="391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err="1" smtClean="0">
                <a:solidFill>
                  <a:srgbClr val="FF0000"/>
                </a:solidFill>
              </a:rPr>
              <a:t>الـ</a:t>
            </a:r>
            <a:endParaRPr lang="ar-SA" sz="2400" dirty="0">
              <a:solidFill>
                <a:srgbClr val="FF0000"/>
              </a:solidFill>
            </a:endParaRPr>
          </a:p>
        </p:txBody>
      </p:sp>
      <p:sp>
        <p:nvSpPr>
          <p:cNvPr id="30" name="مستطيل 29"/>
          <p:cNvSpPr/>
          <p:nvPr/>
        </p:nvSpPr>
        <p:spPr>
          <a:xfrm>
            <a:off x="4949234" y="3000372"/>
            <a:ext cx="12907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اللّقمة</a:t>
            </a:r>
            <a:endParaRPr lang="ar-SA" sz="2400" dirty="0">
              <a:solidFill>
                <a:srgbClr val="008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1" name="مستطيل 30"/>
          <p:cNvSpPr/>
          <p:nvPr/>
        </p:nvSpPr>
        <p:spPr>
          <a:xfrm>
            <a:off x="3470461" y="3500438"/>
            <a:ext cx="11063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اللّحد</a:t>
            </a:r>
            <a:endParaRPr lang="ar-SA" sz="2400" dirty="0">
              <a:solidFill>
                <a:srgbClr val="008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2" name="مستطيل 31"/>
          <p:cNvSpPr/>
          <p:nvPr/>
        </p:nvSpPr>
        <p:spPr>
          <a:xfrm>
            <a:off x="5357818" y="4011609"/>
            <a:ext cx="11063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اللّون</a:t>
            </a:r>
            <a:endParaRPr lang="ar-SA" sz="2400" dirty="0">
              <a:solidFill>
                <a:srgbClr val="008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3" name="مستطيل 32"/>
          <p:cNvSpPr/>
          <p:nvPr/>
        </p:nvSpPr>
        <p:spPr>
          <a:xfrm>
            <a:off x="3458962" y="4511675"/>
            <a:ext cx="12907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اللّباس</a:t>
            </a:r>
            <a:endParaRPr lang="ar-SA" sz="2400" dirty="0">
              <a:solidFill>
                <a:srgbClr val="008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4" name="مستطيل 33"/>
          <p:cNvSpPr/>
          <p:nvPr/>
        </p:nvSpPr>
        <p:spPr>
          <a:xfrm>
            <a:off x="5597248" y="5000636"/>
            <a:ext cx="14750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اللّياقة</a:t>
            </a:r>
            <a:endParaRPr lang="ar-SA" sz="2400" dirty="0">
              <a:solidFill>
                <a:srgbClr val="008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9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0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3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3875" y="214313"/>
            <a:ext cx="7143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188" y="214313"/>
            <a:ext cx="82550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50" y="214313"/>
            <a:ext cx="91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0" y="285750"/>
            <a:ext cx="949325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13" y="214313"/>
            <a:ext cx="14287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7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57313" y="214313"/>
            <a:ext cx="13335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8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00875" y="1500188"/>
            <a:ext cx="1981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9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643563" y="1500188"/>
            <a:ext cx="9207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0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143375" y="1500188"/>
            <a:ext cx="100012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1" name="Picture 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857500" y="1500188"/>
            <a:ext cx="10668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2" name="Picture 1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285875" y="1643063"/>
            <a:ext cx="952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3" name="Picture 1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929563" y="2714625"/>
            <a:ext cx="10001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4" name="Picture 1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929438" y="2714625"/>
            <a:ext cx="742950" cy="96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5" name="Picture 14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276600" y="2738438"/>
            <a:ext cx="343852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6" name="Picture 15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23825" y="2724150"/>
            <a:ext cx="301942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7" name="Picture 17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500938" y="3857625"/>
            <a:ext cx="11430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8" name="Picture 18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643563" y="4714875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0924" y="71414"/>
            <a:ext cx="378621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مستطيل 10"/>
          <p:cNvSpPr/>
          <p:nvPr/>
        </p:nvSpPr>
        <p:spPr>
          <a:xfrm>
            <a:off x="4757598" y="857232"/>
            <a:ext cx="41841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1- أَقْرَُأ وَأُلاحِظُ </a:t>
            </a:r>
            <a:r>
              <a:rPr lang="ar-SA" sz="2400" b="1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كِتابَةَ الْحَرْفَيْنِ </a:t>
            </a:r>
            <a:r>
              <a:rPr lang="ar-SA" sz="2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الْمُلَوَّنَيْنِ :</a:t>
            </a:r>
            <a:endParaRPr lang="ar-SA" sz="2400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785794"/>
            <a:ext cx="3277506" cy="73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3" name="مستطيل 12"/>
          <p:cNvSpPr/>
          <p:nvPr/>
        </p:nvSpPr>
        <p:spPr>
          <a:xfrm>
            <a:off x="3571868" y="2143116"/>
            <a:ext cx="53578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2-  </a:t>
            </a:r>
            <a:r>
              <a:rPr lang="ar-SA" sz="2400" b="1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أُلاحِظُ طَريْقَةَ </a:t>
            </a:r>
            <a:r>
              <a:rPr lang="ar-SA" sz="2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رَْسمِ </a:t>
            </a:r>
            <a:r>
              <a:rPr lang="ar-SA" sz="2400" b="1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الْحَرْفَينِ تَبَعًا لاتِّجاهِ </a:t>
            </a:r>
            <a:r>
              <a:rPr lang="ar-SA" sz="2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الأَْسهمِ :</a:t>
            </a:r>
            <a:endParaRPr lang="ar-SA" sz="2400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857364"/>
            <a:ext cx="3359082" cy="947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5" name="مستطيل 14"/>
          <p:cNvSpPr/>
          <p:nvPr/>
        </p:nvSpPr>
        <p:spPr>
          <a:xfrm>
            <a:off x="1000100" y="3214686"/>
            <a:ext cx="7143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3- </a:t>
            </a:r>
            <a:r>
              <a:rPr lang="ar-S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أُحَبِّرُ </a:t>
            </a:r>
            <a:r>
              <a:rPr lang="ar-S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وأَرُْسمُ </a:t>
            </a:r>
            <a:r>
              <a:rPr lang="ar-S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الْحَرْفَيْنِ </a:t>
            </a:r>
            <a:r>
              <a:rPr lang="ar-S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 </a:t>
            </a:r>
            <a:r>
              <a:rPr lang="ar-SA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د</a:t>
            </a:r>
            <a:r>
              <a:rPr lang="ar-S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، </a:t>
            </a:r>
            <a:r>
              <a:rPr lang="ar-SA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ذ</a:t>
            </a:r>
            <a:r>
              <a:rPr lang="ar-S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) </a:t>
            </a:r>
            <a:r>
              <a:rPr lang="ar-S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مُنْفَرِدَيْنِ </a:t>
            </a:r>
            <a:r>
              <a:rPr lang="ar-S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ومُتَّصلَيْنِ :</a:t>
            </a:r>
            <a:endParaRPr lang="ar-SA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930030"/>
            <a:ext cx="4286280" cy="28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0938" y="3929066"/>
            <a:ext cx="452440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ستطيل 14"/>
          <p:cNvSpPr/>
          <p:nvPr/>
        </p:nvSpPr>
        <p:spPr>
          <a:xfrm>
            <a:off x="2206620" y="357166"/>
            <a:ext cx="35798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+mj-cs"/>
              </a:rPr>
              <a:t>1- </a:t>
            </a:r>
            <a:r>
              <a:rPr lang="ar-SA" sz="2000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+mj-cs"/>
              </a:rPr>
              <a:t>أُكْمِلُ الْحِوَارَ التَّالِي بين </a:t>
            </a:r>
            <a:r>
              <a:rPr lang="ar-SA" sz="20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+mj-cs"/>
              </a:rPr>
              <a:t>فَيَْصلٍ </a:t>
            </a:r>
            <a:r>
              <a:rPr lang="ar-SA" sz="2000" b="1" dirty="0" err="1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+mj-cs"/>
              </a:rPr>
              <a:t>وَ</a:t>
            </a:r>
            <a:r>
              <a:rPr lang="ar-SA" sz="2000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+mj-cs"/>
              </a:rPr>
              <a:t> </a:t>
            </a:r>
            <a:r>
              <a:rPr lang="ar-SA" sz="20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+mj-cs"/>
              </a:rPr>
              <a:t>عُمَرَ :</a:t>
            </a:r>
            <a:endParaRPr lang="ar-SA" sz="20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+mj-cs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1785918" y="1357298"/>
            <a:ext cx="628654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008000"/>
                </a:solidFill>
              </a:rPr>
              <a:t>فَيْصلٌ</a:t>
            </a:r>
            <a:r>
              <a:rPr lang="ar-SA" sz="2000" b="1" dirty="0">
                <a:solidFill>
                  <a:srgbClr val="008000"/>
                </a:solidFill>
              </a:rPr>
              <a:t>: هَلْ ذَهَبْتَ </a:t>
            </a:r>
            <a:r>
              <a:rPr lang="ar-SA" sz="2000" b="1" dirty="0" smtClean="0">
                <a:solidFill>
                  <a:srgbClr val="008000"/>
                </a:solidFill>
              </a:rPr>
              <a:t>إِلَى سوقِ السمكِ </a:t>
            </a:r>
            <a:r>
              <a:rPr lang="ar-SA" sz="2000" b="1" dirty="0">
                <a:solidFill>
                  <a:srgbClr val="008000"/>
                </a:solidFill>
              </a:rPr>
              <a:t>الْمَرْكَزِيِّ يَا </a:t>
            </a:r>
            <a:r>
              <a:rPr lang="ar-SA" sz="2000" b="1" dirty="0" smtClean="0">
                <a:solidFill>
                  <a:srgbClr val="008000"/>
                </a:solidFill>
              </a:rPr>
              <a:t>عُمَرُ ؟</a:t>
            </a:r>
            <a:endParaRPr lang="ar-SA" sz="2000" b="1" dirty="0">
              <a:solidFill>
                <a:srgbClr val="008000"/>
              </a:solidFill>
            </a:endParaRPr>
          </a:p>
          <a:p>
            <a:r>
              <a:rPr lang="ar-SA" sz="2000" b="1" dirty="0">
                <a:solidFill>
                  <a:srgbClr val="008000"/>
                </a:solidFill>
              </a:rPr>
              <a:t>عُمَرُ</a:t>
            </a:r>
            <a:r>
              <a:rPr lang="ar-SA" sz="2000" b="1" dirty="0" smtClean="0">
                <a:solidFill>
                  <a:srgbClr val="008000"/>
                </a:solidFill>
              </a:rPr>
              <a:t>:</a:t>
            </a:r>
          </a:p>
          <a:p>
            <a:endParaRPr lang="ar-SA" sz="1000" b="1" dirty="0" smtClean="0">
              <a:solidFill>
                <a:srgbClr val="008000"/>
              </a:solidFill>
            </a:endParaRPr>
          </a:p>
          <a:p>
            <a:r>
              <a:rPr lang="ar-SA" sz="2000" b="1" dirty="0" smtClean="0">
                <a:solidFill>
                  <a:srgbClr val="008000"/>
                </a:solidFill>
              </a:rPr>
              <a:t> مَتَى </a:t>
            </a:r>
            <a:r>
              <a:rPr lang="ar-SA" sz="2000" b="1" dirty="0">
                <a:solidFill>
                  <a:srgbClr val="008000"/>
                </a:solidFill>
              </a:rPr>
              <a:t>ذَهَبْتَ </a:t>
            </a:r>
            <a:r>
              <a:rPr lang="ar-SA" sz="2000" b="1" dirty="0" smtClean="0">
                <a:solidFill>
                  <a:srgbClr val="008000"/>
                </a:solidFill>
              </a:rPr>
              <a:t>إِلَيْهِ ؟</a:t>
            </a:r>
            <a:endParaRPr lang="ar-SA" sz="2000" b="1" dirty="0">
              <a:solidFill>
                <a:srgbClr val="008000"/>
              </a:solidFill>
            </a:endParaRPr>
          </a:p>
          <a:p>
            <a:r>
              <a:rPr lang="ar-SA" sz="2000" b="1" dirty="0">
                <a:solidFill>
                  <a:srgbClr val="008000"/>
                </a:solidFill>
              </a:rPr>
              <a:t>ذَهَبْتُ </a:t>
            </a:r>
            <a:r>
              <a:rPr lang="ar-SA" sz="2000" b="1" dirty="0" smtClean="0">
                <a:solidFill>
                  <a:srgbClr val="008000"/>
                </a:solidFill>
              </a:rPr>
              <a:t>إِلَيْهِ </a:t>
            </a:r>
          </a:p>
          <a:p>
            <a:endParaRPr lang="ar-SA" sz="1000" b="1" dirty="0">
              <a:solidFill>
                <a:srgbClr val="008000"/>
              </a:solidFill>
            </a:endParaRPr>
          </a:p>
          <a:p>
            <a:r>
              <a:rPr lang="ar-SA" sz="2000" b="1" dirty="0">
                <a:solidFill>
                  <a:srgbClr val="008000"/>
                </a:solidFill>
              </a:rPr>
              <a:t>مَنْ رَافَقَكَ فِي الذَّهَابِ </a:t>
            </a:r>
            <a:r>
              <a:rPr lang="ar-SA" sz="2000" b="1" dirty="0" smtClean="0">
                <a:solidFill>
                  <a:srgbClr val="008000"/>
                </a:solidFill>
              </a:rPr>
              <a:t>إِلَى سوقِ السمَكِ ؟</a:t>
            </a:r>
            <a:endParaRPr lang="ar-SA" sz="2000" b="1" dirty="0">
              <a:solidFill>
                <a:srgbClr val="008000"/>
              </a:solidFill>
            </a:endParaRPr>
          </a:p>
          <a:p>
            <a:r>
              <a:rPr lang="ar-SA" sz="2000" b="1" dirty="0">
                <a:solidFill>
                  <a:srgbClr val="008000"/>
                </a:solidFill>
              </a:rPr>
              <a:t>رَافَقَنَي فِي الذَّهَابِ </a:t>
            </a:r>
            <a:r>
              <a:rPr lang="ar-SA" sz="2000" b="1" dirty="0" smtClean="0">
                <a:solidFill>
                  <a:srgbClr val="008000"/>
                </a:solidFill>
              </a:rPr>
              <a:t>إِلَى ُسوقِ السمَكِ</a:t>
            </a:r>
          </a:p>
          <a:p>
            <a:endParaRPr lang="ar-SA" sz="1000" b="1" dirty="0">
              <a:solidFill>
                <a:srgbClr val="008000"/>
              </a:solidFill>
            </a:endParaRPr>
          </a:p>
          <a:p>
            <a:r>
              <a:rPr lang="ar-SA" sz="2000" b="1" dirty="0">
                <a:solidFill>
                  <a:srgbClr val="008000"/>
                </a:solidFill>
              </a:rPr>
              <a:t>مَا </a:t>
            </a:r>
            <a:r>
              <a:rPr lang="ar-SA" sz="2000" b="1" dirty="0" smtClean="0">
                <a:solidFill>
                  <a:srgbClr val="008000"/>
                </a:solidFill>
              </a:rPr>
              <a:t>أَهَمُّ أَنْوَاعِ الأسمَاكِ </a:t>
            </a:r>
            <a:r>
              <a:rPr lang="ar-SA" sz="2000" b="1" dirty="0">
                <a:solidFill>
                  <a:srgbClr val="008000"/>
                </a:solidFill>
              </a:rPr>
              <a:t>الَّتِي </a:t>
            </a:r>
            <a:r>
              <a:rPr lang="ar-SA" sz="2000" b="1" dirty="0" smtClean="0">
                <a:solidFill>
                  <a:srgbClr val="008000"/>
                </a:solidFill>
              </a:rPr>
              <a:t>شاهَدْتَها ؟</a:t>
            </a:r>
            <a:endParaRPr lang="ar-SA" sz="2000" b="1" dirty="0">
              <a:solidFill>
                <a:srgbClr val="008000"/>
              </a:solidFill>
            </a:endParaRPr>
          </a:p>
          <a:p>
            <a:r>
              <a:rPr lang="ar-SA" sz="2000" b="1" dirty="0" smtClean="0">
                <a:solidFill>
                  <a:srgbClr val="008000"/>
                </a:solidFill>
              </a:rPr>
              <a:t> أَهَمُّ أَنْوَاعُ الأْسمَاكِ </a:t>
            </a:r>
            <a:r>
              <a:rPr lang="ar-SA" sz="2000" b="1" dirty="0">
                <a:solidFill>
                  <a:srgbClr val="008000"/>
                </a:solidFill>
              </a:rPr>
              <a:t>الَّتِي </a:t>
            </a:r>
            <a:r>
              <a:rPr lang="ar-SA" sz="2000" b="1" dirty="0" smtClean="0">
                <a:solidFill>
                  <a:srgbClr val="008000"/>
                </a:solidFill>
              </a:rPr>
              <a:t>َشاهَدْتُهَا</a:t>
            </a:r>
          </a:p>
          <a:p>
            <a:endParaRPr lang="ar-SA" sz="1000" b="1" dirty="0">
              <a:solidFill>
                <a:srgbClr val="008000"/>
              </a:solidFill>
            </a:endParaRPr>
          </a:p>
          <a:p>
            <a:r>
              <a:rPr lang="ar-SA" sz="2000" b="1" dirty="0">
                <a:solidFill>
                  <a:srgbClr val="008000"/>
                </a:solidFill>
              </a:rPr>
              <a:t>مَا </a:t>
            </a:r>
            <a:r>
              <a:rPr lang="ar-SA" sz="2000" b="1" dirty="0" smtClean="0">
                <a:solidFill>
                  <a:srgbClr val="008000"/>
                </a:solidFill>
              </a:rPr>
              <a:t>أَطْيَبُ </a:t>
            </a:r>
            <a:r>
              <a:rPr lang="ar-SA" sz="2000" b="1" dirty="0">
                <a:solidFill>
                  <a:srgbClr val="008000"/>
                </a:solidFill>
              </a:rPr>
              <a:t>هَذِهِ </a:t>
            </a:r>
            <a:r>
              <a:rPr lang="ar-SA" sz="2000" b="1" dirty="0" smtClean="0">
                <a:solidFill>
                  <a:srgbClr val="008000"/>
                </a:solidFill>
              </a:rPr>
              <a:t>الأنْوَاعِ عِنْدَكَ ؟</a:t>
            </a:r>
            <a:endParaRPr lang="ar-SA" sz="2000" b="1" dirty="0">
              <a:solidFill>
                <a:srgbClr val="008000"/>
              </a:solidFill>
            </a:endParaRPr>
          </a:p>
          <a:p>
            <a:r>
              <a:rPr lang="ar-SA" sz="2000" b="1" dirty="0" smtClean="0">
                <a:solidFill>
                  <a:srgbClr val="008000"/>
                </a:solidFill>
              </a:rPr>
              <a:t>أَطْيَبُ </a:t>
            </a:r>
            <a:r>
              <a:rPr lang="ar-SA" sz="2000" b="1" dirty="0">
                <a:solidFill>
                  <a:srgbClr val="008000"/>
                </a:solidFill>
              </a:rPr>
              <a:t>هَذِهِ </a:t>
            </a:r>
            <a:r>
              <a:rPr lang="ar-SA" sz="2000" b="1" dirty="0" smtClean="0">
                <a:solidFill>
                  <a:srgbClr val="008000"/>
                </a:solidFill>
              </a:rPr>
              <a:t>الأنْوَاعِ عِنْدِي</a:t>
            </a:r>
          </a:p>
          <a:p>
            <a:endParaRPr lang="ar-SA" sz="1000" b="1" dirty="0">
              <a:solidFill>
                <a:srgbClr val="008000"/>
              </a:solidFill>
            </a:endParaRPr>
          </a:p>
          <a:p>
            <a:r>
              <a:rPr lang="ar-SA" sz="2000" b="1" dirty="0">
                <a:solidFill>
                  <a:srgbClr val="008000"/>
                </a:solidFill>
              </a:rPr>
              <a:t>هَلْ تُحِبُّ </a:t>
            </a:r>
            <a:r>
              <a:rPr lang="ar-SA" sz="2000" b="1" dirty="0" smtClean="0">
                <a:solidFill>
                  <a:srgbClr val="008000"/>
                </a:solidFill>
              </a:rPr>
              <a:t>أَكْلَ السمكِ ؟</a:t>
            </a:r>
            <a:endParaRPr lang="ar-SA" sz="2000" b="1" dirty="0">
              <a:solidFill>
                <a:srgbClr val="008000"/>
              </a:solidFill>
            </a:endParaRPr>
          </a:p>
          <a:p>
            <a:endParaRPr lang="ar-SA" sz="1000" b="1" dirty="0" smtClean="0">
              <a:solidFill>
                <a:srgbClr val="008000"/>
              </a:solidFill>
            </a:endParaRPr>
          </a:p>
          <a:p>
            <a:r>
              <a:rPr lang="ar-SA" sz="2000" b="1" dirty="0" smtClean="0">
                <a:solidFill>
                  <a:srgbClr val="008000"/>
                </a:solidFill>
              </a:rPr>
              <a:t>لِمَاذَا ؟</a:t>
            </a:r>
          </a:p>
          <a:p>
            <a:endParaRPr lang="ar-SA" sz="1000" b="1" dirty="0">
              <a:solidFill>
                <a:srgbClr val="008000"/>
              </a:solidFill>
            </a:endParaRPr>
          </a:p>
          <a:p>
            <a:r>
              <a:rPr lang="ar-SA" sz="2000" b="1" dirty="0">
                <a:solidFill>
                  <a:srgbClr val="008000"/>
                </a:solidFill>
              </a:rPr>
              <a:t>كَيْفَ </a:t>
            </a:r>
            <a:r>
              <a:rPr lang="ar-SA" sz="2000" b="1" dirty="0" smtClean="0">
                <a:solidFill>
                  <a:srgbClr val="008000"/>
                </a:solidFill>
              </a:rPr>
              <a:t>تُفَِّضلُ أكْلَ السمكِ ؟</a:t>
            </a:r>
            <a:endParaRPr lang="ar-SA" sz="2000" b="1" dirty="0">
              <a:solidFill>
                <a:srgbClr val="008000"/>
              </a:solidFill>
            </a:endParaRPr>
          </a:p>
        </p:txBody>
      </p:sp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7" y="142852"/>
            <a:ext cx="1785950" cy="1743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91256" y="71414"/>
            <a:ext cx="3009900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1024" y="785794"/>
            <a:ext cx="952501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مستطيل 19"/>
          <p:cNvSpPr/>
          <p:nvPr/>
        </p:nvSpPr>
        <p:spPr>
          <a:xfrm>
            <a:off x="6928758" y="1643050"/>
            <a:ext cx="4860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</a:rPr>
              <a:t>نعم</a:t>
            </a:r>
            <a:endParaRPr lang="ar-EG" sz="2400" dirty="0">
              <a:solidFill>
                <a:srgbClr val="FF0000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5795022" y="2357430"/>
            <a:ext cx="1409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</a:rPr>
              <a:t>في الصباح .</a:t>
            </a:r>
            <a:endParaRPr lang="ar-EG" sz="2400" dirty="0">
              <a:solidFill>
                <a:srgbClr val="FF0000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3697117" y="3143248"/>
            <a:ext cx="14269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</a:rPr>
              <a:t>أخي الأكبر .</a:t>
            </a:r>
            <a:endParaRPr lang="ar-EG" sz="2400" dirty="0">
              <a:solidFill>
                <a:srgbClr val="FF0000"/>
              </a:solidFill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388655" y="3896029"/>
            <a:ext cx="48878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err="1" smtClean="0">
                <a:solidFill>
                  <a:srgbClr val="FF0000"/>
                </a:solidFill>
              </a:rPr>
              <a:t>الناجل</a:t>
            </a:r>
            <a:r>
              <a:rPr lang="ar-SA" sz="2400" dirty="0" smtClean="0">
                <a:solidFill>
                  <a:srgbClr val="FF0000"/>
                </a:solidFill>
              </a:rPr>
              <a:t> و </a:t>
            </a:r>
            <a:r>
              <a:rPr lang="ar-SA" sz="2400" dirty="0" err="1" smtClean="0">
                <a:solidFill>
                  <a:srgbClr val="FF0000"/>
                </a:solidFill>
              </a:rPr>
              <a:t>الهامور</a:t>
            </a:r>
            <a:r>
              <a:rPr lang="ar-SA" sz="2400" dirty="0" smtClean="0">
                <a:solidFill>
                  <a:srgbClr val="FF0000"/>
                </a:solidFill>
              </a:rPr>
              <a:t> و الشعور </a:t>
            </a:r>
            <a:r>
              <a:rPr lang="ar-SA" sz="2400" dirty="0" err="1" smtClean="0">
                <a:solidFill>
                  <a:srgbClr val="FF0000"/>
                </a:solidFill>
              </a:rPr>
              <a:t>و</a:t>
            </a:r>
            <a:r>
              <a:rPr lang="ar-SA" sz="2400" dirty="0" smtClean="0">
                <a:solidFill>
                  <a:srgbClr val="FF0000"/>
                </a:solidFill>
              </a:rPr>
              <a:t> </a:t>
            </a:r>
            <a:r>
              <a:rPr lang="ar-SA" sz="2400" dirty="0" err="1" smtClean="0">
                <a:solidFill>
                  <a:srgbClr val="FF0000"/>
                </a:solidFill>
              </a:rPr>
              <a:t>الحريد</a:t>
            </a:r>
            <a:r>
              <a:rPr lang="ar-SA" sz="2400" dirty="0" smtClean="0">
                <a:solidFill>
                  <a:srgbClr val="FF0000"/>
                </a:solidFill>
              </a:rPr>
              <a:t> و الفارس .</a:t>
            </a:r>
            <a:endParaRPr lang="ar-EG" sz="2400" dirty="0">
              <a:solidFill>
                <a:srgbClr val="FF0000"/>
              </a:solidFill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4023938" y="4681847"/>
            <a:ext cx="19768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err="1" smtClean="0">
                <a:solidFill>
                  <a:srgbClr val="FF0000"/>
                </a:solidFill>
              </a:rPr>
              <a:t>الناجل</a:t>
            </a:r>
            <a:r>
              <a:rPr lang="ar-SA" sz="2400" dirty="0" smtClean="0">
                <a:solidFill>
                  <a:srgbClr val="FF0000"/>
                </a:solidFill>
              </a:rPr>
              <a:t> و </a:t>
            </a:r>
            <a:r>
              <a:rPr lang="ar-SA" sz="2400" dirty="0" err="1" smtClean="0">
                <a:solidFill>
                  <a:srgbClr val="FF0000"/>
                </a:solidFill>
              </a:rPr>
              <a:t>الهامور</a:t>
            </a:r>
            <a:r>
              <a:rPr lang="ar-SA" sz="2400" dirty="0" smtClean="0">
                <a:solidFill>
                  <a:srgbClr val="FF0000"/>
                </a:solidFill>
              </a:rPr>
              <a:t> .</a:t>
            </a:r>
            <a:endParaRPr lang="ar-EG" sz="2400" dirty="0">
              <a:solidFill>
                <a:srgbClr val="FF0000"/>
              </a:solidFill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5572132" y="5110475"/>
            <a:ext cx="4860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</a:rPr>
              <a:t>نعم</a:t>
            </a:r>
            <a:endParaRPr lang="ar-EG" sz="2400" dirty="0">
              <a:solidFill>
                <a:srgbClr val="FF0000"/>
              </a:solidFill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4062497" y="5539103"/>
            <a:ext cx="30812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</a:rPr>
              <a:t>لأن السمك لذيذ </a:t>
            </a:r>
            <a:r>
              <a:rPr lang="ar-SA" sz="2400" dirty="0" err="1" smtClean="0">
                <a:solidFill>
                  <a:srgbClr val="FF0000"/>
                </a:solidFill>
              </a:rPr>
              <a:t>و</a:t>
            </a:r>
            <a:r>
              <a:rPr lang="ar-SA" sz="2400" dirty="0" smtClean="0">
                <a:solidFill>
                  <a:srgbClr val="FF0000"/>
                </a:solidFill>
              </a:rPr>
              <a:t> يفيد الجسم .</a:t>
            </a:r>
            <a:endParaRPr lang="ar-EG" sz="2400" dirty="0">
              <a:solidFill>
                <a:srgbClr val="FF0000"/>
              </a:solidFill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3424056" y="6039169"/>
            <a:ext cx="2443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</a:rPr>
              <a:t>أحب أكل السمك مقلي .</a:t>
            </a:r>
            <a:endParaRPr lang="ar-EG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مستطيل 11"/>
          <p:cNvSpPr/>
          <p:nvPr/>
        </p:nvSpPr>
        <p:spPr>
          <a:xfrm>
            <a:off x="3357554" y="71414"/>
            <a:ext cx="5715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2- أُنَاقِشُ </a:t>
            </a:r>
            <a:r>
              <a:rPr lang="ar-SA" sz="2400" b="1" dirty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مَنْ مَعي في </a:t>
            </a:r>
            <a:r>
              <a:rPr lang="ar-SA" sz="2400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الصفِ </a:t>
            </a:r>
            <a:r>
              <a:rPr lang="ar-SA" sz="2400" b="1" dirty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فٍي الْمَوَاقِفِ </a:t>
            </a:r>
            <a:r>
              <a:rPr lang="ar-SA" sz="2400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التَّالِيَةِ :</a:t>
            </a:r>
            <a:endParaRPr lang="ar-SA" sz="2400" dirty="0"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71406" y="671436"/>
            <a:ext cx="55721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/>
              <a:t>لِقَاءُ </a:t>
            </a:r>
            <a:r>
              <a:rPr lang="ar-SA" sz="2000" b="1" dirty="0" smtClean="0"/>
              <a:t>إِنْسانٍ </a:t>
            </a:r>
            <a:r>
              <a:rPr lang="ar-SA" sz="2000" b="1" dirty="0"/>
              <a:t>يُلْقِي </a:t>
            </a:r>
            <a:r>
              <a:rPr lang="ar-SA" sz="2000" b="1" dirty="0" smtClean="0"/>
              <a:t>بِفَضلاتِ </a:t>
            </a:r>
            <a:r>
              <a:rPr lang="ar-SA" sz="2000" b="1" dirty="0"/>
              <a:t>طَعَامِه </a:t>
            </a:r>
            <a:r>
              <a:rPr lang="ar-SA" sz="2000" b="1" dirty="0" smtClean="0"/>
              <a:t>وَشرَابِهِ </a:t>
            </a:r>
            <a:r>
              <a:rPr lang="ar-SA" sz="2000" b="1" dirty="0"/>
              <a:t>عَلَى </a:t>
            </a:r>
            <a:r>
              <a:rPr lang="ar-SA" sz="2000" b="1" dirty="0" smtClean="0"/>
              <a:t>عُشبِ الْحَدِيْقَةِ .</a:t>
            </a:r>
            <a:endParaRPr lang="ar-SA" sz="2000" b="1" dirty="0"/>
          </a:p>
        </p:txBody>
      </p:sp>
      <p:sp>
        <p:nvSpPr>
          <p:cNvPr id="14" name="مستطيل 13"/>
          <p:cNvSpPr/>
          <p:nvPr/>
        </p:nvSpPr>
        <p:spPr>
          <a:xfrm>
            <a:off x="357158" y="1100064"/>
            <a:ext cx="65722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/>
              <a:t>تجمّعُ </a:t>
            </a:r>
            <a:r>
              <a:rPr lang="ar-SA" sz="2000" b="1" dirty="0" smtClean="0"/>
              <a:t>التَّلامِيذِ </a:t>
            </a:r>
            <a:r>
              <a:rPr lang="ar-SA" sz="2000" b="1" dirty="0"/>
              <a:t>حول الْبَاعَةِ الجَوالِينَ </a:t>
            </a:r>
            <a:r>
              <a:rPr lang="ar-SA" sz="2000" b="1" dirty="0" smtClean="0"/>
              <a:t>لِشرَاءِ الأطَْعِمَةِ </a:t>
            </a:r>
            <a:r>
              <a:rPr lang="ar-SA" sz="2000" b="1" dirty="0"/>
              <a:t>بَعْدَ اِنْتِهَاءِ </a:t>
            </a:r>
            <a:r>
              <a:rPr lang="ar-SA" sz="2000" b="1" dirty="0" smtClean="0"/>
              <a:t>الْيَومِ الدِّرَاسيّ .</a:t>
            </a:r>
            <a:endParaRPr lang="ar-SA" sz="2000" b="1" dirty="0"/>
          </a:p>
        </p:txBody>
      </p:sp>
      <p:sp>
        <p:nvSpPr>
          <p:cNvPr id="15" name="مستطيل 14"/>
          <p:cNvSpPr/>
          <p:nvPr/>
        </p:nvSpPr>
        <p:spPr>
          <a:xfrm>
            <a:off x="428628" y="1500174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sz="2000" b="1" dirty="0"/>
              <a:t>ذَهَابُ </a:t>
            </a:r>
            <a:r>
              <a:rPr lang="ar-SA" sz="2000" b="1" dirty="0" smtClean="0"/>
              <a:t>أَيْمنَ إِلَى السوقِ </a:t>
            </a:r>
            <a:r>
              <a:rPr lang="ar-SA" sz="2000" b="1" dirty="0" err="1"/>
              <a:t>و</a:t>
            </a:r>
            <a:r>
              <a:rPr lang="ar-SA" sz="2000" b="1" dirty="0"/>
              <a:t> </a:t>
            </a:r>
            <a:r>
              <a:rPr lang="ar-SA" sz="2000" b="1" dirty="0" smtClean="0"/>
              <a:t>شرَائِه </a:t>
            </a:r>
            <a:r>
              <a:rPr lang="ar-SA" sz="2000" b="1" dirty="0"/>
              <a:t>الْعِنَبَ </a:t>
            </a:r>
            <a:r>
              <a:rPr lang="ar-SA" sz="2000" b="1" dirty="0" smtClean="0"/>
              <a:t>وَأكْلِهِ مُبَاشرَةً .</a:t>
            </a:r>
            <a:endParaRPr lang="ar-SA" sz="2000" b="1" dirty="0"/>
          </a:p>
        </p:txBody>
      </p:sp>
      <p:sp>
        <p:nvSpPr>
          <p:cNvPr id="16" name="مستطيل 15"/>
          <p:cNvSpPr/>
          <p:nvPr/>
        </p:nvSpPr>
        <p:spPr>
          <a:xfrm>
            <a:off x="428596" y="1857364"/>
            <a:ext cx="72152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/>
              <a:t>حَمْلُ </a:t>
            </a:r>
            <a:r>
              <a:rPr lang="ar-SA" sz="2000" b="1" dirty="0" smtClean="0"/>
              <a:t>فتاةٍ شطيرةً </a:t>
            </a:r>
            <a:r>
              <a:rPr lang="ar-SA" sz="2000" b="1" dirty="0"/>
              <a:t>في يَديها، </a:t>
            </a:r>
            <a:r>
              <a:rPr lang="ar-SA" sz="2000" b="1" dirty="0" smtClean="0"/>
              <a:t>تَْأكُلُ </a:t>
            </a:r>
            <a:r>
              <a:rPr lang="ar-SA" sz="2000" b="1" dirty="0"/>
              <a:t>مِنْهَا قِطْعَةً </a:t>
            </a:r>
            <a:r>
              <a:rPr lang="ar-SA" sz="2000" b="1" dirty="0" smtClean="0"/>
              <a:t>َصغِيْرَةً </a:t>
            </a:r>
            <a:r>
              <a:rPr lang="ar-SA" sz="2000" b="1" dirty="0" err="1"/>
              <a:t>وَ</a:t>
            </a:r>
            <a:r>
              <a:rPr lang="ar-SA" sz="2000" b="1" dirty="0"/>
              <a:t> تَرْمِي الْباقِي </a:t>
            </a:r>
            <a:r>
              <a:rPr lang="ar-SA" sz="2000" b="1" dirty="0" smtClean="0"/>
              <a:t>في فِناءِ الْمَدْرَسةِ  .</a:t>
            </a:r>
            <a:endParaRPr lang="ar-SA" sz="2000" b="1" dirty="0"/>
          </a:p>
        </p:txBody>
      </p:sp>
      <p:sp>
        <p:nvSpPr>
          <p:cNvPr id="17" name="مستطيل 16"/>
          <p:cNvSpPr/>
          <p:nvPr/>
        </p:nvSpPr>
        <p:spPr>
          <a:xfrm>
            <a:off x="285720" y="2690336"/>
            <a:ext cx="85725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200" dirty="0" smtClean="0">
                <a:solidFill>
                  <a:srgbClr val="C000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أَكْتُبُ </a:t>
            </a:r>
            <a:r>
              <a:rPr lang="ar-SA" sz="2200" dirty="0">
                <a:solidFill>
                  <a:srgbClr val="C000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عَنْ </a:t>
            </a:r>
            <a:r>
              <a:rPr lang="ar-SA" sz="2200" dirty="0" smtClean="0">
                <a:solidFill>
                  <a:srgbClr val="C000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ألَمٍ فَي أَضرَاِسي</a:t>
            </a:r>
            <a:r>
              <a:rPr lang="ar-SA" sz="2200" dirty="0">
                <a:solidFill>
                  <a:srgbClr val="C000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، </a:t>
            </a:r>
            <a:r>
              <a:rPr lang="ar-SA" sz="2200" dirty="0" smtClean="0">
                <a:solidFill>
                  <a:srgbClr val="C000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أشتد </a:t>
            </a:r>
            <a:r>
              <a:rPr lang="ar-SA" sz="2200" dirty="0">
                <a:solidFill>
                  <a:srgbClr val="C000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عَلَيَّ فِي </a:t>
            </a:r>
            <a:r>
              <a:rPr lang="ar-SA" sz="2200" dirty="0" smtClean="0">
                <a:solidFill>
                  <a:srgbClr val="C000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إِحْدَى </a:t>
            </a:r>
            <a:r>
              <a:rPr lang="ar-SA" sz="2200" dirty="0">
                <a:solidFill>
                  <a:srgbClr val="C000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اللَّيالِي، </a:t>
            </a:r>
            <a:r>
              <a:rPr lang="ar-SA" sz="2200" dirty="0" smtClean="0">
                <a:solidFill>
                  <a:srgbClr val="C000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فاصطَحَبَنِي أَبي إلى </a:t>
            </a:r>
            <a:r>
              <a:rPr lang="ar-SA" sz="2200" dirty="0">
                <a:solidFill>
                  <a:srgbClr val="C000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الطَّبِيبِ الّذي عَالَجَني، ثُمَّ بيَّنَ لِي </a:t>
            </a:r>
            <a:r>
              <a:rPr lang="ar-SA" sz="2200" dirty="0" smtClean="0">
                <a:solidFill>
                  <a:srgbClr val="C000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أَهَمِّيَّةَ الأَْسنَانِ ونََصحَنِي بِالْمُحَافَظَةِ </a:t>
            </a:r>
            <a:r>
              <a:rPr lang="ar-SA" sz="2200" dirty="0">
                <a:solidFill>
                  <a:srgbClr val="C000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عَلَيْهَا مُبَيِّنًا لِي طَرَائِقَ </a:t>
            </a:r>
            <a:r>
              <a:rPr lang="ar-SA" sz="2200" dirty="0" smtClean="0">
                <a:solidFill>
                  <a:srgbClr val="C000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الْوِقَايَةِ .</a:t>
            </a:r>
            <a:endParaRPr lang="ar-SA" sz="2200" dirty="0">
              <a:solidFill>
                <a:srgbClr val="C0000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5653140" y="3600394"/>
            <a:ext cx="29193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cs typeface="Andalus" pitchFamily="2" charset="-78"/>
              </a:rPr>
              <a:t>أَتَقَيَّدُ </a:t>
            </a:r>
            <a:r>
              <a:rPr lang="ar-SA" sz="2800" dirty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cs typeface="Andalus" pitchFamily="2" charset="-78"/>
              </a:rPr>
              <a:t>بِالتَّعْلِيْماتِ </a:t>
            </a:r>
            <a:r>
              <a:rPr lang="ar-SA" sz="2800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cs typeface="Andalus" pitchFamily="2" charset="-78"/>
              </a:rPr>
              <a:t>التَّالِيةِ :</a:t>
            </a:r>
            <a:endParaRPr lang="ar-SA" sz="2800" dirty="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cs typeface="Andalus" pitchFamily="2" charset="-78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4214842" y="4143380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sz="2000" b="1" dirty="0" smtClean="0"/>
              <a:t>أكتب فِي فِقْرَتينِ .</a:t>
            </a:r>
            <a:endParaRPr lang="ar-SA" sz="2000" b="1" dirty="0"/>
          </a:p>
          <a:p>
            <a:r>
              <a:rPr lang="ar-SA" sz="2000" b="1" dirty="0" smtClean="0"/>
              <a:t>أتْرُكُ </a:t>
            </a:r>
            <a:r>
              <a:rPr lang="ar-SA" sz="2000" b="1" dirty="0"/>
              <a:t>فَرَاغًا في بِدَايةِ </a:t>
            </a:r>
            <a:r>
              <a:rPr lang="ar-SA" sz="2000" b="1" dirty="0" smtClean="0"/>
              <a:t>الفِقْرَة .</a:t>
            </a:r>
            <a:endParaRPr lang="ar-SA" sz="2000" b="1" dirty="0"/>
          </a:p>
          <a:p>
            <a:r>
              <a:rPr lang="ar-SA" sz="2000" b="1" dirty="0" smtClean="0"/>
              <a:t>أضعُ </a:t>
            </a:r>
            <a:r>
              <a:rPr lang="ar-SA" sz="2000" b="1" dirty="0"/>
              <a:t>عَلامَات التَّرْقِيمِ </a:t>
            </a:r>
            <a:r>
              <a:rPr lang="ar-SA" sz="2000" b="1" dirty="0" smtClean="0"/>
              <a:t>الْمُنَاسبَةَ </a:t>
            </a:r>
            <a:r>
              <a:rPr lang="ar-SA" sz="2000" b="1" dirty="0"/>
              <a:t>فِي </a:t>
            </a:r>
            <a:r>
              <a:rPr lang="ar-SA" sz="2000" b="1" dirty="0" smtClean="0"/>
              <a:t>أَمَاكِنهَا .</a:t>
            </a:r>
            <a:endParaRPr lang="ar-SA" sz="2000" b="1" dirty="0"/>
          </a:p>
          <a:p>
            <a:r>
              <a:rPr lang="ar-SA" sz="2000" b="1" dirty="0" smtClean="0"/>
              <a:t>أستَخْدِمُ أدَواتِ </a:t>
            </a:r>
            <a:r>
              <a:rPr lang="ar-SA" sz="2000" b="1" dirty="0"/>
              <a:t>الرَّبْطِ </a:t>
            </a:r>
            <a:r>
              <a:rPr lang="ar-SA" sz="2000" b="1" dirty="0" smtClean="0"/>
              <a:t>الْمُنَاسبةَ ( </a:t>
            </a:r>
            <a:r>
              <a:rPr lang="ar-SA" sz="2000" b="1" dirty="0" err="1" smtClean="0"/>
              <a:t>وَ</a:t>
            </a:r>
            <a:r>
              <a:rPr lang="ar-SA" sz="2000" b="1" dirty="0"/>
              <a:t>، </a:t>
            </a:r>
            <a:r>
              <a:rPr lang="ar-SA" sz="2000" b="1" dirty="0" smtClean="0"/>
              <a:t>َأو ، ثُمَّ ، </a:t>
            </a:r>
            <a:r>
              <a:rPr lang="ar-SA" sz="2000" b="1" dirty="0" err="1" smtClean="0"/>
              <a:t>ف</a:t>
            </a:r>
            <a:r>
              <a:rPr lang="ar-SA" sz="2000" b="1" dirty="0" smtClean="0"/>
              <a:t> ) .</a:t>
            </a:r>
            <a:endParaRPr lang="ar-SA" sz="2000" b="1" dirty="0"/>
          </a:p>
          <a:p>
            <a:r>
              <a:rPr lang="ar-SA" sz="2000" b="1" dirty="0" smtClean="0"/>
              <a:t>أكْتُبُ </a:t>
            </a:r>
            <a:r>
              <a:rPr lang="ar-SA" sz="2000" b="1" dirty="0"/>
              <a:t>الْكَلِمَاتِ كِتَابَةً </a:t>
            </a:r>
            <a:r>
              <a:rPr lang="ar-SA" sz="2000" b="1" dirty="0" smtClean="0"/>
              <a:t>َصحِيْحَةً .</a:t>
            </a:r>
            <a:endParaRPr lang="ar-SA" sz="2000" b="1" dirty="0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4357694"/>
            <a:ext cx="2705326" cy="2222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90841" y="3611669"/>
            <a:ext cx="938217" cy="1103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358246" cy="4009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مستطيل 1"/>
          <p:cNvSpPr/>
          <p:nvPr/>
        </p:nvSpPr>
        <p:spPr>
          <a:xfrm>
            <a:off x="4071934" y="285728"/>
            <a:ext cx="1745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8000"/>
                </a:solidFill>
              </a:rPr>
              <a:t>ب - </a:t>
            </a:r>
            <a:r>
              <a:rPr lang="ar-SA" b="1" dirty="0" smtClean="0">
                <a:solidFill>
                  <a:srgbClr val="008000"/>
                </a:solidFill>
              </a:rPr>
              <a:t>أستَعِينُ بِالتَّالِي :</a:t>
            </a:r>
            <a:endParaRPr lang="ar-SA" b="1" dirty="0">
              <a:solidFill>
                <a:srgbClr val="008000"/>
              </a:solidFill>
            </a:endParaRPr>
          </a:p>
        </p:txBody>
      </p:sp>
      <p:pic>
        <p:nvPicPr>
          <p:cNvPr id="1198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5286388"/>
            <a:ext cx="169545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981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214819"/>
            <a:ext cx="3749411" cy="2525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13" y="4286256"/>
            <a:ext cx="2598737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72396" y="5500702"/>
            <a:ext cx="1000125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زر إجراء: صوت 9">
            <a:hlinkClick r:id="rId7" action="ppaction://hlinkfile" highlightClick="1"/>
          </p:cNvPr>
          <p:cNvSpPr/>
          <p:nvPr/>
        </p:nvSpPr>
        <p:spPr>
          <a:xfrm>
            <a:off x="4000496" y="4643446"/>
            <a:ext cx="2428892" cy="428628"/>
          </a:xfrm>
          <a:prstGeom prst="actionButtonSou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400" b="1" dirty="0" smtClean="0">
                <a:solidFill>
                  <a:srgbClr val="00B0F0"/>
                </a:solidFill>
              </a:rPr>
              <a:t>أيمن في عيادة الطبيب</a:t>
            </a:r>
            <a:endParaRPr lang="ar-EG" sz="24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/>
          <p:cNvSpPr/>
          <p:nvPr/>
        </p:nvSpPr>
        <p:spPr>
          <a:xfrm>
            <a:off x="4500594" y="71414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sz="2000" b="1" dirty="0" smtClean="0">
                <a:solidFill>
                  <a:srgbClr val="008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1- أَْستَمِعُ ِإلَى </a:t>
            </a:r>
            <a:r>
              <a:rPr lang="ar-SA" sz="2000" b="1" dirty="0">
                <a:solidFill>
                  <a:srgbClr val="008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الْحِوارِ، ثُمَّ </a:t>
            </a:r>
            <a:r>
              <a:rPr lang="ar-SA" sz="2000" b="1" dirty="0" smtClean="0">
                <a:solidFill>
                  <a:srgbClr val="008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ُأجِيْبُ </a:t>
            </a:r>
            <a:r>
              <a:rPr lang="ar-SA" sz="2000" b="1" dirty="0">
                <a:solidFill>
                  <a:srgbClr val="008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عَن </a:t>
            </a:r>
            <a:r>
              <a:rPr lang="ar-SA" sz="2000" b="1" dirty="0" smtClean="0">
                <a:solidFill>
                  <a:srgbClr val="008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الأَْسئِلَةِ التَّالِيةِ :</a:t>
            </a:r>
            <a:endParaRPr lang="ar-SA" sz="2000" dirty="0">
              <a:solidFill>
                <a:srgbClr val="0080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4071966" y="577974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sz="2000" b="1" dirty="0">
                <a:solidFill>
                  <a:srgbClr val="996633"/>
                </a:solidFill>
              </a:rPr>
              <a:t>كم </a:t>
            </a:r>
            <a:r>
              <a:rPr lang="ar-SA" sz="2000" b="1" dirty="0" smtClean="0">
                <a:solidFill>
                  <a:srgbClr val="996633"/>
                </a:solidFill>
              </a:rPr>
              <a:t>عُمْر ُأَيْمَنَ؟              </a:t>
            </a:r>
            <a:r>
              <a:rPr lang="ar-SA" sz="2000" b="1" dirty="0">
                <a:solidFill>
                  <a:srgbClr val="996633"/>
                </a:solidFill>
              </a:rPr>
              <a:t>بِمَاذَا </a:t>
            </a:r>
            <a:r>
              <a:rPr lang="ar-SA" sz="2000" b="1" dirty="0" smtClean="0">
                <a:solidFill>
                  <a:srgbClr val="996633"/>
                </a:solidFill>
              </a:rPr>
              <a:t>شعَرَ َأيْمَنُ</a:t>
            </a:r>
            <a:r>
              <a:rPr lang="ar-SA" sz="2000" b="1" dirty="0">
                <a:solidFill>
                  <a:srgbClr val="996633"/>
                </a:solidFill>
              </a:rPr>
              <a:t>؟ ولِماذا؟</a:t>
            </a:r>
          </a:p>
          <a:p>
            <a:r>
              <a:rPr lang="ar-SA" sz="2000" b="1" dirty="0">
                <a:solidFill>
                  <a:srgbClr val="996633"/>
                </a:solidFill>
              </a:rPr>
              <a:t>مَاذَا قَالَ لهُ </a:t>
            </a:r>
            <a:r>
              <a:rPr lang="ar-SA" sz="2000" b="1" dirty="0" smtClean="0">
                <a:solidFill>
                  <a:srgbClr val="996633"/>
                </a:solidFill>
              </a:rPr>
              <a:t>الطَّبِيبُ ؟      </a:t>
            </a:r>
            <a:r>
              <a:rPr lang="ar-SA" sz="2000" b="1" dirty="0">
                <a:solidFill>
                  <a:srgbClr val="996633"/>
                </a:solidFill>
              </a:rPr>
              <a:t>مَتى يَعُودُ </a:t>
            </a:r>
            <a:r>
              <a:rPr lang="ar-SA" sz="2000" b="1" dirty="0" smtClean="0">
                <a:solidFill>
                  <a:srgbClr val="996633"/>
                </a:solidFill>
              </a:rPr>
              <a:t>أيْمَنُ إِلَى الطَّبِيبِ ؟</a:t>
            </a:r>
            <a:endParaRPr lang="ar-SA" sz="2000" b="1" dirty="0">
              <a:solidFill>
                <a:srgbClr val="996633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4429156" y="128586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sz="2000" b="1" dirty="0" smtClean="0">
                <a:solidFill>
                  <a:srgbClr val="7030A0"/>
                </a:solidFill>
              </a:rPr>
              <a:t>2- </a:t>
            </a:r>
            <a:r>
              <a:rPr lang="ar-SA" sz="2000" b="1" dirty="0">
                <a:solidFill>
                  <a:srgbClr val="7030A0"/>
                </a:solidFill>
              </a:rPr>
              <a:t>أُكمِلُ الْعِبَارَاتِ التَّالِيَةَ </a:t>
            </a:r>
            <a:r>
              <a:rPr lang="ar-SA" sz="2000" b="1" dirty="0" smtClean="0">
                <a:solidFill>
                  <a:srgbClr val="7030A0"/>
                </a:solidFill>
              </a:rPr>
              <a:t>حَْسبَ </a:t>
            </a:r>
            <a:r>
              <a:rPr lang="ar-SA" sz="2000" b="1" dirty="0">
                <a:solidFill>
                  <a:srgbClr val="7030A0"/>
                </a:solidFill>
              </a:rPr>
              <a:t>ما فهمتُ منَ </a:t>
            </a:r>
            <a:r>
              <a:rPr lang="ar-SA" sz="2000" b="1" dirty="0" smtClean="0">
                <a:solidFill>
                  <a:srgbClr val="7030A0"/>
                </a:solidFill>
              </a:rPr>
              <a:t>النَِّص :</a:t>
            </a:r>
            <a:endParaRPr lang="ar-SA" sz="2000" dirty="0">
              <a:solidFill>
                <a:srgbClr val="7030A0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214282" y="1935296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>
                <a:solidFill>
                  <a:srgbClr val="C00000"/>
                </a:solidFill>
              </a:rPr>
              <a:t>قال </a:t>
            </a:r>
            <a:r>
              <a:rPr lang="ar-SA" sz="2000" b="1" dirty="0" smtClean="0">
                <a:solidFill>
                  <a:srgbClr val="C00000"/>
                </a:solidFill>
              </a:rPr>
              <a:t>أيمنُ</a:t>
            </a:r>
            <a:r>
              <a:rPr lang="ar-SA" sz="2000" b="1" dirty="0">
                <a:solidFill>
                  <a:srgbClr val="C00000"/>
                </a:solidFill>
              </a:rPr>
              <a:t>: </a:t>
            </a:r>
            <a:r>
              <a:rPr lang="ar-SA" sz="2000" b="1" dirty="0" smtClean="0">
                <a:solidFill>
                  <a:srgbClr val="C00000"/>
                </a:solidFill>
              </a:rPr>
              <a:t>أشعرُ </a:t>
            </a:r>
            <a:r>
              <a:rPr lang="ar-SA" sz="2000" b="1" dirty="0" err="1" smtClean="0">
                <a:solidFill>
                  <a:srgbClr val="C00000"/>
                </a:solidFill>
              </a:rPr>
              <a:t>بـ</a:t>
            </a:r>
            <a:r>
              <a:rPr lang="ar-SA" sz="1600" dirty="0" smtClean="0">
                <a:solidFill>
                  <a:srgbClr val="C00000"/>
                </a:solidFill>
              </a:rPr>
              <a:t>....................</a:t>
            </a:r>
            <a:r>
              <a:rPr lang="ar-SA" sz="1600" b="1" dirty="0" smtClean="0">
                <a:solidFill>
                  <a:srgbClr val="C00000"/>
                </a:solidFill>
              </a:rPr>
              <a:t> </a:t>
            </a:r>
            <a:r>
              <a:rPr lang="ar-SA" sz="2000" b="1" dirty="0">
                <a:solidFill>
                  <a:srgbClr val="C00000"/>
                </a:solidFill>
              </a:rPr>
              <a:t>وفُتُورٍ حين </a:t>
            </a:r>
            <a:r>
              <a:rPr lang="ar-SA" sz="2000" b="1" dirty="0" smtClean="0">
                <a:solidFill>
                  <a:srgbClr val="C00000"/>
                </a:solidFill>
              </a:rPr>
              <a:t>أقومُ بأيِّ </a:t>
            </a:r>
            <a:r>
              <a:rPr lang="ar-SA" sz="1600" dirty="0" smtClean="0">
                <a:solidFill>
                  <a:srgbClr val="C00000"/>
                </a:solidFill>
              </a:rPr>
              <a:t>....................</a:t>
            </a:r>
            <a:r>
              <a:rPr lang="ar-SA" sz="1600" b="1" dirty="0" smtClean="0">
                <a:solidFill>
                  <a:srgbClr val="C00000"/>
                </a:solidFill>
              </a:rPr>
              <a:t> </a:t>
            </a:r>
            <a:r>
              <a:rPr lang="ar-SA" sz="2000" b="1" dirty="0" smtClean="0">
                <a:solidFill>
                  <a:srgbClr val="C00000"/>
                </a:solidFill>
              </a:rPr>
              <a:t>، ولا </a:t>
            </a:r>
            <a:r>
              <a:rPr lang="ar-SA" sz="2000" b="1" dirty="0">
                <a:solidFill>
                  <a:srgbClr val="C00000"/>
                </a:solidFill>
              </a:rPr>
              <a:t>رغبةَ لي في </a:t>
            </a:r>
            <a:r>
              <a:rPr lang="ar-SA" sz="1600" dirty="0" smtClean="0">
                <a:solidFill>
                  <a:srgbClr val="C00000"/>
                </a:solidFill>
              </a:rPr>
              <a:t>....................</a:t>
            </a:r>
            <a:endParaRPr lang="ar-SA" sz="2000" dirty="0" smtClean="0">
              <a:solidFill>
                <a:srgbClr val="C00000"/>
              </a:solidFill>
            </a:endParaRPr>
          </a:p>
          <a:p>
            <a:r>
              <a:rPr lang="ar-SA" sz="2000" b="1" dirty="0" smtClean="0">
                <a:solidFill>
                  <a:srgbClr val="C00000"/>
                </a:solidFill>
              </a:rPr>
              <a:t> الطَّعام </a:t>
            </a:r>
            <a:r>
              <a:rPr lang="ar-SA" sz="2000" b="1" dirty="0">
                <a:solidFill>
                  <a:srgbClr val="C00000"/>
                </a:solidFill>
              </a:rPr>
              <a:t>هو </a:t>
            </a:r>
            <a:r>
              <a:rPr lang="ar-SA" sz="2000" b="1" dirty="0" smtClean="0">
                <a:solidFill>
                  <a:srgbClr val="C00000"/>
                </a:solidFill>
              </a:rPr>
              <a:t>مُشكِلَتي</a:t>
            </a:r>
            <a:r>
              <a:rPr lang="ar-SA" sz="2000" b="1" dirty="0">
                <a:solidFill>
                  <a:srgbClr val="C00000"/>
                </a:solidFill>
              </a:rPr>
              <a:t>، وكَثيرًا ما </a:t>
            </a:r>
            <a:r>
              <a:rPr lang="ar-SA" sz="2000" b="1" dirty="0" smtClean="0">
                <a:solidFill>
                  <a:srgbClr val="C00000"/>
                </a:solidFill>
              </a:rPr>
              <a:t>أنْسى تَنَاوُلَ </a:t>
            </a:r>
            <a:r>
              <a:rPr lang="ar-SA" sz="2000" b="1" dirty="0">
                <a:solidFill>
                  <a:srgbClr val="C00000"/>
                </a:solidFill>
              </a:rPr>
              <a:t>وَجْبَة </a:t>
            </a:r>
            <a:r>
              <a:rPr lang="ar-SA" sz="1600" dirty="0" smtClean="0">
                <a:solidFill>
                  <a:srgbClr val="C00000"/>
                </a:solidFill>
              </a:rPr>
              <a:t>....................</a:t>
            </a:r>
            <a:r>
              <a:rPr lang="ar-SA" sz="2000" dirty="0" smtClean="0">
                <a:solidFill>
                  <a:srgbClr val="C00000"/>
                </a:solidFill>
              </a:rPr>
              <a:t>  </a:t>
            </a:r>
            <a:r>
              <a:rPr lang="ar-SA" sz="2000" b="1" dirty="0" smtClean="0">
                <a:solidFill>
                  <a:srgbClr val="C00000"/>
                </a:solidFill>
              </a:rPr>
              <a:t>في موَاعِيدِهَا .</a:t>
            </a:r>
            <a:endParaRPr lang="ar-SA" sz="2000" b="1" dirty="0">
              <a:solidFill>
                <a:srgbClr val="C00000"/>
              </a:solidFill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571504" y="3000372"/>
            <a:ext cx="8286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dirty="0" smtClean="0">
                <a:solidFill>
                  <a:srgbClr val="0066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cs typeface="Andalus" pitchFamily="2" charset="-78"/>
              </a:rPr>
              <a:t>3-  </a:t>
            </a:r>
            <a:r>
              <a:rPr lang="ar-SA" sz="2400" dirty="0">
                <a:solidFill>
                  <a:srgbClr val="0066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cs typeface="Andalus" pitchFamily="2" charset="-78"/>
              </a:rPr>
              <a:t>أَتخيَّلُ الْمُحادَثَةَ الَّتِي تَمَّتْ بَينَ </a:t>
            </a:r>
            <a:r>
              <a:rPr lang="ar-SA" sz="2400" dirty="0" smtClean="0">
                <a:solidFill>
                  <a:srgbClr val="0066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cs typeface="Andalus" pitchFamily="2" charset="-78"/>
              </a:rPr>
              <a:t>أَيْمَنَ </a:t>
            </a:r>
            <a:r>
              <a:rPr lang="ar-SA" sz="2400" dirty="0" err="1">
                <a:solidFill>
                  <a:srgbClr val="0066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cs typeface="Andalus" pitchFamily="2" charset="-78"/>
              </a:rPr>
              <a:t>و</a:t>
            </a:r>
            <a:r>
              <a:rPr lang="ar-SA" sz="2400" dirty="0">
                <a:solidFill>
                  <a:srgbClr val="0066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cs typeface="Andalus" pitchFamily="2" charset="-78"/>
              </a:rPr>
              <a:t> </a:t>
            </a:r>
            <a:r>
              <a:rPr lang="ar-SA" sz="2400" dirty="0" smtClean="0">
                <a:solidFill>
                  <a:srgbClr val="0066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cs typeface="Andalus" pitchFamily="2" charset="-78"/>
              </a:rPr>
              <a:t>أَبِيهِ </a:t>
            </a:r>
            <a:r>
              <a:rPr lang="ar-SA" sz="2400" dirty="0">
                <a:solidFill>
                  <a:srgbClr val="0066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cs typeface="Andalus" pitchFamily="2" charset="-78"/>
              </a:rPr>
              <a:t>بعْدَ رُجُوعِ </a:t>
            </a:r>
            <a:r>
              <a:rPr lang="ar-SA" sz="2400" dirty="0" smtClean="0">
                <a:solidFill>
                  <a:srgbClr val="0066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cs typeface="Andalus" pitchFamily="2" charset="-78"/>
              </a:rPr>
              <a:t>أَيْمَنَ </a:t>
            </a:r>
            <a:r>
              <a:rPr lang="ar-SA" sz="2400" dirty="0">
                <a:solidFill>
                  <a:srgbClr val="0066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cs typeface="Andalus" pitchFamily="2" charset="-78"/>
              </a:rPr>
              <a:t>مِن عِنْد </a:t>
            </a:r>
            <a:r>
              <a:rPr lang="ar-SA" sz="2400" dirty="0" smtClean="0">
                <a:solidFill>
                  <a:srgbClr val="0066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cs typeface="Andalus" pitchFamily="2" charset="-78"/>
              </a:rPr>
              <a:t>الطَّبِيبِ .</a:t>
            </a:r>
            <a:endParaRPr lang="ar-SA" sz="2400" dirty="0">
              <a:solidFill>
                <a:srgbClr val="0066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  <a:cs typeface="Andalus" pitchFamily="2" charset="-78"/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3286116" y="3565944"/>
            <a:ext cx="5500726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الأب</a:t>
            </a:r>
            <a:r>
              <a:rPr lang="ar-SA" sz="2000" b="1" dirty="0">
                <a:solidFill>
                  <a:srgbClr val="FF0000"/>
                </a:solidFill>
              </a:rPr>
              <a:t>: </a:t>
            </a:r>
            <a:r>
              <a:rPr lang="ar-SA" sz="2000" b="1" dirty="0" smtClean="0">
                <a:solidFill>
                  <a:srgbClr val="FF0000"/>
                </a:solidFill>
              </a:rPr>
              <a:t>أَينَ </a:t>
            </a:r>
            <a:r>
              <a:rPr lang="ar-SA" sz="2000" b="1" dirty="0">
                <a:solidFill>
                  <a:srgbClr val="FF0000"/>
                </a:solidFill>
              </a:rPr>
              <a:t>ذَهَبْتَ يا </a:t>
            </a:r>
            <a:r>
              <a:rPr lang="ar-SA" sz="2000" b="1" dirty="0" smtClean="0">
                <a:solidFill>
                  <a:srgbClr val="FF0000"/>
                </a:solidFill>
              </a:rPr>
              <a:t>أَيْمَنُ</a:t>
            </a:r>
            <a:r>
              <a:rPr lang="ar-SA" sz="2000" b="1" dirty="0">
                <a:solidFill>
                  <a:srgbClr val="FF0000"/>
                </a:solidFill>
              </a:rPr>
              <a:t>؟</a:t>
            </a:r>
          </a:p>
          <a:p>
            <a:r>
              <a:rPr lang="ar-SA" sz="2000" b="1" dirty="0" smtClean="0"/>
              <a:t>أَيْمَنُ </a:t>
            </a:r>
            <a:r>
              <a:rPr lang="ar-SA" sz="2000" dirty="0"/>
              <a:t>: </a:t>
            </a:r>
            <a:r>
              <a:rPr lang="ar-SA" sz="1600" dirty="0" smtClean="0"/>
              <a:t>.............................................................</a:t>
            </a:r>
            <a:endParaRPr lang="ar-SA" sz="2000" dirty="0" smtClean="0"/>
          </a:p>
          <a:p>
            <a:endParaRPr lang="ar-SA" sz="1000" dirty="0"/>
          </a:p>
          <a:p>
            <a:r>
              <a:rPr lang="ar-SA" sz="2000" b="1" dirty="0" smtClean="0"/>
              <a:t>الأب</a:t>
            </a:r>
            <a:r>
              <a:rPr lang="ar-SA" sz="2000" dirty="0"/>
              <a:t>: </a:t>
            </a:r>
            <a:r>
              <a:rPr lang="ar-SA" sz="1600" dirty="0" smtClean="0"/>
              <a:t>..............................................................</a:t>
            </a:r>
            <a:endParaRPr lang="ar-SA" sz="2000" dirty="0" smtClean="0"/>
          </a:p>
          <a:p>
            <a:endParaRPr lang="ar-SA" sz="1000" dirty="0"/>
          </a:p>
          <a:p>
            <a:r>
              <a:rPr lang="ar-SA" sz="2000" b="1" dirty="0" smtClean="0"/>
              <a:t>أَيْمَنُ</a:t>
            </a:r>
            <a:r>
              <a:rPr lang="ar-SA" sz="2000" dirty="0" smtClean="0"/>
              <a:t> </a:t>
            </a:r>
            <a:r>
              <a:rPr lang="ar-SA" sz="1600" dirty="0" smtClean="0"/>
              <a:t>:..............................................................</a:t>
            </a:r>
            <a:endParaRPr lang="ar-SA" sz="2000" dirty="0"/>
          </a:p>
          <a:p>
            <a:endParaRPr lang="ar-SA" sz="1000" b="1" dirty="0" smtClean="0"/>
          </a:p>
          <a:p>
            <a:r>
              <a:rPr lang="ar-SA" sz="2000" b="1" dirty="0" smtClean="0"/>
              <a:t>الأب</a:t>
            </a:r>
            <a:r>
              <a:rPr lang="ar-SA" sz="2000" dirty="0"/>
              <a:t>: </a:t>
            </a:r>
            <a:r>
              <a:rPr lang="ar-SA" sz="1600" dirty="0" smtClean="0"/>
              <a:t>.............................................................</a:t>
            </a:r>
            <a:endParaRPr lang="ar-SA" sz="2000" dirty="0"/>
          </a:p>
          <a:p>
            <a:endParaRPr lang="ar-SA" sz="1000" b="1" dirty="0" smtClean="0"/>
          </a:p>
          <a:p>
            <a:r>
              <a:rPr lang="ar-SA" sz="2000" b="1" dirty="0" smtClean="0"/>
              <a:t>أَيْمَنُ</a:t>
            </a:r>
            <a:r>
              <a:rPr lang="ar-SA" sz="2000" dirty="0" smtClean="0"/>
              <a:t> </a:t>
            </a:r>
            <a:r>
              <a:rPr lang="ar-SA" sz="2000" dirty="0"/>
              <a:t>: </a:t>
            </a:r>
            <a:r>
              <a:rPr lang="ar-SA" sz="1600" dirty="0" smtClean="0"/>
              <a:t>.............................................................</a:t>
            </a:r>
            <a:endParaRPr lang="ar-SA" sz="2000" dirty="0"/>
          </a:p>
          <a:p>
            <a:endParaRPr lang="ar-SA" sz="1000" b="1" dirty="0" smtClean="0"/>
          </a:p>
          <a:p>
            <a:r>
              <a:rPr lang="ar-SA" sz="2000" b="1" dirty="0" smtClean="0"/>
              <a:t>الأب</a:t>
            </a:r>
            <a:r>
              <a:rPr lang="ar-SA" sz="2000" dirty="0"/>
              <a:t>: </a:t>
            </a:r>
            <a:r>
              <a:rPr lang="ar-SA" sz="1600" dirty="0" smtClean="0"/>
              <a:t>.............................................................</a:t>
            </a:r>
            <a:endParaRPr lang="ar-SA" sz="2000" dirty="0"/>
          </a:p>
        </p:txBody>
      </p:sp>
      <p:sp>
        <p:nvSpPr>
          <p:cNvPr id="25" name="مستطيل 24"/>
          <p:cNvSpPr/>
          <p:nvPr/>
        </p:nvSpPr>
        <p:spPr>
          <a:xfrm>
            <a:off x="6677071" y="1872112"/>
            <a:ext cx="8114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إرهاق</a:t>
            </a:r>
            <a:endParaRPr lang="ar-EG" sz="2000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3588808" y="1928802"/>
            <a:ext cx="8659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مجهود</a:t>
            </a:r>
            <a:endParaRPr lang="ar-EG" sz="2000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1002404" y="1928802"/>
            <a:ext cx="7922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الأكل </a:t>
            </a:r>
            <a:endParaRPr lang="ar-EG" sz="2000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3949229" y="2229424"/>
            <a:ext cx="8370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الفطور</a:t>
            </a:r>
            <a:endParaRPr lang="ar-EG" sz="2000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5263902" y="3886146"/>
            <a:ext cx="29514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ذهبت إلى الطبيب يا أبي .</a:t>
            </a:r>
            <a:endParaRPr lang="ar-EG" sz="2000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0" name="مستطيل 29"/>
          <p:cNvSpPr/>
          <p:nvPr/>
        </p:nvSpPr>
        <p:spPr>
          <a:xfrm>
            <a:off x="5413028" y="4314774"/>
            <a:ext cx="28248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ما سبب ذهابك للطبيب ؟</a:t>
            </a:r>
            <a:endParaRPr lang="ar-EG" sz="2000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1" name="مستطيل 30"/>
          <p:cNvSpPr/>
          <p:nvPr/>
        </p:nvSpPr>
        <p:spPr>
          <a:xfrm>
            <a:off x="3420504" y="4786322"/>
            <a:ext cx="48173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شعرت بإرهاق </a:t>
            </a:r>
            <a:r>
              <a:rPr lang="ar-SA" sz="2000" dirty="0" err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و</a:t>
            </a:r>
            <a:r>
              <a:rPr lang="ar-SA" sz="20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فتور </a:t>
            </a:r>
            <a:r>
              <a:rPr lang="ar-SA" sz="2000" dirty="0" err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و</a:t>
            </a:r>
            <a:r>
              <a:rPr lang="ar-SA" sz="20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عدم رغبة في الأكل .</a:t>
            </a:r>
            <a:endParaRPr lang="ar-EG" sz="2000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2" name="مستطيل 31"/>
          <p:cNvSpPr/>
          <p:nvPr/>
        </p:nvSpPr>
        <p:spPr>
          <a:xfrm>
            <a:off x="5672715" y="5243468"/>
            <a:ext cx="25651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و ماذا قال </a:t>
            </a:r>
            <a:r>
              <a:rPr lang="ar-SA" sz="2000" dirty="0" err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لك</a:t>
            </a:r>
            <a:r>
              <a:rPr lang="ar-SA" sz="20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الطبيب ؟</a:t>
            </a:r>
            <a:endParaRPr lang="ar-EG" sz="2000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3" name="مستطيل 32"/>
          <p:cNvSpPr/>
          <p:nvPr/>
        </p:nvSpPr>
        <p:spPr>
          <a:xfrm>
            <a:off x="1064098" y="5699392"/>
            <a:ext cx="71737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قال الطبيب هذا ضعف عام </a:t>
            </a:r>
            <a:r>
              <a:rPr lang="ar-SA" sz="2000" dirty="0" err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و</a:t>
            </a:r>
            <a:r>
              <a:rPr lang="ar-SA" sz="20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يجب تنويع الطعام </a:t>
            </a:r>
            <a:r>
              <a:rPr lang="ar-SA" sz="2000" dirty="0" err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و</a:t>
            </a:r>
            <a:r>
              <a:rPr lang="ar-SA" sz="20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الانتظام بمواعيده .</a:t>
            </a:r>
            <a:endParaRPr lang="ar-EG" sz="2000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4" name="مستطيل 33"/>
          <p:cNvSpPr/>
          <p:nvPr/>
        </p:nvSpPr>
        <p:spPr>
          <a:xfrm>
            <a:off x="6071862" y="6143644"/>
            <a:ext cx="21659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شفاك الله يا أيمن .</a:t>
            </a:r>
            <a:endParaRPr lang="ar-EG" sz="2000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39795" y="29496"/>
            <a:ext cx="2074709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1776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44185" y="142852"/>
            <a:ext cx="4685269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77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74709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71406" y="1421391"/>
            <a:ext cx="9001156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600" b="1" dirty="0">
                <a:cs typeface="Akhbar MT" pitchFamily="2" charset="-78"/>
              </a:rPr>
              <a:t>الذُّبَابةُ </a:t>
            </a:r>
            <a:r>
              <a:rPr lang="ar-SA" sz="2600" b="1" dirty="0" smtClean="0">
                <a:cs typeface="Akhbar MT" pitchFamily="2" charset="-78"/>
              </a:rPr>
              <a:t>مِنْ أَكْثَرِ الْحَشرَاتِ َضرَرًا وأَذَى</a:t>
            </a:r>
            <a:r>
              <a:rPr lang="ar-SA" sz="2600" b="1" dirty="0">
                <a:cs typeface="Akhbar MT" pitchFamily="2" charset="-78"/>
              </a:rPr>
              <a:t>، </a:t>
            </a:r>
            <a:r>
              <a:rPr lang="ar-SA" sz="2600" b="1" dirty="0" smtClean="0">
                <a:cs typeface="Akhbar MT" pitchFamily="2" charset="-78"/>
              </a:rPr>
              <a:t>يشمَئِزُّ مِنْهَا النَّاسُ</a:t>
            </a:r>
            <a:r>
              <a:rPr lang="ar-SA" sz="2600" b="1" dirty="0">
                <a:cs typeface="Akhbar MT" pitchFamily="2" charset="-78"/>
              </a:rPr>
              <a:t>؛ </a:t>
            </a:r>
            <a:r>
              <a:rPr lang="ar-SA" sz="2600" b="1" dirty="0" smtClean="0">
                <a:cs typeface="Akhbar MT" pitchFamily="2" charset="-78"/>
              </a:rPr>
              <a:t>بِسبَبِ مَا يَصدُرُ </a:t>
            </a:r>
            <a:r>
              <a:rPr lang="ar-SA" sz="2600" b="1" dirty="0">
                <a:cs typeface="Akhbar MT" pitchFamily="2" charset="-78"/>
              </a:rPr>
              <a:t>عَنْهَا مِنْ </a:t>
            </a:r>
            <a:r>
              <a:rPr lang="ar-SA" sz="2600" b="1" dirty="0" smtClean="0">
                <a:cs typeface="Akhbar MT" pitchFamily="2" charset="-78"/>
              </a:rPr>
              <a:t>صوتٍ مُزْعِجٍ ، ويَزِيدُ اشمِئْزَازُهُم </a:t>
            </a:r>
            <a:r>
              <a:rPr lang="ar-SA" sz="2600" b="1" dirty="0">
                <a:cs typeface="Akhbar MT" pitchFamily="2" charset="-78"/>
              </a:rPr>
              <a:t>منْهَا عِنْدَمَا تُحَاولُ الزَّحْفَ عَلَى </a:t>
            </a:r>
            <a:r>
              <a:rPr lang="ar-SA" sz="2600" b="1" dirty="0" smtClean="0">
                <a:cs typeface="Akhbar MT" pitchFamily="2" charset="-78"/>
              </a:rPr>
              <a:t>أجسامِهم .</a:t>
            </a:r>
            <a:endParaRPr lang="ar-SA" sz="2600" b="1" dirty="0">
              <a:cs typeface="Akhbar MT" pitchFamily="2" charset="-78"/>
            </a:endParaRPr>
          </a:p>
          <a:p>
            <a:r>
              <a:rPr lang="ar-SA" sz="2600" b="1" dirty="0">
                <a:cs typeface="Akhbar MT" pitchFamily="2" charset="-78"/>
              </a:rPr>
              <a:t>لَكِنَّ الذُّبَابةَ </a:t>
            </a:r>
            <a:r>
              <a:rPr lang="ar-SA" sz="2600" b="1" dirty="0" smtClean="0">
                <a:cs typeface="Akhbar MT" pitchFamily="2" charset="-78"/>
              </a:rPr>
              <a:t>لَيْستْ حَشرَةً </a:t>
            </a:r>
            <a:r>
              <a:rPr lang="ar-SA" sz="2600" b="1" dirty="0">
                <a:cs typeface="Akhbar MT" pitchFamily="2" charset="-78"/>
              </a:rPr>
              <a:t>مُزْعِجَةً فَقَط، بَل </a:t>
            </a:r>
            <a:r>
              <a:rPr lang="ar-SA" sz="2600" b="1" dirty="0" smtClean="0">
                <a:cs typeface="Akhbar MT" pitchFamily="2" charset="-78"/>
              </a:rPr>
              <a:t>ِإنَّهَا تَنْقُلُ الأمَْرَاَض </a:t>
            </a:r>
            <a:r>
              <a:rPr lang="ar-SA" sz="2600" b="1" dirty="0">
                <a:cs typeface="Akhbar MT" pitchFamily="2" charset="-78"/>
              </a:rPr>
              <a:t>مِنْ </a:t>
            </a:r>
            <a:r>
              <a:rPr lang="ar-SA" sz="2600" b="1" dirty="0" smtClean="0">
                <a:cs typeface="Akhbar MT" pitchFamily="2" charset="-78"/>
              </a:rPr>
              <a:t>إنْسانٍ إلى آخَرَ</a:t>
            </a:r>
            <a:r>
              <a:rPr lang="ar-SA" sz="2600" b="1" dirty="0">
                <a:cs typeface="Akhbar MT" pitchFamily="2" charset="-78"/>
              </a:rPr>
              <a:t>، </a:t>
            </a:r>
            <a:r>
              <a:rPr lang="ar-SA" sz="2600" b="1" dirty="0" smtClean="0">
                <a:cs typeface="Akhbar MT" pitchFamily="2" charset="-78"/>
              </a:rPr>
              <a:t>وتُسبِّبُ </a:t>
            </a:r>
            <a:r>
              <a:rPr lang="ar-SA" sz="2600" b="1" dirty="0">
                <a:cs typeface="Akhbar MT" pitchFamily="2" charset="-78"/>
              </a:rPr>
              <a:t>الْعَدْوَى، بل لَعَلَّهَا </a:t>
            </a:r>
            <a:r>
              <a:rPr lang="ar-SA" sz="2600" b="1" dirty="0" smtClean="0">
                <a:cs typeface="Akhbar MT" pitchFamily="2" charset="-78"/>
              </a:rPr>
              <a:t>أكثَرُ الْحَشرَاتِ </a:t>
            </a:r>
            <a:r>
              <a:rPr lang="ar-SA" sz="2600" b="1" dirty="0">
                <a:cs typeface="Akhbar MT" pitchFamily="2" charset="-78"/>
              </a:rPr>
              <a:t>الَّتِي نَعْرِفُهَا </a:t>
            </a:r>
            <a:r>
              <a:rPr lang="ar-SA" sz="2600" b="1" dirty="0" smtClean="0">
                <a:cs typeface="Akhbar MT" pitchFamily="2" charset="-78"/>
              </a:rPr>
              <a:t>نَقْلا للأمْرَاضِ .</a:t>
            </a:r>
            <a:endParaRPr lang="ar-SA" sz="2600" b="1" dirty="0">
              <a:cs typeface="Akhbar MT" pitchFamily="2" charset="-78"/>
            </a:endParaRPr>
          </a:p>
          <a:p>
            <a:r>
              <a:rPr lang="ar-SA" sz="2600" b="1" dirty="0">
                <a:cs typeface="Akhbar MT" pitchFamily="2" charset="-78"/>
              </a:rPr>
              <a:t>وَعِنْدَمَا تَرَى الذُّبابَةَ تحَكُ </a:t>
            </a:r>
            <a:r>
              <a:rPr lang="ar-SA" sz="2600" b="1" dirty="0" smtClean="0">
                <a:cs typeface="Akhbar MT" pitchFamily="2" charset="-78"/>
              </a:rPr>
              <a:t>أَرْجُلَها </a:t>
            </a:r>
            <a:r>
              <a:rPr lang="ar-SA" sz="2600" b="1" dirty="0">
                <a:cs typeface="Akhbar MT" pitchFamily="2" charset="-78"/>
              </a:rPr>
              <a:t>فَذَلِكَ يَعْنِي </a:t>
            </a:r>
            <a:r>
              <a:rPr lang="ar-SA" sz="2600" b="1" dirty="0" smtClean="0">
                <a:cs typeface="Akhbar MT" pitchFamily="2" charset="-78"/>
              </a:rPr>
              <a:t>أَنَها </a:t>
            </a:r>
            <a:r>
              <a:rPr lang="ar-SA" sz="2600" b="1" dirty="0">
                <a:cs typeface="Akhbar MT" pitchFamily="2" charset="-78"/>
              </a:rPr>
              <a:t>تَقُومُ بِتَنْظِيفِ </a:t>
            </a:r>
            <a:r>
              <a:rPr lang="ar-SA" sz="2600" b="1" dirty="0" smtClean="0">
                <a:cs typeface="Akhbar MT" pitchFamily="2" charset="-78"/>
              </a:rPr>
              <a:t>نَفْسهَا </a:t>
            </a:r>
            <a:r>
              <a:rPr lang="ar-SA" sz="2600" b="1" dirty="0">
                <a:cs typeface="Akhbar MT" pitchFamily="2" charset="-78"/>
              </a:rPr>
              <a:t>كَما </a:t>
            </a:r>
            <a:r>
              <a:rPr lang="ar-SA" sz="2600" b="1" dirty="0" smtClean="0">
                <a:cs typeface="Akhbar MT" pitchFamily="2" charset="-78"/>
              </a:rPr>
              <a:t>أنَّها </a:t>
            </a:r>
            <a:r>
              <a:rPr lang="ar-SA" sz="2600" b="1" dirty="0">
                <a:cs typeface="Akhbar MT" pitchFamily="2" charset="-78"/>
              </a:rPr>
              <a:t>تُبْعِدُ </a:t>
            </a:r>
            <a:r>
              <a:rPr lang="ar-SA" sz="2600" b="1" dirty="0" smtClean="0">
                <a:cs typeface="Akhbar MT" pitchFamily="2" charset="-78"/>
              </a:rPr>
              <a:t>الْمَوَادَّ الَّتي الْتَصقتْ عَلَى أَرْجُلِهَا</a:t>
            </a:r>
            <a:r>
              <a:rPr lang="ar-SA" sz="2600" b="1" dirty="0">
                <a:cs typeface="Akhbar MT" pitchFamily="2" charset="-78"/>
              </a:rPr>
              <a:t>، لكِنَّ </a:t>
            </a:r>
            <a:r>
              <a:rPr lang="ar-SA" sz="2600" b="1" dirty="0" smtClean="0">
                <a:cs typeface="Akhbar MT" pitchFamily="2" charset="-78"/>
              </a:rPr>
              <a:t>أحَدًا لا يَعْرِفُ </a:t>
            </a:r>
            <a:r>
              <a:rPr lang="ar-SA" sz="2600" b="1" dirty="0">
                <a:cs typeface="Akhbar MT" pitchFamily="2" charset="-78"/>
              </a:rPr>
              <a:t>مَدَى خُطُورَةِ هذه الْمَوَادِّ الَّتي يُمْكِنُ </a:t>
            </a:r>
            <a:r>
              <a:rPr lang="ar-SA" sz="2600" b="1" dirty="0" smtClean="0">
                <a:cs typeface="Akhbar MT" pitchFamily="2" charset="-78"/>
              </a:rPr>
              <a:t>أَنْ </a:t>
            </a:r>
            <a:r>
              <a:rPr lang="ar-SA" sz="2600" b="1" dirty="0">
                <a:cs typeface="Akhbar MT" pitchFamily="2" charset="-78"/>
              </a:rPr>
              <a:t>تَكُونَ </a:t>
            </a:r>
            <a:r>
              <a:rPr lang="ar-SA" sz="2600" b="1" dirty="0" smtClean="0">
                <a:cs typeface="Akhbar MT" pitchFamily="2" charset="-78"/>
              </a:rPr>
              <a:t>جَرَاثِيمَ أَمْرَاضٍ ، </a:t>
            </a:r>
            <a:r>
              <a:rPr lang="ar-SA" sz="2600" b="1" dirty="0">
                <a:cs typeface="Akhbar MT" pitchFamily="2" charset="-78"/>
              </a:rPr>
              <a:t>مِثْل: </a:t>
            </a:r>
            <a:r>
              <a:rPr lang="ar-SA" sz="2600" b="1" dirty="0" smtClean="0">
                <a:cs typeface="Akhbar MT" pitchFamily="2" charset="-78"/>
              </a:rPr>
              <a:t>السلّ </a:t>
            </a:r>
            <a:r>
              <a:rPr lang="ar-SA" sz="2600" b="1" dirty="0" err="1" smtClean="0">
                <a:cs typeface="Akhbar MT" pitchFamily="2" charset="-78"/>
              </a:rPr>
              <a:t>ِ</a:t>
            </a:r>
            <a:r>
              <a:rPr lang="ar-SA" sz="2600" b="1" dirty="0">
                <a:cs typeface="Akhbar MT" pitchFamily="2" charset="-78"/>
              </a:rPr>
              <a:t>، والتِّيفُوئِيدِ، والْكُولِيرَا </a:t>
            </a:r>
            <a:r>
              <a:rPr lang="ar-SA" sz="2600" b="1" dirty="0" smtClean="0">
                <a:cs typeface="Akhbar MT" pitchFamily="2" charset="-78"/>
              </a:rPr>
              <a:t>فضلاً </a:t>
            </a:r>
            <a:r>
              <a:rPr lang="ar-SA" sz="2600" b="1" dirty="0">
                <a:cs typeface="Akhbar MT" pitchFamily="2" charset="-78"/>
              </a:rPr>
              <a:t>عَنْ النَّزلَةِ الْمِعَويَّةِ وغَيْرِهَا مِنَ </a:t>
            </a:r>
            <a:r>
              <a:rPr lang="ar-SA" sz="2600" b="1" dirty="0" smtClean="0">
                <a:cs typeface="Akhbar MT" pitchFamily="2" charset="-78"/>
              </a:rPr>
              <a:t>الأمَْرَاضِ .</a:t>
            </a:r>
            <a:endParaRPr lang="ar-SA" sz="2600" b="1" dirty="0">
              <a:cs typeface="Akhbar MT" pitchFamily="2" charset="-78"/>
            </a:endParaRPr>
          </a:p>
          <a:p>
            <a:r>
              <a:rPr lang="ar-SA" sz="2600" b="1" dirty="0">
                <a:cs typeface="Akhbar MT" pitchFamily="2" charset="-78"/>
              </a:rPr>
              <a:t>وتحْمِلُ الذُّبَابةُ تِلْكَ </a:t>
            </a:r>
            <a:r>
              <a:rPr lang="ar-SA" sz="2600" b="1" dirty="0" smtClean="0">
                <a:cs typeface="Akhbar MT" pitchFamily="2" charset="-78"/>
              </a:rPr>
              <a:t>الأمَْرَاضَ والأوبئَةَ </a:t>
            </a:r>
            <a:r>
              <a:rPr lang="ar-SA" sz="2600" b="1" dirty="0">
                <a:cs typeface="Akhbar MT" pitchFamily="2" charset="-78"/>
              </a:rPr>
              <a:t>المُمِيْتَةَ مِن </a:t>
            </a:r>
            <a:r>
              <a:rPr lang="ar-SA" sz="2600" b="1" dirty="0" smtClean="0">
                <a:cs typeface="Akhbar MT" pitchFamily="2" charset="-78"/>
              </a:rPr>
              <a:t>َأوْعِيَةِ </a:t>
            </a:r>
            <a:r>
              <a:rPr lang="ar-SA" sz="2600" b="1" dirty="0">
                <a:cs typeface="Akhbar MT" pitchFamily="2" charset="-78"/>
              </a:rPr>
              <a:t>الْقُمَامَةِ والْمَزْبَلَةِ، </a:t>
            </a:r>
            <a:r>
              <a:rPr lang="ar-SA" sz="2600" b="1" dirty="0" smtClean="0">
                <a:cs typeface="Akhbar MT" pitchFamily="2" charset="-78"/>
              </a:rPr>
              <a:t>والْمَرَاحِيضِ ؛ حتَّى إذا َسقَطَتْ </a:t>
            </a:r>
            <a:r>
              <a:rPr lang="ar-SA" sz="2600" b="1" dirty="0">
                <a:cs typeface="Akhbar MT" pitchFamily="2" charset="-78"/>
              </a:rPr>
              <a:t>الذُّبَابةُ عَلَى الطَّعَامِ، </a:t>
            </a:r>
            <a:r>
              <a:rPr lang="ar-SA" sz="2600" b="1" dirty="0" smtClean="0">
                <a:cs typeface="Akhbar MT" pitchFamily="2" charset="-78"/>
              </a:rPr>
              <a:t>فإنَّهَا </a:t>
            </a:r>
            <a:r>
              <a:rPr lang="ar-SA" sz="2600" b="1" dirty="0">
                <a:cs typeface="Akhbar MT" pitchFamily="2" charset="-78"/>
              </a:rPr>
              <a:t>تنْقُلُ جَمِيعَ هَذه </a:t>
            </a:r>
            <a:r>
              <a:rPr lang="ar-SA" sz="2600" b="1" dirty="0" smtClean="0">
                <a:cs typeface="Akhbar MT" pitchFamily="2" charset="-78"/>
              </a:rPr>
              <a:t>الأمَْرَاضِ إلى الْمَائِدَةِ .</a:t>
            </a:r>
            <a:endParaRPr lang="ar-SA" sz="2600" b="1" dirty="0">
              <a:cs typeface="Akhbar MT" pitchFamily="2" charset="-78"/>
            </a:endParaRPr>
          </a:p>
          <a:p>
            <a:r>
              <a:rPr lang="ar-SA" sz="2600" b="1" dirty="0" smtClean="0">
                <a:cs typeface="Akhbar MT" pitchFamily="2" charset="-78"/>
              </a:rPr>
              <a:t> </a:t>
            </a:r>
            <a:r>
              <a:rPr lang="ar-SA" sz="2600" b="1" dirty="0">
                <a:cs typeface="Akhbar MT" pitchFamily="2" charset="-78"/>
              </a:rPr>
              <a:t>أمَّا </a:t>
            </a:r>
            <a:r>
              <a:rPr lang="ar-SA" sz="2600" b="1" dirty="0" smtClean="0">
                <a:cs typeface="Akhbar MT" pitchFamily="2" charset="-78"/>
              </a:rPr>
              <a:t>إذا </a:t>
            </a:r>
            <a:r>
              <a:rPr lang="ar-SA" sz="2600" b="1" dirty="0">
                <a:cs typeface="Akhbar MT" pitchFamily="2" charset="-78"/>
              </a:rPr>
              <a:t>حَاولْتَ مَعْرِفَةَ كَيْفِيةِ حَمْلِ الذُّبَابةِ لِلْجَرَاثِيمِ، فَمَا عَليكَ </a:t>
            </a:r>
            <a:r>
              <a:rPr lang="ar-SA" sz="2600" b="1" dirty="0" smtClean="0">
                <a:cs typeface="Akhbar MT" pitchFamily="2" charset="-78"/>
              </a:rPr>
              <a:t>إلا استِخْدَامُ الْمِجْهَرِ ، لِتَرَى جِسمَهَا</a:t>
            </a:r>
            <a:r>
              <a:rPr lang="ar-SA" sz="2600" b="1" dirty="0">
                <a:cs typeface="Akhbar MT" pitchFamily="2" charset="-78"/>
              </a:rPr>
              <a:t>، </a:t>
            </a:r>
            <a:r>
              <a:rPr lang="ar-SA" sz="2600" b="1" dirty="0" smtClean="0">
                <a:cs typeface="Akhbar MT" pitchFamily="2" charset="-78"/>
              </a:rPr>
              <a:t>ولِسانَهَا </a:t>
            </a:r>
            <a:r>
              <a:rPr lang="ar-SA" sz="2600" b="1" dirty="0">
                <a:cs typeface="Akhbar MT" pitchFamily="2" charset="-78"/>
              </a:rPr>
              <a:t>مُغَطَّى </a:t>
            </a:r>
            <a:r>
              <a:rPr lang="ar-SA" sz="2600" b="1" dirty="0" smtClean="0">
                <a:cs typeface="Akhbar MT" pitchFamily="2" charset="-78"/>
              </a:rPr>
              <a:t>بِشعَيْراتٍ َصغِيْرَةٍ لا تُعَدُّ </a:t>
            </a:r>
            <a:r>
              <a:rPr lang="ar-SA" sz="2600" b="1" dirty="0">
                <a:cs typeface="Akhbar MT" pitchFamily="2" charset="-78"/>
              </a:rPr>
              <a:t>ولا </a:t>
            </a:r>
            <a:r>
              <a:rPr lang="ar-SA" sz="2600" b="1" dirty="0" smtClean="0">
                <a:cs typeface="Akhbar MT" pitchFamily="2" charset="-78"/>
              </a:rPr>
              <a:t>تُحْصى .</a:t>
            </a:r>
            <a:endParaRPr lang="ar-SA" sz="2600" b="1" dirty="0">
              <a:cs typeface="Akhbar MT" pitchFamily="2" charset="-78"/>
            </a:endParaRPr>
          </a:p>
          <a:p>
            <a:r>
              <a:rPr lang="ar-SA" sz="2600" b="1" dirty="0">
                <a:cs typeface="Akhbar MT" pitchFamily="2" charset="-78"/>
              </a:rPr>
              <a:t>فَاتَّخِذْ مِنَ الذُّبَابِ عَدُوًّا لدُودًا لكَ، واطْرُدْهُ كُلَّمَا دَنَا مِنْكَ، واحْفَظْ طَعَامَكَ مِنْ </a:t>
            </a:r>
            <a:r>
              <a:rPr lang="ar-SA" sz="2600" b="1" dirty="0" smtClean="0">
                <a:cs typeface="Akhbar MT" pitchFamily="2" charset="-78"/>
              </a:rPr>
              <a:t>شرِّه ، وَحَارِبْهُ بالنَّظَافَةِ</a:t>
            </a:r>
            <a:r>
              <a:rPr lang="ar-SA" sz="2600" b="1" dirty="0">
                <a:cs typeface="Akhbar MT" pitchFamily="2" charset="-78"/>
              </a:rPr>
              <a:t>، فَهِيَ </a:t>
            </a:r>
            <a:r>
              <a:rPr lang="ar-SA" sz="2600" b="1" dirty="0" smtClean="0">
                <a:cs typeface="Akhbar MT" pitchFamily="2" charset="-78"/>
              </a:rPr>
              <a:t>أَيْسرُ سلاحٍ للتّخَلُّصِ مِنْهُ . </a:t>
            </a:r>
            <a:endParaRPr lang="ar-SA" sz="2600" b="1" dirty="0"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7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5188197" y="71414"/>
            <a:ext cx="38843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00FF"/>
                </a:solidFill>
              </a:rPr>
              <a:t> أَقْرَُأ الْجُمَلَ التَّالِيةَ، ولا أَنْطِقُ ما كُتِبَ بِلَوْنٍ مُغَايرٍ :</a:t>
            </a:r>
            <a:endParaRPr lang="ar-SA" dirty="0">
              <a:solidFill>
                <a:srgbClr val="0000FF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3714760" y="428604"/>
            <a:ext cx="52863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dirty="0" smtClean="0">
                <a:cs typeface="Akhbar MT" pitchFamily="2" charset="-78"/>
              </a:rPr>
              <a:t>ا</a:t>
            </a:r>
            <a:r>
              <a:rPr lang="ar-SA" sz="2400" dirty="0" smtClean="0">
                <a:solidFill>
                  <a:srgbClr val="FF0000"/>
                </a:solidFill>
                <a:cs typeface="Akhbar MT" pitchFamily="2" charset="-78"/>
              </a:rPr>
              <a:t>ل</a:t>
            </a:r>
            <a:r>
              <a:rPr lang="ar-SA" sz="2400" dirty="0" smtClean="0">
                <a:cs typeface="Akhbar MT" pitchFamily="2" charset="-78"/>
              </a:rPr>
              <a:t>ذُّبَابةُ مِنْ أَكْثَرِ </a:t>
            </a:r>
            <a:r>
              <a:rPr lang="ar-SA" sz="2400" dirty="0" smtClean="0">
                <a:solidFill>
                  <a:srgbClr val="FF0000"/>
                </a:solidFill>
                <a:cs typeface="Akhbar MT" pitchFamily="2" charset="-78"/>
              </a:rPr>
              <a:t>ا</a:t>
            </a:r>
            <a:r>
              <a:rPr lang="ar-SA" sz="2400" dirty="0" smtClean="0">
                <a:cs typeface="Akhbar MT" pitchFamily="2" charset="-78"/>
              </a:rPr>
              <a:t>لْحَشرَاتِ َضرَرًَا </a:t>
            </a:r>
            <a:r>
              <a:rPr lang="ar-SA" sz="2400" dirty="0" err="1" smtClean="0">
                <a:cs typeface="Akhbar MT" pitchFamily="2" charset="-78"/>
              </a:rPr>
              <a:t>و</a:t>
            </a:r>
            <a:r>
              <a:rPr lang="ar-SA" sz="2400" dirty="0" smtClean="0">
                <a:cs typeface="Akhbar MT" pitchFamily="2" charset="-78"/>
              </a:rPr>
              <a:t> أَذًى .</a:t>
            </a:r>
          </a:p>
          <a:p>
            <a:r>
              <a:rPr lang="ar-SA" sz="2400" dirty="0" smtClean="0">
                <a:cs typeface="Akhbar MT" pitchFamily="2" charset="-78"/>
              </a:rPr>
              <a:t>تبُعْدِ </a:t>
            </a:r>
            <a:r>
              <a:rPr lang="ar-SA" sz="2400" dirty="0" smtClean="0">
                <a:solidFill>
                  <a:srgbClr val="FF0000"/>
                </a:solidFill>
                <a:cs typeface="Akhbar MT" pitchFamily="2" charset="-78"/>
              </a:rPr>
              <a:t>ا</a:t>
            </a:r>
            <a:r>
              <a:rPr lang="ar-SA" sz="2400" dirty="0" smtClean="0">
                <a:cs typeface="Akhbar MT" pitchFamily="2" charset="-78"/>
              </a:rPr>
              <a:t>لْمَوَادَّ </a:t>
            </a:r>
            <a:r>
              <a:rPr lang="ar-SA" sz="2400" dirty="0" smtClean="0">
                <a:solidFill>
                  <a:srgbClr val="FF0000"/>
                </a:solidFill>
                <a:cs typeface="Akhbar MT" pitchFamily="2" charset="-78"/>
              </a:rPr>
              <a:t>ا</a:t>
            </a:r>
            <a:r>
              <a:rPr lang="ar-SA" sz="2400" dirty="0" smtClean="0">
                <a:cs typeface="Akhbar MT" pitchFamily="2" charset="-78"/>
              </a:rPr>
              <a:t>لَّتي </a:t>
            </a:r>
            <a:r>
              <a:rPr lang="ar-SA" sz="2400" dirty="0" smtClean="0">
                <a:solidFill>
                  <a:srgbClr val="FF0000"/>
                </a:solidFill>
                <a:cs typeface="Akhbar MT" pitchFamily="2" charset="-78"/>
              </a:rPr>
              <a:t>ا</a:t>
            </a:r>
            <a:r>
              <a:rPr lang="ar-SA" sz="2400" dirty="0" smtClean="0">
                <a:cs typeface="Akhbar MT" pitchFamily="2" charset="-78"/>
              </a:rPr>
              <a:t>لْتَصقتْ عَلَى أَرْجُلِهَا .</a:t>
            </a:r>
          </a:p>
          <a:p>
            <a:r>
              <a:rPr lang="ar-SA" sz="2400" dirty="0" smtClean="0">
                <a:cs typeface="Akhbar MT" pitchFamily="2" charset="-78"/>
              </a:rPr>
              <a:t>وَحَارِبْهُ ب</a:t>
            </a:r>
            <a:r>
              <a:rPr lang="ar-SA" sz="2400" dirty="0" smtClean="0">
                <a:solidFill>
                  <a:srgbClr val="FF0000"/>
                </a:solidFill>
                <a:cs typeface="Akhbar MT" pitchFamily="2" charset="-78"/>
              </a:rPr>
              <a:t>ال</a:t>
            </a:r>
            <a:r>
              <a:rPr lang="ar-SA" sz="2400" dirty="0" smtClean="0">
                <a:cs typeface="Akhbar MT" pitchFamily="2" charset="-78"/>
              </a:rPr>
              <a:t>نَّظَافَةِ .</a:t>
            </a:r>
            <a:endParaRPr lang="ar-SA" sz="2400" dirty="0">
              <a:cs typeface="Akhbar MT" pitchFamily="2" charset="-7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4500594" y="150017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b="1" dirty="0" smtClean="0">
                <a:solidFill>
                  <a:srgbClr val="0000FF"/>
                </a:solidFill>
                <a:cs typeface="Arabic Transparent" pitchFamily="2" charset="-78"/>
              </a:rPr>
              <a:t>1- أَصلُ بِسَهْمٍ بَيْنَ الْكَلِماتِ وَمَا يُنَاِسبُهَا مِنْ مَعْنًى :</a:t>
            </a:r>
            <a:endParaRPr lang="ar-SA" dirty="0">
              <a:solidFill>
                <a:srgbClr val="0000FF"/>
              </a:solidFill>
              <a:cs typeface="Arabic Transparent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71414"/>
            <a:ext cx="501525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مستطيل 5"/>
          <p:cNvSpPr/>
          <p:nvPr/>
        </p:nvSpPr>
        <p:spPr>
          <a:xfrm>
            <a:off x="3714744" y="3671832"/>
            <a:ext cx="37096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/>
              <a:t>2- أكملُ العبارات عَلَى نَمَطِ الْعِبَارَةِ التَّاليةِ :</a:t>
            </a:r>
            <a:endParaRPr lang="ar-SA" sz="2000" dirty="0"/>
          </a:p>
        </p:txBody>
      </p:sp>
      <p:sp>
        <p:nvSpPr>
          <p:cNvPr id="7" name="مستطيل 6"/>
          <p:cNvSpPr/>
          <p:nvPr/>
        </p:nvSpPr>
        <p:spPr>
          <a:xfrm>
            <a:off x="214282" y="4512428"/>
            <a:ext cx="735811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عِنْدَمَا تَرَى</a:t>
            </a:r>
            <a:r>
              <a:rPr lang="ar-SA" sz="2000" b="1" dirty="0" smtClean="0"/>
              <a:t> الذُّبابَةَ تَحُكُّ رِجْلَيْهَا </a:t>
            </a:r>
            <a:r>
              <a:rPr lang="ar-SA" sz="2000" b="1" dirty="0" smtClean="0">
                <a:solidFill>
                  <a:srgbClr val="FF0000"/>
                </a:solidFill>
              </a:rPr>
              <a:t>فذَلَكِ</a:t>
            </a:r>
            <a:r>
              <a:rPr lang="ar-SA" sz="2000" b="1" dirty="0" smtClean="0"/>
              <a:t> يَعْنِي أَنَّها تَقُومُ بِتَنْظِيفِ نَفْسهَا .</a:t>
            </a:r>
          </a:p>
          <a:p>
            <a:endParaRPr lang="ar-SA" sz="2000" b="1" dirty="0" smtClean="0"/>
          </a:p>
          <a:p>
            <a:r>
              <a:rPr lang="ar-SA" sz="2000" b="1" dirty="0" smtClean="0">
                <a:solidFill>
                  <a:srgbClr val="FF0000"/>
                </a:solidFill>
              </a:rPr>
              <a:t>عِنْدَمَا تَرَى </a:t>
            </a:r>
            <a:r>
              <a:rPr lang="ar-SA" sz="2000" b="1" dirty="0" smtClean="0"/>
              <a:t>الطَّبِيبَ يَدخُلُ غُرْفَةَ الْعَمَلِيَّاتِ </a:t>
            </a:r>
            <a:r>
              <a:rPr lang="ar-SA" sz="2000" b="1" dirty="0" smtClean="0">
                <a:solidFill>
                  <a:srgbClr val="FF0000"/>
                </a:solidFill>
              </a:rPr>
              <a:t>فَذَلِكَ يَعْنِي</a:t>
            </a:r>
            <a:r>
              <a:rPr lang="ar-SA" dirty="0" smtClean="0"/>
              <a:t>................................................</a:t>
            </a:r>
            <a:endParaRPr lang="ar-SA" sz="2000" dirty="0" smtClean="0"/>
          </a:p>
          <a:p>
            <a:endParaRPr lang="ar-SA" sz="2000" dirty="0" smtClean="0"/>
          </a:p>
          <a:p>
            <a:r>
              <a:rPr lang="ar-SA" sz="2000" b="1" dirty="0" smtClean="0">
                <a:solidFill>
                  <a:srgbClr val="FF0000"/>
                </a:solidFill>
              </a:rPr>
              <a:t>عِنْدَمَا تَرَى </a:t>
            </a:r>
            <a:r>
              <a:rPr lang="ar-SA" dirty="0" smtClean="0"/>
              <a:t>.........................................</a:t>
            </a:r>
            <a:r>
              <a:rPr lang="ar-SA" sz="2000" b="1" dirty="0" smtClean="0"/>
              <a:t> </a:t>
            </a:r>
            <a:r>
              <a:rPr lang="ar-SA" sz="2000" b="1" dirty="0" smtClean="0">
                <a:solidFill>
                  <a:srgbClr val="FF0000"/>
                </a:solidFill>
              </a:rPr>
              <a:t>فَذَلِكَ يَعْنِي</a:t>
            </a:r>
            <a:r>
              <a:rPr lang="ar-SA" dirty="0" smtClean="0"/>
              <a:t>.......................................</a:t>
            </a:r>
            <a:endParaRPr lang="ar-SA" sz="2000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48" y="4041786"/>
            <a:ext cx="1128712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رابط كسهم مستقيم 9"/>
          <p:cNvCxnSpPr/>
          <p:nvPr/>
        </p:nvCxnSpPr>
        <p:spPr>
          <a:xfrm rot="10800000" flipV="1">
            <a:off x="3143240" y="714356"/>
            <a:ext cx="1214446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 rot="10800000">
            <a:off x="3143240" y="714356"/>
            <a:ext cx="1214446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 rot="10800000">
            <a:off x="3214678" y="1214422"/>
            <a:ext cx="1214446" cy="357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رابط كسهم مستقيم 14"/>
          <p:cNvCxnSpPr/>
          <p:nvPr/>
        </p:nvCxnSpPr>
        <p:spPr>
          <a:xfrm rot="10800000" flipV="1">
            <a:off x="3330258" y="2143114"/>
            <a:ext cx="1000132" cy="35719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رابط كسهم مستقيم 16"/>
          <p:cNvCxnSpPr/>
          <p:nvPr/>
        </p:nvCxnSpPr>
        <p:spPr>
          <a:xfrm rot="10800000">
            <a:off x="3187382" y="2115821"/>
            <a:ext cx="1143008" cy="45912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0" name="مستطيل 19"/>
          <p:cNvSpPr/>
          <p:nvPr/>
        </p:nvSpPr>
        <p:spPr>
          <a:xfrm>
            <a:off x="372152" y="5129864"/>
            <a:ext cx="28953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أنه سيجري عملية لمريض</a:t>
            </a:r>
            <a:endParaRPr lang="ar-EG" sz="2000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115581" y="5744634"/>
            <a:ext cx="2956257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9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أنه يقوم بتنظيم حركة السير</a:t>
            </a:r>
            <a:endParaRPr lang="ar-EG" sz="1900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3881062" y="5743534"/>
            <a:ext cx="26741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شرطي المرور عند الإشارة</a:t>
            </a:r>
            <a:endParaRPr lang="ar-EG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20" grpId="0"/>
      <p:bldP spid="21" grpId="0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>
            <a:off x="2428876" y="1000108"/>
            <a:ext cx="550071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cs typeface="Arabic Transparent" pitchFamily="2" charset="-78"/>
              </a:rPr>
              <a:t>1 - أُلاحِظُ عُنْوَانَ النَّصِّ والصورةَ الْمُصاحِبةَ له ،</a:t>
            </a:r>
          </a:p>
          <a:p>
            <a:r>
              <a:rPr lang="ar-SA" sz="2000" b="1" dirty="0" smtClean="0">
                <a:cs typeface="Arabic Transparent" pitchFamily="2" charset="-78"/>
              </a:rPr>
              <a:t>     ثُمَّ أُجيبُ عَنْ هَذا الُّسؤَالِ :</a:t>
            </a:r>
          </a:p>
          <a:p>
            <a:endParaRPr lang="ar-SA" sz="1000" b="1" dirty="0" smtClean="0">
              <a:cs typeface="Arabic Transparent" pitchFamily="2" charset="-78"/>
            </a:endParaRPr>
          </a:p>
          <a:p>
            <a:r>
              <a:rPr lang="ar-SA" sz="2000" b="1" dirty="0" smtClean="0">
                <a:cs typeface="Arabic Transparent" pitchFamily="2" charset="-78"/>
              </a:rPr>
              <a:t>2 - أَخْتَارُ مِنَ النَّصِّ جُمْلَةً تَصلُحُ أنْ تَكُونَ عُنْوَانًا آخَرَ لِلنَّصِّ .</a:t>
            </a:r>
          </a:p>
          <a:p>
            <a:endParaRPr lang="ar-SA" sz="400" b="1" dirty="0" smtClean="0">
              <a:cs typeface="Arabic Transparent" pitchFamily="2" charset="-78"/>
            </a:endParaRPr>
          </a:p>
          <a:p>
            <a:r>
              <a:rPr lang="ar-SA" sz="2000" b="1" dirty="0" smtClean="0">
                <a:cs typeface="Arabic Transparent" pitchFamily="2" charset="-78"/>
              </a:rPr>
              <a:t>3 - لِمَاذَا يَكْرَهُ النَّاسُ الذُّبَابَةَ ؟</a:t>
            </a:r>
          </a:p>
          <a:p>
            <a:endParaRPr lang="ar-SA" sz="400" b="1" dirty="0" smtClean="0">
              <a:cs typeface="Arabic Transparent" pitchFamily="2" charset="-78"/>
            </a:endParaRPr>
          </a:p>
          <a:p>
            <a:r>
              <a:rPr lang="ar-SA" sz="2000" b="1" dirty="0" smtClean="0">
                <a:cs typeface="Arabic Transparent" pitchFamily="2" charset="-78"/>
              </a:rPr>
              <a:t>4 - ما الأمَْرَاضُ الَّتِي تَنْقُلُهَا الذُّبَابَةُ ؟</a:t>
            </a:r>
          </a:p>
          <a:p>
            <a:endParaRPr lang="ar-SA" sz="400" b="1" dirty="0" smtClean="0">
              <a:cs typeface="Arabic Transparent" pitchFamily="2" charset="-78"/>
            </a:endParaRPr>
          </a:p>
          <a:p>
            <a:r>
              <a:rPr lang="ar-SA" sz="2000" b="1" dirty="0" smtClean="0">
                <a:cs typeface="Arabic Transparent" pitchFamily="2" charset="-78"/>
              </a:rPr>
              <a:t>5 - ما الأمَاكِنُ الَّتِي تُقْبِلُ عَلَيْهَا الذُّبَابَةُ بِكَثْرَةٍ ؟</a:t>
            </a:r>
          </a:p>
          <a:p>
            <a:endParaRPr lang="ar-SA" sz="400" b="1" dirty="0" smtClean="0">
              <a:cs typeface="Arabic Transparent" pitchFamily="2" charset="-78"/>
            </a:endParaRPr>
          </a:p>
          <a:p>
            <a:r>
              <a:rPr lang="ar-SA" sz="2000" b="1" dirty="0" smtClean="0">
                <a:cs typeface="Arabic Transparent" pitchFamily="2" charset="-78"/>
              </a:rPr>
              <a:t>6 - كيفَ اْستَطاعَ الإِنْسَانُ أنْ يَتَعَرَّفَ جِْسمَ الذُّبَابَةِ ؟</a:t>
            </a:r>
          </a:p>
          <a:p>
            <a:endParaRPr lang="ar-SA" sz="400" b="1" dirty="0" smtClean="0">
              <a:cs typeface="Arabic Transparent" pitchFamily="2" charset="-78"/>
            </a:endParaRPr>
          </a:p>
          <a:p>
            <a:r>
              <a:rPr lang="ar-SA" sz="2000" b="1" dirty="0" smtClean="0">
                <a:cs typeface="Arabic Transparent" pitchFamily="2" charset="-78"/>
              </a:rPr>
              <a:t>7 - مِمَّ يَتَكَوَّنُ جِْسمُ الذُّبَابَةِ ؟</a:t>
            </a:r>
            <a:endParaRPr lang="ar-SA" sz="2000" b="1" dirty="0">
              <a:cs typeface="Arabic Transparent" pitchFamily="2" charset="-78"/>
            </a:endParaRPr>
          </a:p>
        </p:txBody>
      </p:sp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3900" y="52373"/>
            <a:ext cx="823912" cy="123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900" y="2357430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15338" y="4643446"/>
            <a:ext cx="785812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/>
          <p:nvPr/>
        </p:nvSpPr>
        <p:spPr>
          <a:xfrm>
            <a:off x="4286280" y="214290"/>
            <a:ext cx="35004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cs typeface="Arabic Transparent" pitchFamily="2" charset="-78"/>
              </a:rPr>
              <a:t>أُلاحِظُ عُنْوَانَ النَّصِّ والصورةَ الْمُصاحِبةَ له ،</a:t>
            </a:r>
          </a:p>
          <a:p>
            <a:r>
              <a:rPr lang="ar-SA" b="1" dirty="0" smtClean="0">
                <a:cs typeface="Arabic Transparent" pitchFamily="2" charset="-78"/>
              </a:rPr>
              <a:t>ثُمَّ أُجيبُ عَنْ هَذا الُّسؤَالِ :</a:t>
            </a:r>
            <a:endParaRPr lang="ar-SA" dirty="0">
              <a:cs typeface="Arabic Transparent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28" y="1047738"/>
            <a:ext cx="18573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سهم إلى اليسار 6"/>
          <p:cNvSpPr/>
          <p:nvPr/>
        </p:nvSpPr>
        <p:spPr>
          <a:xfrm>
            <a:off x="3857620" y="1428736"/>
            <a:ext cx="785818" cy="71438"/>
          </a:xfrm>
          <a:prstGeom prst="leftArrow">
            <a:avLst/>
          </a:prstGeom>
          <a:solidFill>
            <a:srgbClr val="0066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4905793" y="4000504"/>
            <a:ext cx="28809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dirty="0" smtClean="0">
                <a:solidFill>
                  <a:srgbClr val="7030A0"/>
                </a:solidFill>
                <a:cs typeface="Akhbar MT" pitchFamily="2" charset="-78"/>
              </a:rPr>
              <a:t>- ما الْغِذَاءُ الْمُفََّضلُ لِلذبَابِ ؟</a:t>
            </a:r>
            <a:endParaRPr lang="ar-SA" sz="2800" dirty="0">
              <a:solidFill>
                <a:srgbClr val="7030A0"/>
              </a:solidFill>
              <a:cs typeface="Akhbar MT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000100" y="4034500"/>
            <a:ext cx="3892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dirty="0" smtClean="0">
                <a:solidFill>
                  <a:srgbClr val="7030A0"/>
                </a:solidFill>
                <a:cs typeface="Akhbar MT" pitchFamily="2" charset="-78"/>
              </a:rPr>
              <a:t>- أَذْكُرُ وَسائِلَ أخْرَى لِمُحَارَبَةِ الذُّبَابِ .</a:t>
            </a:r>
            <a:endParaRPr lang="ar-SA" sz="2800" dirty="0">
              <a:solidFill>
                <a:srgbClr val="7030A0"/>
              </a:solidFill>
              <a:cs typeface="Akhbar MT" pitchFamily="2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85720" y="4429132"/>
            <a:ext cx="79296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rgbClr val="996633"/>
                </a:solidFill>
                <a:cs typeface="Akhbar MT" pitchFamily="2" charset="-78"/>
              </a:rPr>
              <a:t>أبحَثُ عَنْ آيةٍ فِي سورةِ ( الحجّ ) </a:t>
            </a:r>
            <a:r>
              <a:rPr lang="ar-SA" sz="2400" b="1" dirty="0" err="1" smtClean="0">
                <a:solidFill>
                  <a:srgbClr val="996633"/>
                </a:solidFill>
                <a:cs typeface="Akhbar MT" pitchFamily="2" charset="-78"/>
              </a:rPr>
              <a:t>ِ</a:t>
            </a:r>
            <a:r>
              <a:rPr lang="ar-SA" sz="2400" b="1" dirty="0" smtClean="0">
                <a:solidFill>
                  <a:srgbClr val="996633"/>
                </a:solidFill>
                <a:cs typeface="Akhbar MT" pitchFamily="2" charset="-78"/>
              </a:rPr>
              <a:t> وردَ فِيْهَا اسمُ الذُّبَابِ، </a:t>
            </a:r>
            <a:r>
              <a:rPr lang="ar-SA" sz="2400" b="1" dirty="0" err="1" smtClean="0">
                <a:solidFill>
                  <a:srgbClr val="996633"/>
                </a:solidFill>
                <a:cs typeface="Akhbar MT" pitchFamily="2" charset="-78"/>
              </a:rPr>
              <a:t>و</a:t>
            </a:r>
            <a:r>
              <a:rPr lang="ar-SA" sz="2400" b="1" dirty="0" smtClean="0">
                <a:solidFill>
                  <a:srgbClr val="996633"/>
                </a:solidFill>
                <a:cs typeface="Akhbar MT" pitchFamily="2" charset="-78"/>
              </a:rPr>
              <a:t> أكْتُبُها، ثُمَّ أُضمِّنُها في مَلَفِّ تَعَلُّمِي .</a:t>
            </a:r>
            <a:endParaRPr lang="ar-SA" sz="2400" b="1" dirty="0">
              <a:solidFill>
                <a:srgbClr val="996633"/>
              </a:solidFill>
              <a:cs typeface="Akhbar MT" pitchFamily="2" charset="-78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lum contrast="10000"/>
          </a:blip>
          <a:srcRect/>
          <a:stretch>
            <a:fillRect/>
          </a:stretch>
        </p:blipFill>
        <p:spPr bwMode="auto">
          <a:xfrm>
            <a:off x="4000496" y="4905389"/>
            <a:ext cx="250033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مستطيل 13"/>
          <p:cNvSpPr/>
          <p:nvPr/>
        </p:nvSpPr>
        <p:spPr>
          <a:xfrm>
            <a:off x="357158" y="5529220"/>
            <a:ext cx="59293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>
                <a:solidFill>
                  <a:srgbClr val="00B050"/>
                </a:solidFill>
                <a:cs typeface="Arabic Transparent" pitchFamily="2" charset="-78"/>
              </a:rPr>
              <a:t>1 - </a:t>
            </a:r>
            <a:r>
              <a:rPr lang="ar-SA" sz="2000" b="1" dirty="0" smtClean="0">
                <a:solidFill>
                  <a:srgbClr val="00B050"/>
                </a:solidFill>
                <a:cs typeface="Arabic Transparent" pitchFamily="2" charset="-78"/>
              </a:rPr>
              <a:t>أُلاحِظُ الْكَلِماتِ الْمَكْتُوبَةَ بِلَونٍ مُغَايرٍ فِي الْفِقْرَةِ التَّاليةِ، ثُمَّ أُجِيبُ :</a:t>
            </a:r>
            <a:endParaRPr lang="ar-SA" sz="2000" dirty="0">
              <a:solidFill>
                <a:srgbClr val="00B050"/>
              </a:solidFill>
              <a:cs typeface="Arabic Transparent" pitchFamily="2" charset="-78"/>
            </a:endParaRPr>
          </a:p>
        </p:txBody>
      </p:sp>
      <p:sp>
        <p:nvSpPr>
          <p:cNvPr id="15" name="شكل بيضاوي 14"/>
          <p:cNvSpPr/>
          <p:nvPr/>
        </p:nvSpPr>
        <p:spPr>
          <a:xfrm>
            <a:off x="6715140" y="4857767"/>
            <a:ext cx="1143000" cy="92868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>
              <a:defRPr/>
            </a:pPr>
            <a:r>
              <a:rPr lang="ar-SA" b="1" dirty="0"/>
              <a:t>الوظيفةُ</a:t>
            </a:r>
          </a:p>
          <a:p>
            <a:pPr>
              <a:defRPr/>
            </a:pPr>
            <a:r>
              <a:rPr lang="ar-SA" b="1" dirty="0"/>
              <a:t>النَّحْويَّةُ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142876" y="6095218"/>
            <a:ext cx="892971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500" b="1" dirty="0" smtClean="0">
                <a:cs typeface="Akhbar MT" pitchFamily="2" charset="-78"/>
              </a:rPr>
              <a:t>ف</a:t>
            </a:r>
            <a:r>
              <a:rPr lang="ar-SA" sz="2500" b="1" dirty="0" smtClean="0">
                <a:solidFill>
                  <a:srgbClr val="FF0000"/>
                </a:solidFill>
                <a:cs typeface="Akhbar MT" pitchFamily="2" charset="-78"/>
              </a:rPr>
              <a:t>اَتِخَِّذ</a:t>
            </a:r>
            <a:r>
              <a:rPr lang="ar-SA" sz="2500" b="1" dirty="0" smtClean="0">
                <a:cs typeface="Akhbar MT" pitchFamily="2" charset="-78"/>
              </a:rPr>
              <a:t> من الذُّبَابِ عَدُوًّا لَدودًا لَكَ ، </a:t>
            </a:r>
            <a:r>
              <a:rPr lang="ar-SA" sz="2500" b="1" dirty="0" err="1" smtClean="0">
                <a:cs typeface="Akhbar MT" pitchFamily="2" charset="-78"/>
              </a:rPr>
              <a:t>و</a:t>
            </a:r>
            <a:r>
              <a:rPr lang="ar-SA" sz="2500" b="1" dirty="0" smtClean="0">
                <a:cs typeface="Akhbar MT" pitchFamily="2" charset="-78"/>
              </a:rPr>
              <a:t> </a:t>
            </a:r>
            <a:r>
              <a:rPr lang="ar-SA" sz="2500" b="1" dirty="0" smtClean="0">
                <a:solidFill>
                  <a:srgbClr val="FF0000"/>
                </a:solidFill>
                <a:cs typeface="Akhbar MT" pitchFamily="2" charset="-78"/>
              </a:rPr>
              <a:t>اطردهُ</a:t>
            </a:r>
            <a:r>
              <a:rPr lang="ar-SA" sz="2500" b="1" dirty="0" smtClean="0">
                <a:cs typeface="Akhbar MT" pitchFamily="2" charset="-78"/>
              </a:rPr>
              <a:t> كُلَّمَا دَنَا مِنْكَ، </a:t>
            </a:r>
            <a:r>
              <a:rPr lang="ar-SA" sz="2500" b="1" dirty="0" err="1" smtClean="0">
                <a:cs typeface="Akhbar MT" pitchFamily="2" charset="-78"/>
              </a:rPr>
              <a:t>و</a:t>
            </a:r>
            <a:r>
              <a:rPr lang="ar-SA" sz="2500" b="1" dirty="0" smtClean="0">
                <a:cs typeface="Akhbar MT" pitchFamily="2" charset="-78"/>
              </a:rPr>
              <a:t> </a:t>
            </a:r>
            <a:r>
              <a:rPr lang="ar-SA" sz="2500" b="1" dirty="0" err="1" smtClean="0">
                <a:solidFill>
                  <a:srgbClr val="FF0000"/>
                </a:solidFill>
                <a:cs typeface="Akhbar MT" pitchFamily="2" charset="-78"/>
              </a:rPr>
              <a:t>احفْظَ</a:t>
            </a:r>
            <a:r>
              <a:rPr lang="ar-SA" sz="2500" b="1" dirty="0" smtClean="0">
                <a:cs typeface="Akhbar MT" pitchFamily="2" charset="-78"/>
              </a:rPr>
              <a:t> طَعَامَكَ مِنْ َشرِّه ، </a:t>
            </a:r>
            <a:r>
              <a:rPr lang="ar-SA" sz="2500" b="1" dirty="0" err="1" smtClean="0">
                <a:cs typeface="Akhbar MT" pitchFamily="2" charset="-78"/>
              </a:rPr>
              <a:t>وَ</a:t>
            </a:r>
            <a:r>
              <a:rPr lang="ar-SA" sz="2500" b="1" dirty="0" smtClean="0">
                <a:cs typeface="Akhbar MT" pitchFamily="2" charset="-78"/>
              </a:rPr>
              <a:t> </a:t>
            </a:r>
            <a:r>
              <a:rPr lang="ar-SA" sz="2500" b="1" dirty="0" smtClean="0">
                <a:solidFill>
                  <a:srgbClr val="FF0000"/>
                </a:solidFill>
                <a:cs typeface="Akhbar MT" pitchFamily="2" charset="-78"/>
              </a:rPr>
              <a:t>حاَربِهُْ</a:t>
            </a:r>
            <a:r>
              <a:rPr lang="ar-SA" sz="2500" b="1" dirty="0" smtClean="0">
                <a:cs typeface="Akhbar MT" pitchFamily="2" charset="-78"/>
              </a:rPr>
              <a:t> بالنَّظَافَةِ .</a:t>
            </a:r>
            <a:endParaRPr lang="ar-SA" sz="2500" b="1" dirty="0"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7" grpId="0" animBg="1"/>
      <p:bldP spid="10" grpId="0"/>
      <p:bldP spid="11" grpId="0"/>
      <p:bldP spid="12" grpId="0"/>
      <p:bldP spid="14" grpId="0"/>
      <p:bldP spid="15" grpId="0" animBg="1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53381" y="71414"/>
            <a:ext cx="124777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1785918" y="71414"/>
            <a:ext cx="550071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cs typeface="Arabic Transparent" pitchFamily="2" charset="-78"/>
              </a:rPr>
              <a:t>الْكَاتِبُ هو الْمُتَكَلِّمُ فَمَنِ الْمُخاطَب ؟  ( </a:t>
            </a:r>
            <a:r>
              <a:rPr lang="ar-SA" sz="2000" dirty="0" smtClean="0">
                <a:cs typeface="Arabic Transparent" pitchFamily="2" charset="-78"/>
              </a:rPr>
              <a:t>....................</a:t>
            </a:r>
            <a:r>
              <a:rPr lang="ar-SA" sz="2000" b="1" dirty="0" smtClean="0">
                <a:cs typeface="Arabic Transparent" pitchFamily="2" charset="-78"/>
              </a:rPr>
              <a:t> )</a:t>
            </a:r>
          </a:p>
          <a:p>
            <a:endParaRPr lang="ar-SA" sz="1400" b="1" dirty="0" smtClean="0">
              <a:cs typeface="Arabic Transparent" pitchFamily="2" charset="-78"/>
            </a:endParaRPr>
          </a:p>
          <a:p>
            <a:r>
              <a:rPr lang="ar-SA" sz="2000" b="1" dirty="0" smtClean="0">
                <a:cs typeface="Arabic Transparent" pitchFamily="2" charset="-78"/>
              </a:rPr>
              <a:t>مَاذا يَطْلُبُ الكاتبُ مِنَ الْمُخَاطَبِ ؟ ( </a:t>
            </a:r>
            <a:r>
              <a:rPr lang="ar-SA" sz="2000" dirty="0" smtClean="0">
                <a:cs typeface="Arabic Transparent" pitchFamily="2" charset="-78"/>
              </a:rPr>
              <a:t>.........................</a:t>
            </a:r>
            <a:r>
              <a:rPr lang="ar-SA" sz="2000" b="1" dirty="0" smtClean="0">
                <a:cs typeface="Arabic Transparent" pitchFamily="2" charset="-78"/>
              </a:rPr>
              <a:t> )</a:t>
            </a:r>
          </a:p>
          <a:p>
            <a:endParaRPr lang="ar-SA" sz="1400" b="1" dirty="0" smtClean="0">
              <a:cs typeface="Arabic Transparent" pitchFamily="2" charset="-78"/>
            </a:endParaRPr>
          </a:p>
          <a:p>
            <a:r>
              <a:rPr lang="ar-SA" sz="2000" b="1" dirty="0" smtClean="0">
                <a:cs typeface="Arabic Transparent" pitchFamily="2" charset="-78"/>
              </a:rPr>
              <a:t>متى َسيَقُومُ الْمُخاطَبُ بِهَذهِ الأعَْمَالِ ؟ ( بَعْدَ زَمَنِ التَّكَلُّمِ )</a:t>
            </a:r>
          </a:p>
          <a:p>
            <a:endParaRPr lang="ar-SA" sz="1400" b="1" dirty="0" smtClean="0">
              <a:cs typeface="Arabic Transparent" pitchFamily="2" charset="-78"/>
            </a:endParaRPr>
          </a:p>
          <a:p>
            <a:r>
              <a:rPr lang="ar-SA" sz="2000" b="1" dirty="0" smtClean="0">
                <a:cs typeface="Arabic Transparent" pitchFamily="2" charset="-78"/>
              </a:rPr>
              <a:t>ماذا نُسمّي الفعلَ الذي نَطْلبُ </a:t>
            </a:r>
            <a:r>
              <a:rPr lang="ar-SA" sz="2000" b="1" dirty="0" err="1" smtClean="0">
                <a:cs typeface="Arabic Transparent" pitchFamily="2" charset="-78"/>
              </a:rPr>
              <a:t>به</a:t>
            </a:r>
            <a:r>
              <a:rPr lang="ar-SA" sz="2000" b="1" dirty="0" smtClean="0">
                <a:cs typeface="Arabic Transparent" pitchFamily="2" charset="-78"/>
              </a:rPr>
              <a:t> شيئًا معيّنًا .</a:t>
            </a:r>
            <a:endParaRPr lang="ar-SA" sz="2000" b="1" dirty="0">
              <a:cs typeface="Arabic Transparent" pitchFamily="2" charset="-7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786446" y="2385948"/>
            <a:ext cx="16289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/>
              <a:t>ما فِعْلُ الأْمرِ إِذًا ؟</a:t>
            </a:r>
            <a:endParaRPr lang="ar-SA" sz="2000" dirty="0"/>
          </a:p>
        </p:txBody>
      </p:sp>
      <p:sp>
        <p:nvSpPr>
          <p:cNvPr id="5" name="مستطيل 4"/>
          <p:cNvSpPr/>
          <p:nvPr/>
        </p:nvSpPr>
        <p:spPr>
          <a:xfrm>
            <a:off x="500940" y="2385948"/>
            <a:ext cx="504336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rgbClr val="FF0000"/>
                </a:solidFill>
              </a:rPr>
              <a:t>فِعْلُ الأمَْرِ </a:t>
            </a:r>
            <a:r>
              <a:rPr lang="ar-SA" sz="2000" dirty="0" smtClean="0"/>
              <a:t>: هُوَ كَلِمَةٌ نَطْلُبُ بِهَا مِنَ الْمُخَاطَبِ الْقِيامَ بِعَمَلٍ ما .</a:t>
            </a:r>
            <a:endParaRPr lang="ar-SA" sz="2000" dirty="0"/>
          </a:p>
        </p:txBody>
      </p:sp>
      <p:sp>
        <p:nvSpPr>
          <p:cNvPr id="6" name="مستطيل 5"/>
          <p:cNvSpPr/>
          <p:nvPr/>
        </p:nvSpPr>
        <p:spPr>
          <a:xfrm>
            <a:off x="1571604" y="3109860"/>
            <a:ext cx="59293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/>
              <a:t>ألاحِظُ آخِرَ أَفْعَالِ الأمَْرِ التَّالِيةِ: (  اتَّخِذْ  -  اطْرُدْ  -  </a:t>
            </a:r>
            <a:r>
              <a:rPr lang="ar-SA" sz="2000" dirty="0" err="1" smtClean="0"/>
              <a:t>احْفَظْ</a:t>
            </a:r>
            <a:r>
              <a:rPr lang="ar-SA" sz="2000" dirty="0" smtClean="0"/>
              <a:t>  -  حَارِبْ ) .</a:t>
            </a:r>
            <a:endParaRPr lang="ar-SA" sz="2000" dirty="0"/>
          </a:p>
        </p:txBody>
      </p:sp>
      <p:sp>
        <p:nvSpPr>
          <p:cNvPr id="7" name="مستطيل 6"/>
          <p:cNvSpPr/>
          <p:nvPr/>
        </p:nvSpPr>
        <p:spPr>
          <a:xfrm>
            <a:off x="2214546" y="3467050"/>
            <a:ext cx="52863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/>
              <a:t>ما العَلاَمَةُ الَّتِي تَظْهَرُ عَلَى آخِرِ الأْفَعَالِ السابِقَةِ ؟ مَاذَا أستَنْتِجُ ؟</a:t>
            </a:r>
            <a:endParaRPr lang="ar-SA" sz="2000" dirty="0"/>
          </a:p>
        </p:txBody>
      </p:sp>
      <p:sp>
        <p:nvSpPr>
          <p:cNvPr id="8" name="مستطيل 7"/>
          <p:cNvSpPr/>
          <p:nvPr/>
        </p:nvSpPr>
        <p:spPr>
          <a:xfrm>
            <a:off x="2071686" y="3824240"/>
            <a:ext cx="54292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/>
              <a:t>العَلاَمَةُ الَّتِي تَظْهَرُ عَلَى آخِرِ فِعْلِ الأمَْرِ هِي السكُونُ .</a:t>
            </a:r>
            <a:endParaRPr lang="ar-SA" sz="2000" dirty="0"/>
          </a:p>
        </p:txBody>
      </p:sp>
      <p:sp>
        <p:nvSpPr>
          <p:cNvPr id="9" name="مستطيل 8"/>
          <p:cNvSpPr/>
          <p:nvPr/>
        </p:nvSpPr>
        <p:spPr>
          <a:xfrm>
            <a:off x="1357290" y="5241209"/>
            <a:ext cx="6215106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فِعْلُ الأمَْرِ </a:t>
            </a:r>
            <a:r>
              <a:rPr lang="ar-SA" sz="2400" dirty="0" smtClean="0"/>
              <a:t>: هُوَ كَلِمَةٌ نَطْلُبُ بِهَا مِنَ الْمُخَاطَبِ الْقِيامَ بِعَمَلٍ ما .</a:t>
            </a:r>
          </a:p>
          <a:p>
            <a:r>
              <a:rPr lang="ar-SA" sz="2400" dirty="0" smtClean="0"/>
              <a:t>العَلاَمَةُ الَّتِي تَظْهَرُ عَلَى آخِرِ فِعْلِ الأمَْرِ هِي السكُونُ .</a:t>
            </a:r>
            <a:endParaRPr lang="ar-SA" sz="24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4152912"/>
            <a:ext cx="2254250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72462" y="1928802"/>
            <a:ext cx="762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  <p:bldP spid="7" grpId="0"/>
      <p:bldP spid="8" grpId="0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71987" y="4357694"/>
            <a:ext cx="331472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6" y="3357570"/>
            <a:ext cx="4448176" cy="1000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مستطيل 1"/>
          <p:cNvSpPr/>
          <p:nvPr/>
        </p:nvSpPr>
        <p:spPr>
          <a:xfrm>
            <a:off x="2286000" y="142852"/>
            <a:ext cx="6215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/>
              <a:t>1 - أستخدمُ فعلَ الأمرِ لأطَْلُب مِنْ أَخي أنْ يقُومَ بِالأُمُورِ التَّالِية :</a:t>
            </a:r>
            <a:endParaRPr lang="ar-SA" sz="2000" dirty="0"/>
          </a:p>
        </p:txBody>
      </p:sp>
      <p:sp>
        <p:nvSpPr>
          <p:cNvPr id="3" name="مستطيل 2"/>
          <p:cNvSpPr/>
          <p:nvPr/>
        </p:nvSpPr>
        <p:spPr>
          <a:xfrm>
            <a:off x="642910" y="571480"/>
            <a:ext cx="82153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/>
              <a:t>أنْ يُنَظِّفَ أسنَانَهُ .</a:t>
            </a:r>
          </a:p>
          <a:p>
            <a:r>
              <a:rPr lang="ar-SA" sz="2000" dirty="0" smtClean="0"/>
              <a:t>أنْ يَتَنَاوَلَ وَجْبَةَ الْعَشاءِ قَبْلَ َساعَتين مِنْ مِيعَادِ النَّومِ .</a:t>
            </a:r>
          </a:p>
          <a:p>
            <a:r>
              <a:rPr lang="ar-SA" sz="2000" dirty="0" smtClean="0"/>
              <a:t>أَنْ يُساعِدَ والِدَهُ فِي حمْلِ مَا يُريدُ حَمْلَهُ.                 أَنْ يَحْضرَ إلَى الْمَدْرَسةِ مُبَكِّرًا .</a:t>
            </a:r>
          </a:p>
          <a:p>
            <a:r>
              <a:rPr lang="ar-SA" sz="2000" dirty="0" smtClean="0"/>
              <a:t>أَنْ يُحَافِظَ عَلَى أَدَاءِ الصلاةِ فِي أَوْقَاتِها.                 أَنْ يَبْتَعِدَ عَنِ الْمُستَنْقَعَاتِ الْمَائِيَّةِ .</a:t>
            </a:r>
            <a:endParaRPr lang="ar-SA" sz="2000" dirty="0"/>
          </a:p>
        </p:txBody>
      </p:sp>
      <p:sp>
        <p:nvSpPr>
          <p:cNvPr id="4" name="مستطيل 3"/>
          <p:cNvSpPr/>
          <p:nvPr/>
        </p:nvSpPr>
        <p:spPr>
          <a:xfrm>
            <a:off x="4777202" y="1857364"/>
            <a:ext cx="38667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2- أستخدمُ أفعالَ الأمرِ التاليةَ في جُمَلٍ تامّةٍ :</a:t>
            </a:r>
            <a:endParaRPr lang="ar-SA" sz="2000" dirty="0"/>
          </a:p>
        </p:txBody>
      </p:sp>
      <p:sp>
        <p:nvSpPr>
          <p:cNvPr id="5" name="سداسي 4"/>
          <p:cNvSpPr/>
          <p:nvPr/>
        </p:nvSpPr>
        <p:spPr>
          <a:xfrm>
            <a:off x="6929454" y="2214554"/>
            <a:ext cx="1285884" cy="642942"/>
          </a:xfrm>
          <a:prstGeom prst="hexagon">
            <a:avLst>
              <a:gd name="adj" fmla="val 61666"/>
              <a:gd name="vf" fmla="val 115470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dirty="0" smtClean="0">
                <a:solidFill>
                  <a:schemeClr val="tx1"/>
                </a:solidFill>
              </a:rPr>
              <a:t>وَاظِبْ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6" name="سداسي 5"/>
          <p:cNvSpPr/>
          <p:nvPr/>
        </p:nvSpPr>
        <p:spPr>
          <a:xfrm>
            <a:off x="5715008" y="2214554"/>
            <a:ext cx="1357322" cy="571504"/>
          </a:xfrm>
          <a:prstGeom prst="hexagon">
            <a:avLst>
              <a:gd name="adj" fmla="val 61666"/>
              <a:gd name="vf" fmla="val 115470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استَذكِر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7" name="سداسي 6"/>
          <p:cNvSpPr/>
          <p:nvPr/>
        </p:nvSpPr>
        <p:spPr>
          <a:xfrm>
            <a:off x="4643438" y="2214554"/>
            <a:ext cx="1214446" cy="571504"/>
          </a:xfrm>
          <a:prstGeom prst="hexagon">
            <a:avLst>
              <a:gd name="adj" fmla="val 61666"/>
              <a:gd name="vf" fmla="val 115470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شارِكْ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8" name="سداسي 7"/>
          <p:cNvSpPr/>
          <p:nvPr/>
        </p:nvSpPr>
        <p:spPr>
          <a:xfrm>
            <a:off x="3500430" y="2214554"/>
            <a:ext cx="1214446" cy="571504"/>
          </a:xfrm>
          <a:prstGeom prst="hexagon">
            <a:avLst>
              <a:gd name="adj" fmla="val 61666"/>
              <a:gd name="vf" fmla="val 115470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زُرْ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9" name="سداسي 8"/>
          <p:cNvSpPr/>
          <p:nvPr/>
        </p:nvSpPr>
        <p:spPr>
          <a:xfrm>
            <a:off x="2428860" y="2214554"/>
            <a:ext cx="1214446" cy="571504"/>
          </a:xfrm>
          <a:prstGeom prst="hexagon">
            <a:avLst>
              <a:gd name="adj" fmla="val 61666"/>
              <a:gd name="vf" fmla="val 115470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أَطِعْ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10" name="سداسي 9"/>
          <p:cNvSpPr/>
          <p:nvPr/>
        </p:nvSpPr>
        <p:spPr>
          <a:xfrm>
            <a:off x="1357290" y="2214554"/>
            <a:ext cx="1214446" cy="571504"/>
          </a:xfrm>
          <a:prstGeom prst="hexagon">
            <a:avLst>
              <a:gd name="adj" fmla="val 61666"/>
              <a:gd name="vf" fmla="val 115470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احْتَرمْ</a:t>
            </a:r>
            <a:endParaRPr lang="ar-SA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53201" y="2928934"/>
            <a:ext cx="3447823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مستطيل 11"/>
          <p:cNvSpPr/>
          <p:nvPr/>
        </p:nvSpPr>
        <p:spPr>
          <a:xfrm>
            <a:off x="4214826" y="3743270"/>
            <a:ext cx="4857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/>
              <a:t>أبْحثُ فِي النَّصِّ عن جَمْعِ كلِّ مُفْرَدٍ مِنَ الْمُفرَدَات التَّالية :</a:t>
            </a:r>
            <a:endParaRPr lang="ar-SA" sz="2000" dirty="0"/>
          </a:p>
        </p:txBody>
      </p:sp>
      <p:sp>
        <p:nvSpPr>
          <p:cNvPr id="14" name="شكل بيضاوي 13"/>
          <p:cNvSpPr/>
          <p:nvPr/>
        </p:nvSpPr>
        <p:spPr>
          <a:xfrm>
            <a:off x="7786710" y="2643182"/>
            <a:ext cx="1214446" cy="1071570"/>
          </a:xfrm>
          <a:prstGeom prst="ellipse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>
              <a:defRPr/>
            </a:pPr>
            <a:r>
              <a:rPr lang="ar-SA" b="1" dirty="0">
                <a:solidFill>
                  <a:schemeClr val="tx1"/>
                </a:solidFill>
              </a:rPr>
              <a:t>الصنْفُ</a:t>
            </a:r>
          </a:p>
          <a:p>
            <a:pPr>
              <a:defRPr/>
            </a:pPr>
            <a:r>
              <a:rPr lang="ar-SA" b="1" dirty="0">
                <a:solidFill>
                  <a:schemeClr val="tx1"/>
                </a:solidFill>
              </a:rPr>
              <a:t>اللُّغَـوِيّ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15" name="شكل بيضاوي 14"/>
          <p:cNvSpPr/>
          <p:nvPr/>
        </p:nvSpPr>
        <p:spPr>
          <a:xfrm>
            <a:off x="7643834" y="4071942"/>
            <a:ext cx="1285884" cy="1071570"/>
          </a:xfrm>
          <a:prstGeom prst="ellipse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b="1" dirty="0" smtClean="0">
                <a:solidFill>
                  <a:schemeClr val="tx1"/>
                </a:solidFill>
              </a:rPr>
              <a:t>الأْسلوبُ</a:t>
            </a:r>
            <a:endParaRPr lang="ar-SA" b="1" dirty="0">
              <a:solidFill>
                <a:schemeClr val="tx1"/>
              </a:solidFill>
            </a:endParaRPr>
          </a:p>
          <a:p>
            <a:r>
              <a:rPr lang="ar-SA" b="1" dirty="0" smtClean="0">
                <a:solidFill>
                  <a:schemeClr val="tx1"/>
                </a:solidFill>
              </a:rPr>
              <a:t>اللُّغَـويُّ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2500298" y="4917056"/>
            <a:ext cx="5357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/>
              <a:t>أَمْلأُ الْفَراغَ بِالْفِعلِ الْمُناِسبِ مِمَّا في الَّشكْلِ، </a:t>
            </a:r>
            <a:r>
              <a:rPr lang="ar-SA" b="1" dirty="0" err="1" smtClean="0"/>
              <a:t>و</a:t>
            </a:r>
            <a:r>
              <a:rPr lang="ar-SA" b="1" dirty="0" smtClean="0"/>
              <a:t> أََضعُ الْفَتْحَةَ على آخرِهِ :</a:t>
            </a:r>
            <a:endParaRPr lang="ar-SA" dirty="0"/>
          </a:p>
        </p:txBody>
      </p:sp>
      <p:sp>
        <p:nvSpPr>
          <p:cNvPr id="18" name="مستطيل 17"/>
          <p:cNvSpPr/>
          <p:nvPr/>
        </p:nvSpPr>
        <p:spPr>
          <a:xfrm>
            <a:off x="2786050" y="5320271"/>
            <a:ext cx="55007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latin typeface="Courier New" pitchFamily="49" charset="0"/>
                <a:cs typeface="Courier New" pitchFamily="49" charset="0"/>
              </a:rPr>
              <a:t>لن </a:t>
            </a:r>
            <a:r>
              <a:rPr lang="ar-SA" sz="1200" b="1" dirty="0" smtClean="0">
                <a:latin typeface="Courier New" pitchFamily="49" charset="0"/>
                <a:cs typeface="Courier New" pitchFamily="49" charset="0"/>
              </a:rPr>
              <a:t>............... </a:t>
            </a:r>
            <a:r>
              <a:rPr lang="ar-SA" sz="2000" b="1" dirty="0" smtClean="0">
                <a:latin typeface="Courier New" pitchFamily="49" charset="0"/>
                <a:cs typeface="Courier New" pitchFamily="49" charset="0"/>
              </a:rPr>
              <a:t>مِنَ الْباعَةِ الْمُتَجَوِّلِينَ.</a:t>
            </a:r>
          </a:p>
          <a:p>
            <a:r>
              <a:rPr lang="ar-SA" sz="2000" b="1" dirty="0" smtClean="0">
                <a:latin typeface="Courier New" pitchFamily="49" charset="0"/>
                <a:cs typeface="Courier New" pitchFamily="49" charset="0"/>
              </a:rPr>
              <a:t>لن </a:t>
            </a:r>
            <a:r>
              <a:rPr lang="ar-SA" sz="1200" b="1" dirty="0" smtClean="0">
                <a:latin typeface="Courier New" pitchFamily="49" charset="0"/>
                <a:cs typeface="Courier New" pitchFamily="49" charset="0"/>
              </a:rPr>
              <a:t>............... </a:t>
            </a:r>
            <a:r>
              <a:rPr lang="ar-SA" sz="2000" b="1" dirty="0" smtClean="0">
                <a:latin typeface="Courier New" pitchFamily="49" charset="0"/>
                <a:cs typeface="Courier New" pitchFamily="49" charset="0"/>
              </a:rPr>
              <a:t>مِنْ طَعامٍ مَكْشوفٍ.</a:t>
            </a:r>
          </a:p>
          <a:p>
            <a:r>
              <a:rPr lang="ar-SA" sz="2000" b="1" dirty="0" smtClean="0">
                <a:latin typeface="Courier New" pitchFamily="49" charset="0"/>
                <a:cs typeface="Courier New" pitchFamily="49" charset="0"/>
              </a:rPr>
              <a:t>لن </a:t>
            </a:r>
            <a:r>
              <a:rPr lang="ar-SA" sz="1200" b="1" dirty="0" smtClean="0">
                <a:latin typeface="Courier New" pitchFamily="49" charset="0"/>
                <a:cs typeface="Courier New" pitchFamily="49" charset="0"/>
              </a:rPr>
              <a:t>............... </a:t>
            </a:r>
            <a:r>
              <a:rPr lang="ar-SA" sz="2000" b="1" dirty="0" smtClean="0">
                <a:latin typeface="Courier New" pitchFamily="49" charset="0"/>
                <a:cs typeface="Courier New" pitchFamily="49" charset="0"/>
              </a:rPr>
              <a:t>تَنْظِيفَ أَسناني.</a:t>
            </a:r>
          </a:p>
          <a:p>
            <a:r>
              <a:rPr lang="ar-SA" sz="2000" b="1" dirty="0" smtClean="0">
                <a:latin typeface="Courier New" pitchFamily="49" charset="0"/>
                <a:cs typeface="Courier New" pitchFamily="49" charset="0"/>
              </a:rPr>
              <a:t>لن </a:t>
            </a:r>
            <a:r>
              <a:rPr lang="ar-SA" sz="1200" b="1" dirty="0" smtClean="0">
                <a:latin typeface="Courier New" pitchFamily="49" charset="0"/>
                <a:cs typeface="Courier New" pitchFamily="49" charset="0"/>
              </a:rPr>
              <a:t>.............. </a:t>
            </a:r>
            <a:r>
              <a:rPr lang="ar-SA" sz="2000" b="1" dirty="0" smtClean="0">
                <a:latin typeface="Courier New" pitchFamily="49" charset="0"/>
                <a:cs typeface="Courier New" pitchFamily="49" charset="0"/>
              </a:rPr>
              <a:t>عَنْ مَوْعِدِ فَطُورِي.</a:t>
            </a:r>
            <a:endParaRPr lang="ar-SA" sz="20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2509219" y="3643322"/>
            <a:ext cx="5501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/>
              <a:t>وَبَاءٍ</a:t>
            </a:r>
            <a:endParaRPr lang="ar-EG" sz="2000" b="1" dirty="0"/>
          </a:p>
        </p:txBody>
      </p:sp>
      <p:sp>
        <p:nvSpPr>
          <p:cNvPr id="23" name="مستطيل 22"/>
          <p:cNvSpPr/>
          <p:nvPr/>
        </p:nvSpPr>
        <p:spPr>
          <a:xfrm>
            <a:off x="3575982" y="3643322"/>
            <a:ext cx="6206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/>
              <a:t>وِعَاءٍ</a:t>
            </a:r>
            <a:endParaRPr lang="ar-EG" sz="2000" b="1" dirty="0"/>
          </a:p>
        </p:txBody>
      </p:sp>
      <p:sp>
        <p:nvSpPr>
          <p:cNvPr id="24" name="مستطيل 23"/>
          <p:cNvSpPr/>
          <p:nvPr/>
        </p:nvSpPr>
        <p:spPr>
          <a:xfrm>
            <a:off x="1283552" y="3643322"/>
            <a:ext cx="825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/>
              <a:t>جُرْثُومَةٍ</a:t>
            </a:r>
            <a:endParaRPr lang="ar-EG" sz="2000" b="1" dirty="0"/>
          </a:p>
        </p:txBody>
      </p:sp>
      <p:sp>
        <p:nvSpPr>
          <p:cNvPr id="25" name="مستطيل 24"/>
          <p:cNvSpPr/>
          <p:nvPr/>
        </p:nvSpPr>
        <p:spPr>
          <a:xfrm>
            <a:off x="289831" y="3643322"/>
            <a:ext cx="6735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/>
              <a:t>حَشرَةٍ</a:t>
            </a:r>
            <a:endParaRPr lang="ar-EG" sz="2000" b="1" dirty="0"/>
          </a:p>
        </p:txBody>
      </p:sp>
      <p:sp>
        <p:nvSpPr>
          <p:cNvPr id="26" name="مستطيل 25"/>
          <p:cNvSpPr/>
          <p:nvPr/>
        </p:nvSpPr>
        <p:spPr>
          <a:xfrm>
            <a:off x="3571868" y="3643314"/>
            <a:ext cx="6703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>
                <a:solidFill>
                  <a:srgbClr val="FF0000"/>
                </a:solidFill>
              </a:rPr>
              <a:t>أوعية</a:t>
            </a:r>
            <a:endParaRPr lang="ar-EG" sz="2000" b="1" dirty="0">
              <a:solidFill>
                <a:srgbClr val="FF0000"/>
              </a:solidFill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2570831" y="3643314"/>
            <a:ext cx="5998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>
                <a:solidFill>
                  <a:srgbClr val="FF0000"/>
                </a:solidFill>
              </a:rPr>
              <a:t>أوبئة</a:t>
            </a:r>
            <a:endParaRPr lang="ar-EG" sz="2000" b="1" dirty="0">
              <a:solidFill>
                <a:srgbClr val="FF0000"/>
              </a:solidFill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1382244" y="3643314"/>
            <a:ext cx="7168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>
                <a:solidFill>
                  <a:srgbClr val="FF0000"/>
                </a:solidFill>
              </a:rPr>
              <a:t>جراثيم</a:t>
            </a:r>
            <a:endParaRPr lang="ar-EG" sz="2000" b="1" dirty="0">
              <a:solidFill>
                <a:srgbClr val="FF0000"/>
              </a:solidFill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191865" y="3643314"/>
            <a:ext cx="8082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>
                <a:solidFill>
                  <a:srgbClr val="FF0000"/>
                </a:solidFill>
              </a:rPr>
              <a:t>حشرات</a:t>
            </a:r>
            <a:endParaRPr lang="ar-EG" sz="2000" b="1" dirty="0">
              <a:solidFill>
                <a:srgbClr val="FF0000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06" y="4391429"/>
            <a:ext cx="2428892" cy="2395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مستطيل 30"/>
          <p:cNvSpPr/>
          <p:nvPr/>
        </p:nvSpPr>
        <p:spPr>
          <a:xfrm>
            <a:off x="1500166" y="5000636"/>
            <a:ext cx="7938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dirty="0" smtClean="0"/>
              <a:t>أتَأخّر</a:t>
            </a:r>
            <a:endParaRPr lang="ar-EG" sz="2800" dirty="0"/>
          </a:p>
        </p:txBody>
      </p:sp>
      <p:sp>
        <p:nvSpPr>
          <p:cNvPr id="32" name="مستطيل 31"/>
          <p:cNvSpPr/>
          <p:nvPr/>
        </p:nvSpPr>
        <p:spPr>
          <a:xfrm>
            <a:off x="1257721" y="5929330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dirty="0" smtClean="0"/>
              <a:t>أُهْمِل</a:t>
            </a:r>
            <a:endParaRPr lang="ar-EG" sz="2800" dirty="0"/>
          </a:p>
        </p:txBody>
      </p:sp>
      <p:sp>
        <p:nvSpPr>
          <p:cNvPr id="33" name="مستطيل 32"/>
          <p:cNvSpPr/>
          <p:nvPr/>
        </p:nvSpPr>
        <p:spPr>
          <a:xfrm>
            <a:off x="428596" y="4643446"/>
            <a:ext cx="941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dirty="0" smtClean="0"/>
              <a:t>أشتَري</a:t>
            </a:r>
            <a:endParaRPr lang="ar-EG" sz="2800" dirty="0"/>
          </a:p>
        </p:txBody>
      </p:sp>
      <p:sp>
        <p:nvSpPr>
          <p:cNvPr id="34" name="مستطيل 33"/>
          <p:cNvSpPr/>
          <p:nvPr/>
        </p:nvSpPr>
        <p:spPr>
          <a:xfrm>
            <a:off x="357158" y="5643578"/>
            <a:ext cx="5806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dirty="0" smtClean="0"/>
              <a:t>آكُل</a:t>
            </a:r>
            <a:endParaRPr lang="ar-EG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0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4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67726 0.08371 " pathEditMode="relative" ptsTypes="AA">
                                      <p:cBhvr>
                                        <p:cTn id="20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52359E-6 L 0.70486 -0.01457 " pathEditMode="relative" rAng="0" ptsTypes="AA">
                                      <p:cBhvr>
                                        <p:cTn id="20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-7"/>
                                    </p:animMotion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8281 -0.01041 " pathEditMode="relative" ptsTypes="AA">
                                      <p:cBhvr>
                                        <p:cTn id="21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24884E-6 L 0.56822 0.16304 " pathEditMode="relative" rAng="0" ptsTypes="AA">
                                      <p:cBhvr>
                                        <p:cTn id="21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" y="81"/>
                                    </p:animMotion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/>
      <p:bldP spid="14" grpId="0" animBg="1"/>
      <p:bldP spid="15" grpId="0" animBg="1"/>
      <p:bldP spid="17" grpId="0"/>
      <p:bldP spid="18" grpId="0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7" grpId="0"/>
      <p:bldP spid="28" grpId="0"/>
      <p:bldP spid="29" grpId="0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مستطيل 1"/>
          <p:cNvSpPr>
            <a:spLocks noChangeArrowheads="1"/>
          </p:cNvSpPr>
          <p:nvPr/>
        </p:nvSpPr>
        <p:spPr bwMode="auto">
          <a:xfrm>
            <a:off x="4357688" y="2143125"/>
            <a:ext cx="457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400" dirty="0">
                <a:solidFill>
                  <a:srgbClr val="C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cs typeface="Andalus" pitchFamily="2" charset="-78"/>
              </a:rPr>
              <a:t>أقرأ الْحِوارَ مَعَ زَمِيلِي ثُمَّ أُجِيبُ عَن الأَْسئِلَةِ :</a:t>
            </a:r>
          </a:p>
        </p:txBody>
      </p:sp>
      <p:sp>
        <p:nvSpPr>
          <p:cNvPr id="23" name="مستطيل 2"/>
          <p:cNvSpPr>
            <a:spLocks noChangeArrowheads="1"/>
          </p:cNvSpPr>
          <p:nvPr/>
        </p:nvSpPr>
        <p:spPr bwMode="auto">
          <a:xfrm>
            <a:off x="4353699" y="100013"/>
            <a:ext cx="464742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7030A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أقرأ قَائِمَةَ الطَّعَامِ ، ثُمَّ أُجيبُ :</a:t>
            </a:r>
            <a:endParaRPr lang="ar-SA" sz="2000" dirty="0">
              <a:solidFill>
                <a:srgbClr val="7030A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4" name="مستطيل 3"/>
          <p:cNvSpPr>
            <a:spLocks noChangeArrowheads="1"/>
          </p:cNvSpPr>
          <p:nvPr/>
        </p:nvSpPr>
        <p:spPr bwMode="auto">
          <a:xfrm>
            <a:off x="4943475" y="630238"/>
            <a:ext cx="39862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7030A0"/>
                </a:solidFill>
              </a:rPr>
              <a:t>مَا الطَّعَامُ الَّذِي أَخْتَارُهُ مِنْ هَذِهِ الْقَائِمَةِ؟ وَلِمَاذَا؟</a:t>
            </a:r>
          </a:p>
        </p:txBody>
      </p:sp>
      <p:sp>
        <p:nvSpPr>
          <p:cNvPr id="25" name="مستطيل 4"/>
          <p:cNvSpPr>
            <a:spLocks noChangeArrowheads="1"/>
          </p:cNvSpPr>
          <p:nvPr/>
        </p:nvSpPr>
        <p:spPr bwMode="auto">
          <a:xfrm>
            <a:off x="4357688" y="1071563"/>
            <a:ext cx="457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000" b="1">
                <a:solidFill>
                  <a:srgbClr val="7030A0"/>
                </a:solidFill>
              </a:rPr>
              <a:t>أَيُّ الْمَشرُوبَاتِ أُفَضلُ فِي الْقَائِمَةِ ؟</a:t>
            </a:r>
          </a:p>
        </p:txBody>
      </p:sp>
      <p:sp>
        <p:nvSpPr>
          <p:cNvPr id="26" name="مستطيل 5"/>
          <p:cNvSpPr>
            <a:spLocks noChangeArrowheads="1"/>
          </p:cNvSpPr>
          <p:nvPr/>
        </p:nvSpPr>
        <p:spPr bwMode="auto">
          <a:xfrm>
            <a:off x="5156200" y="1558925"/>
            <a:ext cx="3724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</a:rPr>
              <a:t>في أيِّ الأَماكنِ أُفَِّضلُ تَناولَ طَعامي؟ وَلِمَاذَا؟</a:t>
            </a:r>
          </a:p>
        </p:txBody>
      </p:sp>
      <p:sp>
        <p:nvSpPr>
          <p:cNvPr id="27" name="مستطيل 6"/>
          <p:cNvSpPr>
            <a:spLocks noChangeArrowheads="1"/>
          </p:cNvSpPr>
          <p:nvPr/>
        </p:nvSpPr>
        <p:spPr bwMode="auto">
          <a:xfrm>
            <a:off x="8215313" y="2714625"/>
            <a:ext cx="711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6600"/>
                </a:solidFill>
              </a:rPr>
              <a:t>أَيْمَنُ :</a:t>
            </a:r>
            <a:endParaRPr lang="ar-SA" sz="2000" dirty="0">
              <a:solidFill>
                <a:srgbClr val="006600"/>
              </a:solidFill>
            </a:endParaRPr>
          </a:p>
        </p:txBody>
      </p:sp>
      <p:sp>
        <p:nvSpPr>
          <p:cNvPr id="28" name="مستطيل 7"/>
          <p:cNvSpPr>
            <a:spLocks noChangeArrowheads="1"/>
          </p:cNvSpPr>
          <p:nvPr/>
        </p:nvSpPr>
        <p:spPr bwMode="auto">
          <a:xfrm>
            <a:off x="8215313" y="3143250"/>
            <a:ext cx="730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00FF"/>
                </a:solidFill>
              </a:rPr>
              <a:t>مَاجِد :</a:t>
            </a:r>
            <a:endParaRPr lang="ar-SA" sz="2000">
              <a:solidFill>
                <a:srgbClr val="0000FF"/>
              </a:solidFill>
            </a:endParaRPr>
          </a:p>
        </p:txBody>
      </p:sp>
      <p:sp>
        <p:nvSpPr>
          <p:cNvPr id="29" name="مستطيل 9"/>
          <p:cNvSpPr>
            <a:spLocks noChangeArrowheads="1"/>
          </p:cNvSpPr>
          <p:nvPr/>
        </p:nvSpPr>
        <p:spPr bwMode="auto">
          <a:xfrm>
            <a:off x="1714500" y="2743200"/>
            <a:ext cx="6572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000" b="1" dirty="0"/>
              <a:t>أشعُرُ بِالْجُوعِ يَا مَاجِدُ، مَا رَأْيُكَ َأنْ نَذْهَبَ إِلَى مَطْعَمٍ قَرِيبٍ؛ لِتَنَاولِ وَجْبَةٍ خَفِيفَةٍ؟</a:t>
            </a:r>
          </a:p>
        </p:txBody>
      </p:sp>
      <p:sp>
        <p:nvSpPr>
          <p:cNvPr id="30" name="مستطيل 10"/>
          <p:cNvSpPr>
            <a:spLocks noChangeArrowheads="1"/>
          </p:cNvSpPr>
          <p:nvPr/>
        </p:nvSpPr>
        <p:spPr bwMode="auto">
          <a:xfrm>
            <a:off x="1285875" y="3143250"/>
            <a:ext cx="6929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000" b="1" dirty="0"/>
              <a:t>أَنَا أُفَِّضلُ تَنَاولَ الطَّعَامِ فِي بَيْتِنَا، </a:t>
            </a:r>
            <a:r>
              <a:rPr lang="ar-SA" sz="2000" b="1" dirty="0" err="1"/>
              <a:t>وَ</a:t>
            </a:r>
            <a:r>
              <a:rPr lang="ar-SA" sz="2000" b="1" dirty="0"/>
              <a:t> لَكِنْ لا بَأْسَ أنْ نَأْكُلَ الْيَومَ فِي الْمَطْعَمِ.هَيَّا بِنَا.</a:t>
            </a:r>
          </a:p>
        </p:txBody>
      </p:sp>
      <p:sp>
        <p:nvSpPr>
          <p:cNvPr id="31" name="مستطيل 11"/>
          <p:cNvSpPr>
            <a:spLocks noChangeArrowheads="1"/>
          </p:cNvSpPr>
          <p:nvPr/>
        </p:nvSpPr>
        <p:spPr bwMode="auto">
          <a:xfrm>
            <a:off x="6286500" y="3529013"/>
            <a:ext cx="19129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/>
              <a:t>لِنَعُدَّ النُّقُودَ الَّتي مَعَنَا.</a:t>
            </a:r>
          </a:p>
        </p:txBody>
      </p:sp>
      <p:sp>
        <p:nvSpPr>
          <p:cNvPr id="32" name="مستطيل 12"/>
          <p:cNvSpPr>
            <a:spLocks noChangeArrowheads="1"/>
          </p:cNvSpPr>
          <p:nvPr/>
        </p:nvSpPr>
        <p:spPr bwMode="auto">
          <a:xfrm>
            <a:off x="8215313" y="3514725"/>
            <a:ext cx="711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6600"/>
                </a:solidFill>
              </a:rPr>
              <a:t>أَيْمَنُ :</a:t>
            </a:r>
            <a:endParaRPr lang="ar-SA" sz="2000" dirty="0">
              <a:solidFill>
                <a:srgbClr val="006600"/>
              </a:solidFill>
            </a:endParaRPr>
          </a:p>
        </p:txBody>
      </p:sp>
      <p:sp>
        <p:nvSpPr>
          <p:cNvPr id="33" name="مستطيل 13"/>
          <p:cNvSpPr>
            <a:spLocks noChangeArrowheads="1"/>
          </p:cNvSpPr>
          <p:nvPr/>
        </p:nvSpPr>
        <p:spPr bwMode="auto">
          <a:xfrm>
            <a:off x="8215313" y="3943350"/>
            <a:ext cx="730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00FF"/>
                </a:solidFill>
              </a:rPr>
              <a:t>مَاجِد :</a:t>
            </a:r>
            <a:endParaRPr lang="ar-SA" sz="2000">
              <a:solidFill>
                <a:srgbClr val="0000FF"/>
              </a:solidFill>
            </a:endParaRPr>
          </a:p>
        </p:txBody>
      </p:sp>
      <p:sp>
        <p:nvSpPr>
          <p:cNvPr id="34" name="مستطيل 14"/>
          <p:cNvSpPr>
            <a:spLocks noChangeArrowheads="1"/>
          </p:cNvSpPr>
          <p:nvPr/>
        </p:nvSpPr>
        <p:spPr bwMode="auto">
          <a:xfrm>
            <a:off x="6072188" y="3929063"/>
            <a:ext cx="21224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/>
              <a:t>لَقَد بَلَغَتْ عِشرِينَ ريالاً .</a:t>
            </a:r>
          </a:p>
        </p:txBody>
      </p:sp>
      <p:sp>
        <p:nvSpPr>
          <p:cNvPr id="35" name="مستطيل 15"/>
          <p:cNvSpPr>
            <a:spLocks noChangeArrowheads="1"/>
          </p:cNvSpPr>
          <p:nvPr/>
        </p:nvSpPr>
        <p:spPr bwMode="auto">
          <a:xfrm>
            <a:off x="4954588" y="4286250"/>
            <a:ext cx="3260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/>
              <a:t>أضنهَا كَافِيةً لِشرَاءِ وَجْبَتَيْنِ خَفِيفَتَيْنِ .</a:t>
            </a:r>
          </a:p>
        </p:txBody>
      </p:sp>
      <p:sp>
        <p:nvSpPr>
          <p:cNvPr id="36" name="مستطيل 16"/>
          <p:cNvSpPr>
            <a:spLocks noChangeArrowheads="1"/>
          </p:cNvSpPr>
          <p:nvPr/>
        </p:nvSpPr>
        <p:spPr bwMode="auto">
          <a:xfrm>
            <a:off x="8215313" y="4243388"/>
            <a:ext cx="711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6600"/>
                </a:solidFill>
              </a:rPr>
              <a:t>أَيْمَنُ :</a:t>
            </a:r>
            <a:endParaRPr lang="ar-SA" sz="2000" dirty="0">
              <a:solidFill>
                <a:srgbClr val="006600"/>
              </a:solidFill>
            </a:endParaRPr>
          </a:p>
        </p:txBody>
      </p:sp>
      <p:sp>
        <p:nvSpPr>
          <p:cNvPr id="37" name="مستطيل 17"/>
          <p:cNvSpPr>
            <a:spLocks noChangeArrowheads="1"/>
          </p:cNvSpPr>
          <p:nvPr/>
        </p:nvSpPr>
        <p:spPr bwMode="auto">
          <a:xfrm>
            <a:off x="5477063" y="4702175"/>
            <a:ext cx="27382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( داخل المطعم )</a:t>
            </a:r>
          </a:p>
        </p:txBody>
      </p:sp>
      <p:sp>
        <p:nvSpPr>
          <p:cNvPr id="38" name="مستطيل 18"/>
          <p:cNvSpPr>
            <a:spLocks noChangeArrowheads="1"/>
          </p:cNvSpPr>
          <p:nvPr/>
        </p:nvSpPr>
        <p:spPr bwMode="auto">
          <a:xfrm>
            <a:off x="5319713" y="5143500"/>
            <a:ext cx="29305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/>
              <a:t>السلامُ عَلَيْكُم وَرَحْمَةُ اللهِ وبَركَاتُه.</a:t>
            </a:r>
          </a:p>
        </p:txBody>
      </p:sp>
      <p:sp>
        <p:nvSpPr>
          <p:cNvPr id="39" name="مستطيل 19"/>
          <p:cNvSpPr>
            <a:spLocks noChangeArrowheads="1"/>
          </p:cNvSpPr>
          <p:nvPr/>
        </p:nvSpPr>
        <p:spPr bwMode="auto">
          <a:xfrm>
            <a:off x="8215313" y="5100638"/>
            <a:ext cx="711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6600"/>
                </a:solidFill>
              </a:rPr>
              <a:t>أَيْمَنُ :</a:t>
            </a:r>
            <a:endParaRPr lang="ar-SA" sz="2000">
              <a:solidFill>
                <a:srgbClr val="006600"/>
              </a:solidFill>
            </a:endParaRPr>
          </a:p>
        </p:txBody>
      </p:sp>
      <p:sp>
        <p:nvSpPr>
          <p:cNvPr id="40" name="مستطيل 20"/>
          <p:cNvSpPr>
            <a:spLocks noChangeArrowheads="1"/>
          </p:cNvSpPr>
          <p:nvPr/>
        </p:nvSpPr>
        <p:spPr bwMode="auto">
          <a:xfrm>
            <a:off x="8210550" y="5500688"/>
            <a:ext cx="7905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</a:rPr>
              <a:t>النادل :</a:t>
            </a:r>
            <a:endParaRPr lang="ar-SA" sz="2000">
              <a:solidFill>
                <a:srgbClr val="7030A0"/>
              </a:solidFill>
            </a:endParaRPr>
          </a:p>
        </p:txBody>
      </p:sp>
      <p:sp>
        <p:nvSpPr>
          <p:cNvPr id="41" name="مستطيل 21"/>
          <p:cNvSpPr>
            <a:spLocks noChangeArrowheads="1"/>
          </p:cNvSpPr>
          <p:nvPr/>
        </p:nvSpPr>
        <p:spPr bwMode="auto">
          <a:xfrm>
            <a:off x="3714750" y="5500688"/>
            <a:ext cx="4572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000" b="1"/>
              <a:t>وعَلَيْكُم السلامُ وَرَحْمَةُ اللهِ وَبَركَاتُه.</a:t>
            </a:r>
          </a:p>
          <a:p>
            <a:r>
              <a:rPr lang="ar-SA" sz="2000" b="1"/>
              <a:t>مَا الطَّعَامُ الَّذِي تُرِيدَانِهِ؟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04006" y="457180"/>
            <a:ext cx="3626846" cy="47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3857620" y="1059404"/>
            <a:ext cx="31085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6600"/>
                </a:solidFill>
              </a:rPr>
              <a:t>1- أَقْرَُأ وَأُلاحِظُ كِتابَةَ الْحُرُوفِ الْمُلَوَّنَةِ :</a:t>
            </a:r>
            <a:endParaRPr lang="ar-SA" dirty="0">
              <a:solidFill>
                <a:srgbClr val="0066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428992" y="1502150"/>
            <a:ext cx="53578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996633"/>
                </a:solidFill>
              </a:rPr>
              <a:t>الذُّبابُ مِنْ أَكْثرِ الحشراتِ الَّتي</a:t>
            </a:r>
          </a:p>
          <a:p>
            <a:r>
              <a:rPr lang="ar-SA" sz="3200" dirty="0" smtClean="0">
                <a:solidFill>
                  <a:srgbClr val="996633"/>
                </a:solidFill>
              </a:rPr>
              <a:t>نعَرِفُها نَقْلا لِلْجَراثِيمِ والموادِّ الضارةّ .</a:t>
            </a:r>
            <a:endParaRPr lang="ar-SA" sz="3200" dirty="0">
              <a:solidFill>
                <a:srgbClr val="996633"/>
              </a:solidFill>
            </a:endParaRPr>
          </a:p>
        </p:txBody>
      </p:sp>
      <p:sp>
        <p:nvSpPr>
          <p:cNvPr id="5" name="شكل بيضاوي 4"/>
          <p:cNvSpPr/>
          <p:nvPr/>
        </p:nvSpPr>
        <p:spPr>
          <a:xfrm>
            <a:off x="7572396" y="285728"/>
            <a:ext cx="1143008" cy="928694"/>
          </a:xfrm>
          <a:prstGeom prst="ellipse">
            <a:avLst/>
          </a:prstGeom>
          <a:ln/>
          <a:scene3d>
            <a:camera prst="perspectiveHeroicExtremeLeftFacing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الرَّسم</a:t>
            </a:r>
            <a:endParaRPr lang="ar-SA" dirty="0" smtClean="0">
              <a:solidFill>
                <a:schemeClr val="tx1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357718" y="26717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sz="2000" dirty="0" smtClean="0">
                <a:solidFill>
                  <a:srgbClr val="FF0000"/>
                </a:solidFill>
              </a:rPr>
              <a:t>2- أُلاحِظُ طَريقَةَ رَْسمِ الْحروفِ تَبَعًا لاتِّجاهِ الأَْسهمِ :</a:t>
            </a:r>
            <a:endParaRPr lang="ar-SA" sz="2000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3209924"/>
            <a:ext cx="3829902" cy="647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مستطيل 8"/>
          <p:cNvSpPr/>
          <p:nvPr/>
        </p:nvSpPr>
        <p:spPr>
          <a:xfrm>
            <a:off x="3571868" y="3857628"/>
            <a:ext cx="5429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dirty="0" smtClean="0">
                <a:solidFill>
                  <a:srgbClr val="0000FF"/>
                </a:solidFill>
                <a:cs typeface="Akhbar MT" pitchFamily="2" charset="-78"/>
              </a:rPr>
              <a:t>3- أُحَبِّرُ </a:t>
            </a:r>
            <a:r>
              <a:rPr lang="ar-SA" sz="2800" dirty="0" err="1" smtClean="0">
                <a:solidFill>
                  <a:srgbClr val="0000FF"/>
                </a:solidFill>
                <a:cs typeface="Akhbar MT" pitchFamily="2" charset="-78"/>
              </a:rPr>
              <a:t>و</a:t>
            </a:r>
            <a:r>
              <a:rPr lang="ar-SA" sz="2800" dirty="0" smtClean="0">
                <a:solidFill>
                  <a:srgbClr val="0000FF"/>
                </a:solidFill>
                <a:cs typeface="Akhbar MT" pitchFamily="2" charset="-78"/>
              </a:rPr>
              <a:t> أَرُْسمُ الْحروفَ ( </a:t>
            </a:r>
            <a:r>
              <a:rPr lang="ar-SA" sz="2800" dirty="0" err="1" smtClean="0">
                <a:solidFill>
                  <a:srgbClr val="0000FF"/>
                </a:solidFill>
                <a:cs typeface="Akhbar MT" pitchFamily="2" charset="-78"/>
              </a:rPr>
              <a:t>ر</a:t>
            </a:r>
            <a:r>
              <a:rPr lang="ar-SA" sz="2800" dirty="0" smtClean="0">
                <a:solidFill>
                  <a:srgbClr val="0000FF"/>
                </a:solidFill>
                <a:cs typeface="Akhbar MT" pitchFamily="2" charset="-78"/>
              </a:rPr>
              <a:t>، </a:t>
            </a:r>
            <a:r>
              <a:rPr lang="ar-SA" sz="2800" dirty="0" err="1" smtClean="0">
                <a:solidFill>
                  <a:srgbClr val="0000FF"/>
                </a:solidFill>
                <a:cs typeface="Akhbar MT" pitchFamily="2" charset="-78"/>
              </a:rPr>
              <a:t>ز</a:t>
            </a:r>
            <a:r>
              <a:rPr lang="ar-SA" sz="2800" dirty="0" smtClean="0">
                <a:solidFill>
                  <a:srgbClr val="0000FF"/>
                </a:solidFill>
                <a:cs typeface="Akhbar MT" pitchFamily="2" charset="-78"/>
              </a:rPr>
              <a:t>، </a:t>
            </a:r>
            <a:r>
              <a:rPr lang="ar-SA" sz="2800" dirty="0" err="1" smtClean="0">
                <a:solidFill>
                  <a:srgbClr val="0000FF"/>
                </a:solidFill>
                <a:cs typeface="Akhbar MT" pitchFamily="2" charset="-78"/>
              </a:rPr>
              <a:t>و</a:t>
            </a:r>
            <a:r>
              <a:rPr lang="ar-SA" sz="2800" dirty="0" smtClean="0">
                <a:solidFill>
                  <a:srgbClr val="0000FF"/>
                </a:solidFill>
                <a:cs typeface="Akhbar MT" pitchFamily="2" charset="-78"/>
              </a:rPr>
              <a:t> ) مُنْفَرِدَةً ومُتَّصلةً :</a:t>
            </a:r>
            <a:endParaRPr lang="ar-SA" sz="2800" dirty="0">
              <a:solidFill>
                <a:srgbClr val="0000FF"/>
              </a:solidFill>
              <a:cs typeface="Akhbar MT" pitchFamily="2" charset="-78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076" y="50342"/>
            <a:ext cx="2213908" cy="1664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938" y="1714488"/>
            <a:ext cx="232216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6055" y="2928934"/>
            <a:ext cx="2342269" cy="871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8662" y="4357694"/>
            <a:ext cx="7858180" cy="2364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9982" y="3786190"/>
            <a:ext cx="2300304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643042" y="214290"/>
            <a:ext cx="40655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rgbClr val="006600"/>
                </a:solidFill>
              </a:rPr>
              <a:t>1 – </a:t>
            </a:r>
            <a:r>
              <a:rPr lang="ar-SA" sz="2000" b="1" dirty="0" smtClean="0">
                <a:solidFill>
                  <a:srgbClr val="006600"/>
                </a:solidFill>
              </a:rPr>
              <a:t>ماذا أَفْعَلُ مَعَ الصديقِ فِي الْمَواقِف التَّالِيةِ :</a:t>
            </a:r>
            <a:endParaRPr lang="ar-SA" sz="2000" dirty="0">
              <a:solidFill>
                <a:srgbClr val="006600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428596" y="755862"/>
            <a:ext cx="51435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cs typeface="Akhbar MT" pitchFamily="2" charset="-78"/>
              </a:rPr>
              <a:t>إذا مَرِضَ.</a:t>
            </a:r>
          </a:p>
          <a:p>
            <a:r>
              <a:rPr lang="ar-SA" sz="2800" b="1" dirty="0" smtClean="0">
                <a:cs typeface="Akhbar MT" pitchFamily="2" charset="-78"/>
              </a:rPr>
              <a:t>إذا رََأيْتُهُ يَأْكُلُ بِشرَاهَةٍ.</a:t>
            </a:r>
          </a:p>
          <a:p>
            <a:r>
              <a:rPr lang="ar-SA" sz="2800" b="1" dirty="0" smtClean="0">
                <a:cs typeface="Akhbar MT" pitchFamily="2" charset="-78"/>
              </a:rPr>
              <a:t>إذا طَلَبَ مِنَّي الْمُساعَدَةَ في ضرْبِ أحَدِ التَّلامِيذِ.</a:t>
            </a:r>
          </a:p>
          <a:p>
            <a:r>
              <a:rPr lang="ar-SA" sz="2800" b="1" dirty="0" smtClean="0">
                <a:cs typeface="Akhbar MT" pitchFamily="2" charset="-78"/>
              </a:rPr>
              <a:t>إذا </a:t>
            </a:r>
            <a:r>
              <a:rPr lang="ar-SA" sz="2800" b="1" dirty="0" err="1" smtClean="0">
                <a:cs typeface="Akhbar MT" pitchFamily="2" charset="-78"/>
              </a:rPr>
              <a:t>ا</a:t>
            </a:r>
            <a:r>
              <a:rPr lang="ar-SA" sz="2800" b="1" dirty="0" smtClean="0">
                <a:cs typeface="Akhbar MT" pitchFamily="2" charset="-78"/>
              </a:rPr>
              <a:t> دَعَاني إِلَى أَكْلَةٍ لا أُحِبُّها.</a:t>
            </a:r>
            <a:endParaRPr lang="ar-SA" sz="2800" b="1" dirty="0">
              <a:cs typeface="Akhbar MT" pitchFamily="2" charset="-7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143108" y="3477284"/>
            <a:ext cx="57864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0000FF"/>
                </a:solidFill>
                <a:latin typeface="Arabic Typesetting" pitchFamily="66" charset="-78"/>
                <a:cs typeface="Arabic Typesetting" pitchFamily="66" charset="-78"/>
              </a:rPr>
              <a:t>2- أُقَدِّمُ ثَلاثَ نَصائحَ لأخي ؛ لِيكونَ في صحَّةٍ جَيِّدَةٍ مَعَ الاْستِعَانَةِ بِالْمِثَالِ :</a:t>
            </a:r>
            <a:endParaRPr lang="ar-SA" sz="2800" b="1" dirty="0">
              <a:solidFill>
                <a:srgbClr val="0000FF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904267" y="4071942"/>
            <a:ext cx="30251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996633"/>
                </a:solidFill>
                <a:cs typeface="Andalus" pitchFamily="2" charset="-78"/>
              </a:rPr>
              <a:t>مَارِس الرِّياضةَ لِيَقْوَى جِسمُكَ .</a:t>
            </a:r>
            <a:endParaRPr lang="ar-SA" sz="2400" b="1" dirty="0">
              <a:solidFill>
                <a:srgbClr val="996633"/>
              </a:solidFill>
              <a:cs typeface="Andalus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357554" y="5229067"/>
            <a:ext cx="4714908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ar-SA" sz="2400" dirty="0" smtClean="0"/>
              <a:t>مِنَ الْحَشرَاتِ الَّضارةِ الْبَعُوضةُ ، وَقَدْ وَرَدَ</a:t>
            </a:r>
          </a:p>
          <a:p>
            <a:pPr algn="ctr"/>
            <a:r>
              <a:rPr lang="ar-SA" sz="2400" dirty="0" smtClean="0"/>
              <a:t>ذِكْرُهَا في الْقُرْآنِ الْكَريمِ فِي الآيةِ السادِسةِ</a:t>
            </a:r>
          </a:p>
          <a:p>
            <a:pPr algn="ctr"/>
            <a:r>
              <a:rPr lang="ar-SA" sz="2400" dirty="0" smtClean="0"/>
              <a:t>وَالْعِشرِين مِنْ سورَة ( الْبَقَرَة ) .</a:t>
            </a:r>
            <a:endParaRPr lang="ar-SA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4429148"/>
            <a:ext cx="31908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48589" y="1189030"/>
            <a:ext cx="881063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62957" y="5068905"/>
            <a:ext cx="909637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71414"/>
            <a:ext cx="3009900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500166" y="71414"/>
            <a:ext cx="74295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dirty="0" smtClean="0">
                <a:cs typeface="Andalus" pitchFamily="2" charset="-78"/>
              </a:rPr>
              <a:t>أَكْتُبُ عَن هَذهِ الْحَشرَة فِي حُدُودِ فِقْرَتَيْنِ مَعَ الاْستِرشادِ بِالْعَناصر التَّالِيّةِ :</a:t>
            </a:r>
            <a:endParaRPr lang="ar-SA" sz="2400" dirty="0">
              <a:cs typeface="Andalus" pitchFamily="2" charset="-78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642910" y="571480"/>
            <a:ext cx="8215370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2000" dirty="0" smtClean="0">
                <a:sym typeface="AGA Arabesque"/>
              </a:rPr>
              <a:t> </a:t>
            </a:r>
            <a:r>
              <a:rPr lang="ar-SA" sz="2000" dirty="0" smtClean="0"/>
              <a:t>الاستِهْلالُ بآيَةٍ قُرآنيَّةٍ تَدُلُّ عَلَى أنَّ مخلُوقاتِ اللهِ جَميعَها مِنْ أصغَرِهَا حتَّى أَكْبَرِهَا هي آيةٌ دالَّةٌ</a:t>
            </a:r>
          </a:p>
          <a:p>
            <a:r>
              <a:rPr lang="ar-SA" sz="2000" dirty="0" smtClean="0"/>
              <a:t>عَلَى قُدرَةِ اللهِ وعظَمَتِهِ </a:t>
            </a:r>
            <a:r>
              <a:rPr lang="ar-SA" sz="2000" dirty="0" err="1" smtClean="0"/>
              <a:t>و</a:t>
            </a:r>
            <a:r>
              <a:rPr lang="ar-SA" sz="2000" dirty="0" smtClean="0"/>
              <a:t> إنْ بَدتْ تافِهَةً،  فقدْ أَوْدَعَ الله فِيْهَا مِنْ آياتِه وقُدْرَتِهِ مَا تَتَحَيَّرُ بِها الْعُقُولُ .</a:t>
            </a:r>
          </a:p>
          <a:p>
            <a:r>
              <a:rPr lang="ar-SA" sz="2000" dirty="0" smtClean="0"/>
              <a:t> </a:t>
            </a:r>
            <a:r>
              <a:rPr lang="ar-SA" sz="2000" dirty="0" smtClean="0">
                <a:sym typeface="AGA Arabesque"/>
              </a:rPr>
              <a:t></a:t>
            </a:r>
            <a:r>
              <a:rPr lang="ar-SA" sz="2000" dirty="0" smtClean="0"/>
              <a:t>مُكَوِّناتُ جِسمِ الْبَعُوضةِ .                                </a:t>
            </a:r>
            <a:r>
              <a:rPr lang="ar-SA" sz="2000" dirty="0" smtClean="0">
                <a:sym typeface="AGA Arabesque"/>
              </a:rPr>
              <a:t></a:t>
            </a:r>
            <a:r>
              <a:rPr lang="ar-SA" sz="2000" dirty="0" smtClean="0"/>
              <a:t>  الأمْرَاُض الَّتِي تَنْقُلُهَا الْبَعوضةُ .</a:t>
            </a:r>
          </a:p>
          <a:p>
            <a:r>
              <a:rPr lang="ar-SA" sz="2000" dirty="0" smtClean="0"/>
              <a:t> </a:t>
            </a:r>
            <a:r>
              <a:rPr lang="ar-SA" sz="2000" dirty="0" smtClean="0">
                <a:sym typeface="AGA Arabesque"/>
              </a:rPr>
              <a:t></a:t>
            </a:r>
            <a:r>
              <a:rPr lang="ar-SA" sz="2000" dirty="0" smtClean="0"/>
              <a:t>  وَسائلُ مُكَافَحَةِ الْبَعوضِ .</a:t>
            </a:r>
            <a:endParaRPr lang="ar-SA" sz="2000" dirty="0"/>
          </a:p>
        </p:txBody>
      </p:sp>
      <p:sp>
        <p:nvSpPr>
          <p:cNvPr id="4" name="مستطيل 3"/>
          <p:cNvSpPr/>
          <p:nvPr/>
        </p:nvSpPr>
        <p:spPr>
          <a:xfrm>
            <a:off x="6590652" y="2143116"/>
            <a:ext cx="2496196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SA" sz="2400" dirty="0" smtClean="0">
                <a:cs typeface="Andalus" pitchFamily="2" charset="-78"/>
              </a:rPr>
              <a:t>كَيفَ أكْتُبُ الْمَوضوعَ ؟</a:t>
            </a:r>
            <a:endParaRPr lang="ar-SA" sz="2400" dirty="0">
              <a:cs typeface="Andalus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42844" y="2000240"/>
            <a:ext cx="6429404" cy="19389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2000" dirty="0" smtClean="0">
                <a:sym typeface="AGA Arabesque"/>
              </a:rPr>
              <a:t></a:t>
            </a:r>
            <a:r>
              <a:rPr lang="ar-SA" sz="2000" dirty="0" smtClean="0"/>
              <a:t>أَجْمَعُ الْمَعْلوماتِ الْمُناسبَةَ .                                 </a:t>
            </a:r>
            <a:r>
              <a:rPr lang="ar-SA" sz="2000" dirty="0" smtClean="0">
                <a:sym typeface="AGA Arabesque"/>
              </a:rPr>
              <a:t></a:t>
            </a:r>
            <a:r>
              <a:rPr lang="ar-SA" sz="2000" dirty="0" smtClean="0"/>
              <a:t> أُنَظِّمُهَا .</a:t>
            </a:r>
          </a:p>
          <a:p>
            <a:r>
              <a:rPr lang="ar-SA" sz="2000" dirty="0" smtClean="0">
                <a:sym typeface="AGA Arabesque"/>
              </a:rPr>
              <a:t> </a:t>
            </a:r>
            <a:r>
              <a:rPr lang="ar-SA" sz="2000" dirty="0" smtClean="0"/>
              <a:t>أَكْتُبُ فِي فِقْرَتينِ .                         </a:t>
            </a:r>
            <a:r>
              <a:rPr lang="ar-SA" sz="2000" dirty="0" smtClean="0">
                <a:sym typeface="AGA Arabesque"/>
              </a:rPr>
              <a:t></a:t>
            </a:r>
            <a:r>
              <a:rPr lang="ar-SA" sz="2000" dirty="0" smtClean="0"/>
              <a:t>  أتْرُكُ فَرَاغًا في بِدَايةِ الفِقْرَةِ .</a:t>
            </a:r>
          </a:p>
          <a:p>
            <a:r>
              <a:rPr lang="ar-SA" sz="2000" dirty="0" smtClean="0">
                <a:sym typeface="AGA Arabesque"/>
              </a:rPr>
              <a:t> </a:t>
            </a:r>
            <a:r>
              <a:rPr lang="ar-SA" sz="2000" dirty="0" smtClean="0"/>
              <a:t>أضعُ عَلامَات التَّرْقِيمِ الْمُنَاسبَةَ فِي أَمَاكِنهَا .</a:t>
            </a:r>
          </a:p>
          <a:p>
            <a:r>
              <a:rPr lang="ar-SA" sz="2000" dirty="0" smtClean="0">
                <a:sym typeface="AGA Arabesque"/>
              </a:rPr>
              <a:t> </a:t>
            </a:r>
            <a:r>
              <a:rPr lang="ar-SA" sz="2000" dirty="0" smtClean="0"/>
              <a:t>أستَخْدِمُ أدَواتِ الرَّبْطِ الْمُنَاسبةَ ( </a:t>
            </a:r>
            <a:r>
              <a:rPr lang="ar-SA" sz="2000" dirty="0" err="1" smtClean="0"/>
              <a:t>وَ</a:t>
            </a:r>
            <a:r>
              <a:rPr lang="ar-SA" sz="2000" dirty="0" smtClean="0"/>
              <a:t> ،َ  أو ،  ثُمَّ ،  </a:t>
            </a:r>
            <a:r>
              <a:rPr lang="ar-SA" sz="2000" dirty="0" err="1" smtClean="0"/>
              <a:t>ف</a:t>
            </a:r>
            <a:r>
              <a:rPr lang="ar-SA" sz="2000" dirty="0" smtClean="0"/>
              <a:t> ) .</a:t>
            </a:r>
          </a:p>
          <a:p>
            <a:r>
              <a:rPr lang="ar-SA" sz="2000" dirty="0" smtClean="0">
                <a:sym typeface="AGA Arabesque"/>
              </a:rPr>
              <a:t> </a:t>
            </a:r>
            <a:r>
              <a:rPr lang="ar-SA" sz="2000" dirty="0" smtClean="0"/>
              <a:t>أكْتُبُ الْكَلِمَاتِ كِتَابَةً َصحِيْحَةً .</a:t>
            </a:r>
          </a:p>
          <a:p>
            <a:r>
              <a:rPr lang="ar-SA" sz="2000" dirty="0" smtClean="0">
                <a:sym typeface="AGA Arabesque"/>
              </a:rPr>
              <a:t> </a:t>
            </a:r>
            <a:r>
              <a:rPr lang="ar-SA" sz="2000" dirty="0" smtClean="0"/>
              <a:t>أستَفِيدُ مِنَ الأْلَفَاظِ وَالْجُمَلِ الْوارِدَةِ فِي نصِّ « ناقِلَةُ الأمَْرَاضِ .»</a:t>
            </a:r>
            <a:endParaRPr lang="ar-SA" sz="2000" dirty="0"/>
          </a:p>
        </p:txBody>
      </p:sp>
      <p:sp>
        <p:nvSpPr>
          <p:cNvPr id="6" name="مستطيل 5"/>
          <p:cNvSpPr/>
          <p:nvPr/>
        </p:nvSpPr>
        <p:spPr>
          <a:xfrm>
            <a:off x="5643570" y="4029022"/>
            <a:ext cx="3147015" cy="40011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2000" dirty="0" smtClean="0"/>
              <a:t>مِنْ أَيْنَ أَحْصلُ علَى هَذِه الْمَعْلُومَاتِ ؟</a:t>
            </a:r>
            <a:endParaRPr lang="ar-SA" sz="2000" dirty="0"/>
          </a:p>
        </p:txBody>
      </p:sp>
      <p:sp>
        <p:nvSpPr>
          <p:cNvPr id="7" name="مستطيل 6"/>
          <p:cNvSpPr/>
          <p:nvPr/>
        </p:nvSpPr>
        <p:spPr>
          <a:xfrm>
            <a:off x="2571736" y="4645422"/>
            <a:ext cx="6500858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2400" dirty="0" smtClean="0">
                <a:sym typeface="AGA Arabesque"/>
              </a:rPr>
              <a:t></a:t>
            </a:r>
            <a:r>
              <a:rPr lang="ar-SA" sz="2400" dirty="0" smtClean="0"/>
              <a:t>مِن مُعَلِّم مَادَّةِ الْعُلُوم . </a:t>
            </a:r>
            <a:r>
              <a:rPr lang="ar-SA" sz="2400" dirty="0" smtClean="0">
                <a:sym typeface="AGA Arabesque"/>
              </a:rPr>
              <a:t>  </a:t>
            </a:r>
            <a:r>
              <a:rPr lang="ar-SA" sz="2400" dirty="0" smtClean="0"/>
              <a:t>مِن مَوسوعَةٍ تَتَحَدَّثُ عَنِ الْحَشرَاتِ .</a:t>
            </a:r>
          </a:p>
          <a:p>
            <a:r>
              <a:rPr lang="ar-SA" sz="2400" dirty="0" smtClean="0">
                <a:sym typeface="AGA Arabesque"/>
              </a:rPr>
              <a:t> </a:t>
            </a:r>
            <a:r>
              <a:rPr lang="ar-SA" sz="2400" dirty="0" smtClean="0"/>
              <a:t>من كُتُبٍ، أو مَجَلَّاتٍ، أو قِصصٍ لَهَا عَلاقةٌ بِالْمَوضوعِ .</a:t>
            </a:r>
          </a:p>
          <a:p>
            <a:r>
              <a:rPr lang="ar-SA" sz="2400" dirty="0" smtClean="0">
                <a:sym typeface="AGA Arabesque"/>
              </a:rPr>
              <a:t> </a:t>
            </a:r>
            <a:r>
              <a:rPr lang="ar-SA" sz="2400" dirty="0" smtClean="0"/>
              <a:t>مِنَ الْبَحْثِ فِي الشبَكَةِ العالَمِيَّةِ .</a:t>
            </a:r>
          </a:p>
          <a:p>
            <a:r>
              <a:rPr lang="ar-SA" sz="2400" dirty="0" smtClean="0">
                <a:sym typeface="AGA Arabesque"/>
              </a:rPr>
              <a:t> </a:t>
            </a:r>
            <a:r>
              <a:rPr lang="ar-SA" sz="2400" dirty="0" smtClean="0"/>
              <a:t>مِنْ طَبِيبِ الْحيِّ أَو الْمَدْرَسةِ .</a:t>
            </a:r>
            <a:endParaRPr lang="ar-SA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2" y="5091679"/>
            <a:ext cx="2243120" cy="1694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71414"/>
            <a:ext cx="3286148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428596" y="1073096"/>
            <a:ext cx="8286808" cy="457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cs typeface="Arabic Transparent" pitchFamily="2" charset="-78"/>
              </a:rPr>
              <a:t>أَكَبَّ عَلَى الْخِوَانِ وكَانَ خِفًّا                            فَلَمَّا قَامَ أَثْقَلَهُ الْقِيَامُ</a:t>
            </a:r>
          </a:p>
          <a:p>
            <a:endParaRPr lang="ar-SA" sz="900" b="1" dirty="0" smtClean="0">
              <a:cs typeface="Arabic Transparent" pitchFamily="2" charset="-78"/>
            </a:endParaRPr>
          </a:p>
          <a:p>
            <a:r>
              <a:rPr lang="ar-SA" sz="2400" b="1" dirty="0" smtClean="0">
                <a:cs typeface="Arabic Transparent" pitchFamily="2" charset="-78"/>
              </a:rPr>
              <a:t>وَوَالَى بَيْنها لُقَمًَا ضخَامًا                               فَمَا </a:t>
            </a:r>
            <a:r>
              <a:rPr lang="ar-SA" sz="2400" b="1" dirty="0" err="1" smtClean="0">
                <a:cs typeface="Arabic Transparent" pitchFamily="2" charset="-78"/>
              </a:rPr>
              <a:t>مَرِئَتْ</a:t>
            </a:r>
            <a:r>
              <a:rPr lang="ar-SA" sz="2400" b="1" dirty="0" smtClean="0">
                <a:cs typeface="Arabic Transparent" pitchFamily="2" charset="-78"/>
              </a:rPr>
              <a:t> لَهُ اللُّقَمُ الِّضخَامُ</a:t>
            </a:r>
          </a:p>
          <a:p>
            <a:endParaRPr lang="ar-SA" sz="900" b="1" dirty="0" smtClean="0">
              <a:cs typeface="Arabic Transparent" pitchFamily="2" charset="-78"/>
            </a:endParaRPr>
          </a:p>
          <a:p>
            <a:r>
              <a:rPr lang="ar-SA" sz="2400" b="1" dirty="0" smtClean="0">
                <a:cs typeface="Arabic Transparent" pitchFamily="2" charset="-78"/>
              </a:rPr>
              <a:t>وعاجَلَ بَلْعَهُنَّ بغيرِ مَضغٍ                             فَهُنَّ بِفِيهِ وَضعٌ فَالْتِهَامُ</a:t>
            </a:r>
          </a:p>
          <a:p>
            <a:endParaRPr lang="ar-SA" sz="900" b="1" dirty="0" smtClean="0">
              <a:cs typeface="Arabic Transparent" pitchFamily="2" charset="-78"/>
            </a:endParaRPr>
          </a:p>
          <a:p>
            <a:r>
              <a:rPr lang="ar-SA" sz="2400" b="1" dirty="0" smtClean="0">
                <a:cs typeface="Arabic Transparent" pitchFamily="2" charset="-78"/>
              </a:rPr>
              <a:t>فأَرْسلْتُ </a:t>
            </a:r>
            <a:r>
              <a:rPr lang="ar-SA" sz="2400" b="1" dirty="0" err="1" smtClean="0">
                <a:cs typeface="Arabic Transparent" pitchFamily="2" charset="-78"/>
              </a:rPr>
              <a:t>اللِّحاظَ</a:t>
            </a:r>
            <a:r>
              <a:rPr lang="ar-SA" sz="2400" b="1" dirty="0" smtClean="0">
                <a:cs typeface="Arabic Transparent" pitchFamily="2" charset="-78"/>
              </a:rPr>
              <a:t> عَلَيْهِ </a:t>
            </a:r>
            <a:r>
              <a:rPr lang="ar-SA" sz="2400" b="1" dirty="0" err="1" smtClean="0">
                <a:cs typeface="Arabic Transparent" pitchFamily="2" charset="-78"/>
              </a:rPr>
              <a:t>شزْرًا</a:t>
            </a:r>
            <a:r>
              <a:rPr lang="ar-SA" sz="2400" b="1" dirty="0" smtClean="0">
                <a:cs typeface="Arabic Transparent" pitchFamily="2" charset="-78"/>
              </a:rPr>
              <a:t>                            وَقُلْتُ لَهُ رُوَيْدَكَ يَا غُلامُ</a:t>
            </a:r>
          </a:p>
          <a:p>
            <a:endParaRPr lang="ar-SA" sz="900" b="1" dirty="0" smtClean="0">
              <a:cs typeface="Arabic Transparent" pitchFamily="2" charset="-78"/>
            </a:endParaRPr>
          </a:p>
          <a:p>
            <a:r>
              <a:rPr lang="ar-SA" sz="2400" b="1" dirty="0" smtClean="0">
                <a:cs typeface="Arabic Transparent" pitchFamily="2" charset="-78"/>
              </a:rPr>
              <a:t>أتَزْدَرِدُ الطَّعَامَ بغيْرِ مَضغٍ                            على أَيَّامِ صحّتِكَ السلامُ</a:t>
            </a:r>
          </a:p>
          <a:p>
            <a:endParaRPr lang="ar-SA" sz="900" b="1" dirty="0" smtClean="0">
              <a:cs typeface="Arabic Transparent" pitchFamily="2" charset="-78"/>
            </a:endParaRPr>
          </a:p>
          <a:p>
            <a:r>
              <a:rPr lang="ar-SA" sz="2400" b="1" dirty="0" smtClean="0">
                <a:cs typeface="Arabic Transparent" pitchFamily="2" charset="-78"/>
              </a:rPr>
              <a:t>ألا إِنَّ الطَّعَامَ دَوَاءُ دَاءٍ                                 بِهِ ابتُلِيَتْ مِنَ الْقِدَمِ الأنَامُ</a:t>
            </a:r>
          </a:p>
          <a:p>
            <a:endParaRPr lang="ar-SA" sz="900" b="1" dirty="0" smtClean="0">
              <a:cs typeface="Arabic Transparent" pitchFamily="2" charset="-78"/>
            </a:endParaRPr>
          </a:p>
          <a:p>
            <a:r>
              <a:rPr lang="ar-SA" sz="2400" b="1" dirty="0" smtClean="0">
                <a:cs typeface="Arabic Transparent" pitchFamily="2" charset="-78"/>
              </a:rPr>
              <a:t>فَدَاوِ َسقَامَ جُوعِكَ عَنْ كَفَافٍ                           فَِإكْثَارُ الدَّواءِ هُوَ السقَامُ</a:t>
            </a:r>
          </a:p>
          <a:p>
            <a:endParaRPr lang="ar-SA" sz="900" b="1" dirty="0" smtClean="0">
              <a:cs typeface="Arabic Transparent" pitchFamily="2" charset="-78"/>
            </a:endParaRPr>
          </a:p>
          <a:p>
            <a:r>
              <a:rPr lang="ar-SA" sz="2400" b="1" dirty="0" smtClean="0">
                <a:cs typeface="Arabic Transparent" pitchFamily="2" charset="-78"/>
              </a:rPr>
              <a:t>حَذارِ حَذَارِ مِنْ جَشعٍ فَِإنِّي                            رََأيْتُ النَّاسَ أجْشعُهَا اللِّئَامُ</a:t>
            </a:r>
          </a:p>
          <a:p>
            <a:endParaRPr lang="ar-SA" sz="900" b="1" dirty="0" smtClean="0">
              <a:cs typeface="Arabic Transparent" pitchFamily="2" charset="-78"/>
            </a:endParaRPr>
          </a:p>
          <a:p>
            <a:r>
              <a:rPr lang="ar-SA" sz="2400" b="1" dirty="0" smtClean="0">
                <a:cs typeface="Arabic Transparent" pitchFamily="2" charset="-78"/>
              </a:rPr>
              <a:t>وَأَغْبَى الْعَالَمِينَ فتًى أَكُولُ                              لِفِطْنَتِهِ بِبطْنَتِهِ انْهِزَامُ</a:t>
            </a:r>
            <a:endParaRPr lang="ar-SA" sz="2400" b="1" dirty="0">
              <a:cs typeface="Arabic Transparent" pitchFamily="2" charset="-7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500198" y="5925941"/>
            <a:ext cx="5214942" cy="646331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مَعْروف عَبد الْغَني الرُّصافي شَاعِرٌ عِراقِي (1294 هـ - 1364 هـ )</a:t>
            </a:r>
          </a:p>
          <a:p>
            <a:pPr algn="ctr"/>
            <a:r>
              <a:rPr lang="ar-SA" b="1" dirty="0" smtClean="0">
                <a:solidFill>
                  <a:srgbClr val="FF0000"/>
                </a:solidFill>
              </a:rPr>
              <a:t>كتب مقطوعات للأطْفَالِ ، وعالَج كَثيرًا مِنَ الْقَضايا الاجتِماعيَّةِ .</a:t>
            </a:r>
            <a:endParaRPr lang="ar-SA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5229600" y="142852"/>
            <a:ext cx="25571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1- أَتََأمَّلُ الصوَرَة، ثُمّ أُجِيبُ :</a:t>
            </a:r>
            <a:endParaRPr lang="ar-SA" sz="2000" dirty="0"/>
          </a:p>
        </p:txBody>
      </p:sp>
      <p:sp>
        <p:nvSpPr>
          <p:cNvPr id="3" name="مستطيل 2"/>
          <p:cNvSpPr/>
          <p:nvPr/>
        </p:nvSpPr>
        <p:spPr>
          <a:xfrm>
            <a:off x="2285984" y="500042"/>
            <a:ext cx="5715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/>
              <a:t>ما اسمُ الْجِهَازِ فِي جِسمِ الإِنسانِ الَّذِي يَتَضرّرُ أَكْثَرَ مِنْ كَثْرَةِ الطَّعَامِ ؟</a:t>
            </a:r>
            <a:endParaRPr lang="ar-SA" sz="2000" dirty="0"/>
          </a:p>
        </p:txBody>
      </p:sp>
      <p:sp>
        <p:nvSpPr>
          <p:cNvPr id="4" name="مستطيل 3"/>
          <p:cNvSpPr/>
          <p:nvPr/>
        </p:nvSpPr>
        <p:spPr>
          <a:xfrm>
            <a:off x="4857768" y="1000108"/>
            <a:ext cx="27860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/>
              <a:t>2- </a:t>
            </a:r>
            <a:r>
              <a:rPr lang="ar-SA" sz="2000" b="1" dirty="0" err="1" smtClean="0"/>
              <a:t>أُ</a:t>
            </a:r>
            <a:r>
              <a:rPr lang="ar-SA" sz="2000" b="1" dirty="0" smtClean="0"/>
              <a:t> لاحَِظُ الإِطَارَ أَْسفَلَ النَّصِّ ،</a:t>
            </a:r>
          </a:p>
          <a:p>
            <a:r>
              <a:rPr lang="ar-SA" sz="2000" b="1" dirty="0" smtClean="0"/>
              <a:t>ثُمَّ أُحَدِّدُ مَصدَرَ القَصيدَةِ :</a:t>
            </a:r>
            <a:endParaRPr lang="ar-SA" sz="2000" dirty="0"/>
          </a:p>
        </p:txBody>
      </p:sp>
      <p:sp>
        <p:nvSpPr>
          <p:cNvPr id="5" name="مستطيل 4"/>
          <p:cNvSpPr/>
          <p:nvPr/>
        </p:nvSpPr>
        <p:spPr>
          <a:xfrm>
            <a:off x="2000232" y="1714488"/>
            <a:ext cx="57864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/>
              <a:t>3</a:t>
            </a:r>
            <a:r>
              <a:rPr lang="ar-SA" sz="2000" dirty="0" smtClean="0"/>
              <a:t> - </a:t>
            </a:r>
            <a:r>
              <a:rPr lang="ar-SA" sz="2000" b="1" dirty="0" smtClean="0"/>
              <a:t>يَنْتَهي كَلُّ بَيْتٍ مِنْ أَبْياتِ الْقَصيدَةِ بِحَرْفٍ وَاحدٍ، أُحَدِّدُهُ . </a:t>
            </a:r>
            <a:endParaRPr lang="ar-SA" sz="2000" dirty="0"/>
          </a:p>
        </p:txBody>
      </p:sp>
      <p:sp>
        <p:nvSpPr>
          <p:cNvPr id="6" name="مستطيل 5"/>
          <p:cNvSpPr/>
          <p:nvPr/>
        </p:nvSpPr>
        <p:spPr>
          <a:xfrm>
            <a:off x="2928942" y="2100196"/>
            <a:ext cx="49292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/>
              <a:t>4 - هَلْ يُعَالِجُ النَُّّص قَضيَّةً اِقْتَِصادِيَّةً أو مُْشكِلَةً ِصحِّيَّةً ؟</a:t>
            </a:r>
            <a:endParaRPr lang="ar-SA" sz="2000" b="1" dirty="0"/>
          </a:p>
        </p:txBody>
      </p:sp>
      <p:sp>
        <p:nvSpPr>
          <p:cNvPr id="7" name="مستطيل 6"/>
          <p:cNvSpPr/>
          <p:nvPr/>
        </p:nvSpPr>
        <p:spPr>
          <a:xfrm>
            <a:off x="2285984" y="2457386"/>
            <a:ext cx="55721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/>
              <a:t>5- أَخْتَارُ مِنَ الْبَيْتِ الأخِيرِ جُمْلَةً تَصلُحُ أنْ تَكُونَ عُنْوَانًا لِلْقَِصيْدَةِ .</a:t>
            </a:r>
            <a:endParaRPr lang="ar-SA" sz="2000" dirty="0"/>
          </a:p>
        </p:txBody>
      </p:sp>
      <p:sp>
        <p:nvSpPr>
          <p:cNvPr id="8" name="مستطيل 7"/>
          <p:cNvSpPr/>
          <p:nvPr/>
        </p:nvSpPr>
        <p:spPr>
          <a:xfrm>
            <a:off x="4324254" y="3243204"/>
            <a:ext cx="26052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1- أَصلُ بَيْنَ الْكَلِمَةِ ومَعْنَاهَا :</a:t>
            </a:r>
            <a:endParaRPr lang="ar-SA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9582" y="3643314"/>
            <a:ext cx="4945624" cy="3076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43882" y="285728"/>
            <a:ext cx="1128712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9586" y="3714752"/>
            <a:ext cx="8143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رابط كسهم مستقيم 11"/>
          <p:cNvCxnSpPr/>
          <p:nvPr/>
        </p:nvCxnSpPr>
        <p:spPr>
          <a:xfrm rot="10800000" flipV="1">
            <a:off x="4643438" y="4000504"/>
            <a:ext cx="1643074" cy="9286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رابط كسهم مستقيم 13"/>
          <p:cNvCxnSpPr/>
          <p:nvPr/>
        </p:nvCxnSpPr>
        <p:spPr>
          <a:xfrm rot="10800000">
            <a:off x="4616142" y="4014152"/>
            <a:ext cx="1857388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رابط كسهم مستقيم 14"/>
          <p:cNvCxnSpPr/>
          <p:nvPr/>
        </p:nvCxnSpPr>
        <p:spPr>
          <a:xfrm rot="10800000" flipV="1">
            <a:off x="4572000" y="5000636"/>
            <a:ext cx="1571636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رابط كسهم مستقيم 15"/>
          <p:cNvCxnSpPr/>
          <p:nvPr/>
        </p:nvCxnSpPr>
        <p:spPr>
          <a:xfrm rot="10800000">
            <a:off x="4572000" y="4500570"/>
            <a:ext cx="1785950" cy="9286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رابط كسهم مستقيم 16"/>
          <p:cNvCxnSpPr/>
          <p:nvPr/>
        </p:nvCxnSpPr>
        <p:spPr>
          <a:xfrm rot="10800000" flipV="1">
            <a:off x="4572000" y="5929330"/>
            <a:ext cx="1857388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رابط كسهم مستقيم 19"/>
          <p:cNvCxnSpPr/>
          <p:nvPr/>
        </p:nvCxnSpPr>
        <p:spPr>
          <a:xfrm rot="10800000">
            <a:off x="4643438" y="5929330"/>
            <a:ext cx="1714512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8" y="71414"/>
            <a:ext cx="2357422" cy="3124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857356" y="71414"/>
            <a:ext cx="65008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/>
              <a:t>2- أَبْحَثُ عَنْ مَعَانِي الْكَلِمَاتِ المُلَوَّنَةِ في الْجُمَلِ التَّالِيَةِ وأَكْتُبُهَا بَيْنَ الْقَوْسَيْنِ :</a:t>
            </a:r>
            <a:endParaRPr lang="ar-SA" sz="2000" dirty="0"/>
          </a:p>
        </p:txBody>
      </p:sp>
      <p:sp>
        <p:nvSpPr>
          <p:cNvPr id="3" name="مستطيل 2"/>
          <p:cNvSpPr/>
          <p:nvPr/>
        </p:nvSpPr>
        <p:spPr>
          <a:xfrm>
            <a:off x="2286000" y="514159"/>
            <a:ext cx="55721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cs typeface="Arabic Transparent" pitchFamily="2" charset="-78"/>
              </a:rPr>
              <a:t>تبَلْعَ</a:t>
            </a:r>
            <a:r>
              <a:rPr lang="ar-SA" sz="2400" dirty="0" smtClean="0">
                <a:cs typeface="Arabic Transparent" pitchFamily="2" charset="-78"/>
              </a:rPr>
              <a:t> الْحَصالَةُ النُّقُودَ.   </a:t>
            </a:r>
            <a:r>
              <a:rPr lang="ar-SA" sz="2000" dirty="0" smtClean="0">
                <a:cs typeface="Arabic Transparent" pitchFamily="2" charset="-78"/>
              </a:rPr>
              <a:t>(</a:t>
            </a:r>
            <a:r>
              <a:rPr lang="ar-SA" sz="1400" dirty="0" smtClean="0">
                <a:cs typeface="Arabic Transparent" pitchFamily="2" charset="-78"/>
              </a:rPr>
              <a:t>.....................</a:t>
            </a:r>
            <a:r>
              <a:rPr lang="ar-SA" sz="2000" dirty="0" smtClean="0">
                <a:cs typeface="Arabic Transparent" pitchFamily="2" charset="-78"/>
              </a:rPr>
              <a:t>)</a:t>
            </a:r>
            <a:r>
              <a:rPr lang="ar-SA" sz="1400" dirty="0" smtClean="0">
                <a:cs typeface="Arabic Transparent" pitchFamily="2" charset="-78"/>
              </a:rPr>
              <a:t>.</a:t>
            </a:r>
            <a:endParaRPr lang="ar-SA" sz="2000" dirty="0" smtClean="0">
              <a:cs typeface="Arabic Transparent" pitchFamily="2" charset="-78"/>
            </a:endParaRPr>
          </a:p>
          <a:p>
            <a:r>
              <a:rPr lang="ar-SA" sz="2400" dirty="0" smtClean="0">
                <a:solidFill>
                  <a:srgbClr val="FF0000"/>
                </a:solidFill>
                <a:cs typeface="Arabic Transparent" pitchFamily="2" charset="-78"/>
              </a:rPr>
              <a:t>مهَلاْ</a:t>
            </a:r>
            <a:r>
              <a:rPr lang="ar-SA" sz="2400" dirty="0" smtClean="0">
                <a:cs typeface="Arabic Transparent" pitchFamily="2" charset="-78"/>
              </a:rPr>
              <a:t> ياَ سائقَ الشاحِنَةِ. </a:t>
            </a:r>
            <a:r>
              <a:rPr lang="ar-SA" sz="2000" dirty="0" smtClean="0">
                <a:cs typeface="Arabic Transparent" pitchFamily="2" charset="-78"/>
              </a:rPr>
              <a:t>(</a:t>
            </a:r>
            <a:r>
              <a:rPr lang="ar-SA" sz="1400" dirty="0" smtClean="0">
                <a:cs typeface="Arabic Transparent" pitchFamily="2" charset="-78"/>
              </a:rPr>
              <a:t>.....................</a:t>
            </a:r>
            <a:r>
              <a:rPr lang="ar-SA" sz="2000" dirty="0" smtClean="0">
                <a:cs typeface="Arabic Transparent" pitchFamily="2" charset="-78"/>
              </a:rPr>
              <a:t>)</a:t>
            </a:r>
            <a:r>
              <a:rPr lang="ar-SA" sz="1400" dirty="0" smtClean="0">
                <a:cs typeface="Arabic Transparent" pitchFamily="2" charset="-78"/>
              </a:rPr>
              <a:t>.</a:t>
            </a:r>
            <a:endParaRPr lang="ar-SA" sz="2000" dirty="0" smtClean="0">
              <a:cs typeface="Arabic Transparent" pitchFamily="2" charset="-78"/>
            </a:endParaRPr>
          </a:p>
          <a:p>
            <a:r>
              <a:rPr lang="ar-SA" sz="2400" dirty="0" smtClean="0">
                <a:cs typeface="Arabic Transparent" pitchFamily="2" charset="-78"/>
              </a:rPr>
              <a:t>كرُمِّ </a:t>
            </a:r>
            <a:r>
              <a:rPr lang="ar-SA" sz="2400" dirty="0" smtClean="0">
                <a:solidFill>
                  <a:srgbClr val="FF0000"/>
                </a:solidFill>
                <a:cs typeface="Arabic Transparent" pitchFamily="2" charset="-78"/>
              </a:rPr>
              <a:t>لِنَبَاهَتِهِ</a:t>
            </a:r>
            <a:r>
              <a:rPr lang="ar-SA" sz="2400" dirty="0" smtClean="0">
                <a:cs typeface="Arabic Transparent" pitchFamily="2" charset="-78"/>
              </a:rPr>
              <a:t> </a:t>
            </a:r>
            <a:r>
              <a:rPr lang="ar-SA" sz="2400" dirty="0" err="1" smtClean="0">
                <a:cs typeface="Arabic Transparent" pitchFamily="2" charset="-78"/>
              </a:rPr>
              <a:t>وَ</a:t>
            </a:r>
            <a:r>
              <a:rPr lang="ar-SA" sz="2400" dirty="0" smtClean="0">
                <a:cs typeface="Arabic Transparent" pitchFamily="2" charset="-78"/>
              </a:rPr>
              <a:t> عِلْمِه.   </a:t>
            </a:r>
            <a:r>
              <a:rPr lang="ar-SA" sz="2000" dirty="0" smtClean="0">
                <a:cs typeface="Arabic Transparent" pitchFamily="2" charset="-78"/>
              </a:rPr>
              <a:t>(</a:t>
            </a:r>
            <a:r>
              <a:rPr lang="ar-SA" sz="1400" dirty="0" smtClean="0">
                <a:cs typeface="Arabic Transparent" pitchFamily="2" charset="-78"/>
              </a:rPr>
              <a:t>.....................</a:t>
            </a:r>
            <a:r>
              <a:rPr lang="ar-SA" sz="2000" dirty="0" smtClean="0">
                <a:cs typeface="Arabic Transparent" pitchFamily="2" charset="-78"/>
              </a:rPr>
              <a:t>)</a:t>
            </a:r>
            <a:r>
              <a:rPr lang="ar-SA" sz="1400" dirty="0" smtClean="0">
                <a:cs typeface="Arabic Transparent" pitchFamily="2" charset="-78"/>
              </a:rPr>
              <a:t>.</a:t>
            </a:r>
            <a:endParaRPr lang="ar-SA" sz="2400" dirty="0">
              <a:cs typeface="Arabic Transparent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214554"/>
            <a:ext cx="657229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4"/>
          <p:cNvSpPr/>
          <p:nvPr/>
        </p:nvSpPr>
        <p:spPr>
          <a:xfrm>
            <a:off x="428596" y="1714488"/>
            <a:ext cx="8429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latin typeface="Arabic Typesetting" pitchFamily="66" charset="-78"/>
                <a:cs typeface="Arabic Typesetting" pitchFamily="66" charset="-78"/>
              </a:rPr>
              <a:t>3- أُمَثِّلُ مَعْنَى الْبيتِ التَّالِي، مَع التَّنَبُّهِ إِلَى أَنَّ مَعْنَى ( شَزْرًا ) : نَظَرُ الْغَضبَانِ بِمُؤَخَّرِ الْعَيْنِ :</a:t>
            </a:r>
            <a:endParaRPr lang="ar-SA" sz="3200" dirty="0"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6" name="Picture 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24" y="5222895"/>
            <a:ext cx="857250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48" y="2957956"/>
            <a:ext cx="857256" cy="132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مستطيل 7"/>
          <p:cNvSpPr/>
          <p:nvPr/>
        </p:nvSpPr>
        <p:spPr>
          <a:xfrm>
            <a:off x="500034" y="2928934"/>
            <a:ext cx="7072362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600" dirty="0" smtClean="0">
                <a:latin typeface="Tahoma" pitchFamily="34" charset="0"/>
                <a:cs typeface="Tahoma" pitchFamily="34" charset="0"/>
              </a:rPr>
              <a:t>1- كَيْفَ كَانَ يأْكُلُ الْغُلامُ ؟ 3 - لِمَاذَا يُؤْكَلُ الطَّعَامُ حَسَبَ رَْأي الَّشاعِرِ ؟</a:t>
            </a:r>
          </a:p>
          <a:p>
            <a:endParaRPr lang="ar-SA" sz="700" dirty="0" smtClean="0">
              <a:latin typeface="Tahoma" pitchFamily="34" charset="0"/>
              <a:cs typeface="Tahoma" pitchFamily="34" charset="0"/>
            </a:endParaRPr>
          </a:p>
          <a:p>
            <a:r>
              <a:rPr lang="ar-SA" sz="1600" dirty="0" smtClean="0">
                <a:latin typeface="Tahoma" pitchFamily="34" charset="0"/>
                <a:cs typeface="Tahoma" pitchFamily="34" charset="0"/>
              </a:rPr>
              <a:t>2 - بِمَ نََصحَهُ الَّشاعِرُ ؟ 4 - بِمَ يَتَسَبَّبُ الإِكْثَارُ مِنَ الطَّعَامِ ؟ </a:t>
            </a:r>
          </a:p>
          <a:p>
            <a:endParaRPr lang="ar-SA" sz="700" dirty="0" smtClean="0">
              <a:latin typeface="Tahoma" pitchFamily="34" charset="0"/>
              <a:cs typeface="Tahoma" pitchFamily="34" charset="0"/>
            </a:endParaRPr>
          </a:p>
          <a:p>
            <a:r>
              <a:rPr lang="ar-SA" sz="1600" dirty="0" smtClean="0">
                <a:latin typeface="Tahoma" pitchFamily="34" charset="0"/>
                <a:cs typeface="Tahoma" pitchFamily="34" charset="0"/>
              </a:rPr>
              <a:t>5 - يُقَالُ: الْبِطْنَةُ تُذْهِبُ الْفِطْنَةَ، كَيْفَ ذَلِكَ ؟</a:t>
            </a:r>
          </a:p>
          <a:p>
            <a:endParaRPr lang="ar-SA" sz="700" dirty="0" smtClean="0">
              <a:latin typeface="Tahoma" pitchFamily="34" charset="0"/>
              <a:cs typeface="Tahoma" pitchFamily="34" charset="0"/>
            </a:endParaRPr>
          </a:p>
          <a:p>
            <a:r>
              <a:rPr lang="ar-SA" sz="1600" dirty="0" smtClean="0">
                <a:latin typeface="Tahoma" pitchFamily="34" charset="0"/>
                <a:cs typeface="Tahoma" pitchFamily="34" charset="0"/>
              </a:rPr>
              <a:t>6- أَقْرَ </a:t>
            </a:r>
            <a:r>
              <a:rPr lang="ar-SA" sz="1600" dirty="0" err="1" smtClean="0">
                <a:latin typeface="Tahoma" pitchFamily="34" charset="0"/>
                <a:cs typeface="Tahoma" pitchFamily="34" charset="0"/>
              </a:rPr>
              <a:t>ُأ</a:t>
            </a:r>
            <a:r>
              <a:rPr lang="ar-SA" sz="1600" dirty="0" smtClean="0">
                <a:latin typeface="Tahoma" pitchFamily="34" charset="0"/>
                <a:cs typeface="Tahoma" pitchFamily="34" charset="0"/>
              </a:rPr>
              <a:t> الْبَيْتَ الَّذِي :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2747316" y="3986214"/>
            <a:ext cx="2585964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2400" dirty="0" smtClean="0">
                <a:cs typeface="Akhbar MT" pitchFamily="2" charset="-78"/>
              </a:rPr>
              <a:t>يُظْهِرُ َشرَاهَةَ الْغُلامِ فِي الأكَْلِ .</a:t>
            </a:r>
            <a:endParaRPr lang="ar-SA" sz="2400" dirty="0">
              <a:cs typeface="Akhbar MT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571604" y="4538971"/>
            <a:ext cx="376898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2400" dirty="0" smtClean="0">
                <a:cs typeface="Akhbar MT" pitchFamily="2" charset="-78"/>
              </a:rPr>
              <a:t>يُحَذِّرُ فِيهِ الشاعِرُ الْغُلامَ مِنْ عَاقِبَةِ طَرِيقَةِ أَكْلِهِ.</a:t>
            </a:r>
            <a:endParaRPr lang="ar-SA" sz="2400" dirty="0">
              <a:cs typeface="Akhbar MT" pitchFamily="2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85720" y="6386476"/>
            <a:ext cx="75009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>
                <a:cs typeface="+mn-cs"/>
              </a:rPr>
              <a:t>بَعْدَ فَهْمِي الْقَصيدَةَ، وَتَذَوُّقِي أَبْيَاتَهَا، أُنْشدُهَا ِإنْشادًا جَمِيلا ثُمَّ أَحْفَظُ خَمسةً مِنْ أَبْيَاتِها.</a:t>
            </a:r>
            <a:endParaRPr lang="ar-SA" sz="2000" dirty="0">
              <a:cs typeface="+mn-cs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324257" y="414956"/>
            <a:ext cx="9621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0000FF"/>
                </a:solidFill>
                <a:cs typeface="Arabic Transparent" pitchFamily="2" charset="-78"/>
              </a:rPr>
              <a:t>تزدرد</a:t>
            </a:r>
            <a:endParaRPr lang="ar-EG" sz="3200" dirty="0">
              <a:solidFill>
                <a:srgbClr val="0000FF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4511058" y="799819"/>
            <a:ext cx="8867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0000FF"/>
                </a:solidFill>
                <a:cs typeface="Arabic Transparent" pitchFamily="2" charset="-78"/>
              </a:rPr>
              <a:t>رويداً</a:t>
            </a:r>
            <a:endParaRPr lang="ar-EG" sz="3200" dirty="0">
              <a:solidFill>
                <a:srgbClr val="0000FF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4381035" y="1156632"/>
            <a:ext cx="10102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0000FF"/>
                </a:solidFill>
                <a:cs typeface="Arabic Transparent" pitchFamily="2" charset="-78"/>
              </a:rPr>
              <a:t>لفطنته</a:t>
            </a:r>
            <a:endParaRPr lang="ar-EG" sz="3200" dirty="0">
              <a:solidFill>
                <a:srgbClr val="0000FF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540978" y="5429264"/>
            <a:ext cx="7143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/>
              <a:t>لَو أَرَدْتُ نُصحَ مَنْ رَأيْتُهُ يَفْعَلُ مِثْلَ الْغُلامِ، فما الْبَيْتُ الَّذِي يمكنُ اْخِتَيارُه لِذَلِكَ؟ ولِمَاذَا؟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2821020" y="5857892"/>
            <a:ext cx="49247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/>
              <a:t>ما الْبَيْتُ الَّذِي يُعَبِّرُ عَن الْحِكْمَةِ «الْوِقَايَةُ خَيْرٌ مِن الْعِلاجِ ؟»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642910" y="4071942"/>
            <a:ext cx="550071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200" dirty="0" smtClean="0">
                <a:solidFill>
                  <a:srgbClr val="0000FF"/>
                </a:solidFill>
                <a:cs typeface="Arabic Transparent" pitchFamily="2" charset="-78"/>
              </a:rPr>
              <a:t>وَوَالَى بَيْنها لُقَمًَا ضخَامًا         فَمَا </a:t>
            </a:r>
            <a:r>
              <a:rPr lang="ar-SA" sz="2200" dirty="0" err="1" smtClean="0">
                <a:solidFill>
                  <a:srgbClr val="0000FF"/>
                </a:solidFill>
                <a:cs typeface="Arabic Transparent" pitchFamily="2" charset="-78"/>
              </a:rPr>
              <a:t>مَرِئَتْ</a:t>
            </a:r>
            <a:r>
              <a:rPr lang="ar-SA" sz="2200" dirty="0" smtClean="0">
                <a:solidFill>
                  <a:srgbClr val="0000FF"/>
                </a:solidFill>
                <a:cs typeface="Arabic Transparent" pitchFamily="2" charset="-78"/>
              </a:rPr>
              <a:t> لَهُ اللُّقَمُ الِّضخَامُ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714348" y="4572008"/>
            <a:ext cx="542925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200" dirty="0" smtClean="0">
                <a:solidFill>
                  <a:srgbClr val="0000FF"/>
                </a:solidFill>
                <a:cs typeface="Arabic Transparent" pitchFamily="2" charset="-78"/>
              </a:rPr>
              <a:t>ألا إِنَّ الطَّعَامَ دَوَاءُ دَاءٍ            </a:t>
            </a:r>
            <a:r>
              <a:rPr lang="ar-SA" sz="2200" dirty="0" err="1" smtClean="0">
                <a:solidFill>
                  <a:srgbClr val="0000FF"/>
                </a:solidFill>
                <a:cs typeface="Arabic Transparent" pitchFamily="2" charset="-78"/>
              </a:rPr>
              <a:t>بِهِ</a:t>
            </a:r>
            <a:r>
              <a:rPr lang="ar-SA" sz="2200" dirty="0" smtClean="0">
                <a:solidFill>
                  <a:srgbClr val="0000FF"/>
                </a:solidFill>
                <a:cs typeface="Arabic Transparent" pitchFamily="2" charset="-78"/>
              </a:rPr>
              <a:t> ابتُلِيَتْ مِنَ الْقِدَمِ الأنَامُ</a:t>
            </a:r>
          </a:p>
        </p:txBody>
      </p:sp>
      <p:sp>
        <p:nvSpPr>
          <p:cNvPr id="20" name="مستطيل 19"/>
          <p:cNvSpPr/>
          <p:nvPr/>
        </p:nvSpPr>
        <p:spPr>
          <a:xfrm>
            <a:off x="3714744" y="5457782"/>
            <a:ext cx="4357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b="1" dirty="0" smtClean="0">
                <a:solidFill>
                  <a:srgbClr val="996600"/>
                </a:solidFill>
              </a:rPr>
              <a:t>فداو سقام جوعك عن كفاف     فإكثار الدواء هو السقام</a:t>
            </a:r>
            <a:endParaRPr lang="ar-EG" b="1" dirty="0">
              <a:solidFill>
                <a:srgbClr val="996600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142844" y="5733652"/>
            <a:ext cx="40719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1600" b="1" dirty="0" smtClean="0">
                <a:solidFill>
                  <a:srgbClr val="008000"/>
                </a:solidFill>
              </a:rPr>
              <a:t>السبب : التنبيه على عدم الأكل إلا عند </a:t>
            </a:r>
            <a:r>
              <a:rPr lang="ar-EG" sz="1600" b="1" dirty="0" err="1" smtClean="0">
                <a:solidFill>
                  <a:srgbClr val="008000"/>
                </a:solidFill>
              </a:rPr>
              <a:t>ا</a:t>
            </a:r>
            <a:r>
              <a:rPr lang="ar-EG" sz="1600" b="1" dirty="0" smtClean="0">
                <a:solidFill>
                  <a:srgbClr val="008000"/>
                </a:solidFill>
              </a:rPr>
              <a:t> لإحساس بالجوع .</a:t>
            </a:r>
            <a:endParaRPr lang="ar-EG" sz="1600" b="1" dirty="0">
              <a:solidFill>
                <a:srgbClr val="008000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2786082" y="5998509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EG" sz="2200" dirty="0" smtClean="0">
                <a:solidFill>
                  <a:srgbClr val="C00000"/>
                </a:solidFill>
              </a:rPr>
              <a:t>وأغنى العالمين فتى أكول      لفطنته بطنته انهزام</a:t>
            </a:r>
            <a:endParaRPr lang="ar-EG" sz="2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0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8" grpId="0"/>
      <p:bldP spid="9" grpId="0" animBg="1"/>
      <p:bldP spid="9" grpId="1" animBg="1"/>
      <p:bldP spid="11" grpId="0" animBg="1"/>
      <p:bldP spid="11" grpId="1" animBg="1"/>
      <p:bldP spid="12" grpId="0"/>
      <p:bldP spid="13" grpId="0"/>
      <p:bldP spid="14" grpId="0"/>
      <p:bldP spid="15" grpId="0"/>
      <p:bldP spid="16" grpId="0"/>
      <p:bldP spid="16" grpId="1"/>
      <p:bldP spid="17" grpId="0"/>
      <p:bldP spid="17" grpId="1"/>
      <p:bldP spid="18" grpId="0"/>
      <p:bldP spid="19" grpId="0"/>
      <p:bldP spid="20" grpId="0"/>
      <p:bldP spid="21" grpId="0"/>
      <p:bldP spid="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161449" y="71438"/>
            <a:ext cx="8839707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مستطيل 5"/>
          <p:cNvSpPr/>
          <p:nvPr/>
        </p:nvSpPr>
        <p:spPr>
          <a:xfrm>
            <a:off x="71438" y="71414"/>
            <a:ext cx="8929718" cy="6740307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ar-SA" sz="2400" b="1" dirty="0" smtClean="0">
                <a:cs typeface="Akhbar MT" pitchFamily="2" charset="-78"/>
              </a:rPr>
              <a:t>عادَ أشعبُ من رِحلةٍ فاشلةٍ للبحثِ عنْ طعامٍ ، </a:t>
            </a:r>
            <a:r>
              <a:rPr lang="ar-SA" sz="2400" b="1" dirty="0" err="1" smtClean="0">
                <a:cs typeface="Akhbar MT" pitchFamily="2" charset="-78"/>
              </a:rPr>
              <a:t>و</a:t>
            </a:r>
            <a:r>
              <a:rPr lang="ar-SA" sz="2400" b="1" dirty="0" smtClean="0">
                <a:cs typeface="Akhbar MT" pitchFamily="2" charset="-78"/>
              </a:rPr>
              <a:t> في العودةِ لمحَ رجلا قرويًّا قادمًا من بعيدٍ يَمْتِطَي حمارًا، فانتظرَهُ أشعبُ بترحابٍ صائحًا : حيّاك الله يا أبا زيدٍ ! من أينَ أقبلتَ ؟ و أينْ نزلتَ ؟ هيَّا بنا إلى البيتِ !</a:t>
            </a:r>
          </a:p>
          <a:p>
            <a:r>
              <a:rPr lang="ar-SA" sz="2400" b="1" dirty="0" smtClean="0">
                <a:cs typeface="Akhbar MT" pitchFamily="2" charset="-78"/>
              </a:rPr>
              <a:t>اِنْتابَ الرجلَ ذُهولٌ؛ لأنَّه لم يشاهدْ أشعبَ منْ قبلُ ! ثمَّ إنَّ اسمَه ليس أبا زيدٍ، </a:t>
            </a:r>
            <a:r>
              <a:rPr lang="ar-SA" sz="2400" b="1" dirty="0" err="1" smtClean="0">
                <a:cs typeface="Akhbar MT" pitchFamily="2" charset="-78"/>
              </a:rPr>
              <a:t>و</a:t>
            </a:r>
            <a:r>
              <a:rPr lang="ar-SA" sz="2400" b="1" dirty="0" smtClean="0">
                <a:cs typeface="Akhbar MT" pitchFamily="2" charset="-78"/>
              </a:rPr>
              <a:t> إنَّما أبو عبيدٍ !</a:t>
            </a:r>
          </a:p>
          <a:p>
            <a:r>
              <a:rPr lang="ar-SA" sz="2400" b="1" dirty="0" smtClean="0">
                <a:cs typeface="Akhbar MT" pitchFamily="2" charset="-78"/>
              </a:rPr>
              <a:t>فلمّا أخبرَ َأشعَبَ باسمِه الحقيقيِّ، ردَّ عليه قائلًا: لعنَ اللهُُ الشيطانَ،وأبعدَ النسيانَ!هَلُمَّ إلى بَيْتي كي </a:t>
            </a:r>
            <a:r>
              <a:rPr lang="ar-SA" sz="2400" b="1" dirty="0" err="1" smtClean="0">
                <a:cs typeface="Akhbar MT" pitchFamily="2" charset="-78"/>
              </a:rPr>
              <a:t>نتغدَّى</a:t>
            </a:r>
            <a:endParaRPr lang="ar-SA" sz="2400" b="1" dirty="0" smtClean="0">
              <a:cs typeface="Akhbar MT" pitchFamily="2" charset="-78"/>
            </a:endParaRPr>
          </a:p>
          <a:p>
            <a:r>
              <a:rPr lang="ar-SA" sz="2400" b="1" dirty="0" smtClean="0">
                <a:cs typeface="Akhbar MT" pitchFamily="2" charset="-78"/>
              </a:rPr>
              <a:t>فاستجابَ القرويُّ وذهبَ معه. وفي أثناءِ الطريقِ طلبَ أشعبُ أنْ يمرَّا على محلّ شواءٍ </a:t>
            </a:r>
            <a:r>
              <a:rPr lang="ar-SA" sz="2400" b="1" dirty="0" err="1" smtClean="0">
                <a:cs typeface="Akhbar MT" pitchFamily="2" charset="-78"/>
              </a:rPr>
              <a:t>به</a:t>
            </a:r>
            <a:r>
              <a:rPr lang="ar-SA" sz="2400" b="1" dirty="0" smtClean="0">
                <a:cs typeface="Akhbar MT" pitchFamily="2" charset="-78"/>
              </a:rPr>
              <a:t> لحومٌ وحلوى وكلُّ ما تشتهيه النفُس .</a:t>
            </a:r>
          </a:p>
          <a:p>
            <a:r>
              <a:rPr lang="ar-SA" sz="2400" b="1" dirty="0" smtClean="0">
                <a:cs typeface="Akhbar MT" pitchFamily="2" charset="-78"/>
              </a:rPr>
              <a:t>ثم قال لصاحبِ المطعَم: قدِّم لأبي زيدٍ شواءً ،  ثُمَ زِنْ له مِنْ تلك الحلوى ، ثم اخترْ منْ تلك </a:t>
            </a:r>
            <a:r>
              <a:rPr lang="ar-SA" sz="2400" b="1" dirty="0" err="1" smtClean="0">
                <a:cs typeface="Akhbar MT" pitchFamily="2" charset="-78"/>
              </a:rPr>
              <a:t>الأ</a:t>
            </a:r>
            <a:r>
              <a:rPr lang="ar-SA" sz="2400" b="1" dirty="0" smtClean="0">
                <a:cs typeface="Akhbar MT" pitchFamily="2" charset="-78"/>
              </a:rPr>
              <a:t> طباقِ، ثم افرشْ أوراقَ الرقاقِ ،  وَرشَّ عليها بعضا من السكرِ، وماءَ الوردِ ؛ ليأكلَه أبو زيد بالهناءِ </a:t>
            </a:r>
            <a:r>
              <a:rPr lang="ar-SA" sz="2400" b="1" dirty="0" err="1" smtClean="0">
                <a:cs typeface="Akhbar MT" pitchFamily="2" charset="-78"/>
              </a:rPr>
              <a:t>و</a:t>
            </a:r>
            <a:r>
              <a:rPr lang="ar-SA" sz="2400" b="1" dirty="0" smtClean="0">
                <a:cs typeface="Akhbar MT" pitchFamily="2" charset="-78"/>
              </a:rPr>
              <a:t> الشفاءِ .</a:t>
            </a:r>
          </a:p>
          <a:p>
            <a:r>
              <a:rPr lang="ar-SA" sz="2400" b="1" dirty="0" smtClean="0">
                <a:cs typeface="Akhbar MT" pitchFamily="2" charset="-78"/>
              </a:rPr>
              <a:t>فقدّمَ لهما الرجلُ كلَّ ذلك فأكلاه عن آخره .</a:t>
            </a:r>
          </a:p>
          <a:p>
            <a:r>
              <a:rPr lang="ar-SA" sz="2400" b="1" dirty="0" smtClean="0">
                <a:cs typeface="Akhbar MT" pitchFamily="2" charset="-78"/>
              </a:rPr>
              <a:t>ثُمَّ قالَ أشعبُ قدِّم لأبي زيدٍ القطائفَ </a:t>
            </a:r>
            <a:r>
              <a:rPr lang="ar-SA" sz="2400" b="1" dirty="0" err="1" smtClean="0">
                <a:cs typeface="Akhbar MT" pitchFamily="2" charset="-78"/>
              </a:rPr>
              <a:t>لؤلؤيَّةَ</a:t>
            </a:r>
            <a:r>
              <a:rPr lang="ar-SA" sz="2400" b="1" dirty="0" smtClean="0">
                <a:cs typeface="Akhbar MT" pitchFamily="2" charset="-78"/>
              </a:rPr>
              <a:t> الدُّهنِ ليأكُلَها أبو زيد هنيئًا.فقُدّمتْ لهُما الحلوى فأكلاها عن آخرِها. </a:t>
            </a:r>
          </a:p>
          <a:p>
            <a:r>
              <a:rPr lang="ar-SA" sz="2400" b="1" dirty="0" smtClean="0">
                <a:cs typeface="Akhbar MT" pitchFamily="2" charset="-78"/>
              </a:rPr>
              <a:t>ثمَّ نظرَ أشعبُ إلى صاحبِه وقالَ له: يَا أبا زيدٍ، نحنُ </a:t>
            </a:r>
            <a:r>
              <a:rPr lang="ar-SA" sz="2400" b="1" dirty="0" err="1" smtClean="0">
                <a:cs typeface="Akhbar MT" pitchFamily="2" charset="-78"/>
              </a:rPr>
              <a:t>محتاجون</a:t>
            </a:r>
            <a:r>
              <a:rPr lang="ar-SA" sz="2400" b="1" dirty="0" smtClean="0">
                <a:cs typeface="Akhbar MT" pitchFamily="2" charset="-78"/>
              </a:rPr>
              <a:t> لماءٍ مثلَّجٍ يُبرِّدُ جوفَنا بعدَ هذِه الأكلةِ الجميلةِ. فوافقه الرجلُ . فقامَ أشعبُ وقالَ له: اجلسْ ياَ أَبا زيدٍ ولا تَتْركْ مكانَكَ حتى أعودَ بالماءِ المثلَّجِ .</a:t>
            </a:r>
          </a:p>
          <a:p>
            <a:r>
              <a:rPr lang="ar-SA" sz="2400" b="1" dirty="0" smtClean="0">
                <a:cs typeface="Akhbar MT" pitchFamily="2" charset="-78"/>
              </a:rPr>
              <a:t>وخَرَجَ أشعبُ إلى غيرِ رجعةٍ .</a:t>
            </a:r>
          </a:p>
          <a:p>
            <a:r>
              <a:rPr lang="ar-SA" sz="2400" b="1" dirty="0" smtClean="0">
                <a:cs typeface="Akhbar MT" pitchFamily="2" charset="-78"/>
              </a:rPr>
              <a:t>ومرَّ الوقتُ والرجلُ جالسٌ في انتظارِ أشعبَ حتى شعرَ أنه لنْ يعودَ فهمَّ بالخروج فتعلَّقَ بثوبِه صاحبُ المطعمِ صائحًا : أينْ ثمنُ الأكلِ يا رجلُ ؟  فقالَ الرجلُ : لقدْ أكلتُ ضيفًا !</a:t>
            </a:r>
          </a:p>
          <a:p>
            <a:r>
              <a:rPr lang="ar-SA" sz="2400" b="1" dirty="0" smtClean="0">
                <a:cs typeface="Akhbar MT" pitchFamily="2" charset="-78"/>
              </a:rPr>
              <a:t>فلكَمَهُ صاحبُ المطعمِ وانهالَ عليه ضربًا ، وقالَ له: أيُّ ضيفٍ أنتَ؟ والضربُ لا ينقطعُ !</a:t>
            </a:r>
          </a:p>
          <a:p>
            <a:r>
              <a:rPr lang="ar-SA" sz="2400" b="1" dirty="0" smtClean="0">
                <a:cs typeface="Akhbar MT" pitchFamily="2" charset="-78"/>
              </a:rPr>
              <a:t>فأخذ القَرَوُيُّ يَصرخ ويَصيحُ: «جازى الله ذلكَ المحتالَ، لقدْ قلتُ له أنا أبو عُبيدٍ، فيقولُ لي أنتَ أبو زيدٍ ».</a:t>
            </a:r>
            <a:endParaRPr lang="ar-SA" sz="2400" b="1" dirty="0"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مستطيل 6"/>
          <p:cNvSpPr>
            <a:spLocks noChangeArrowheads="1"/>
          </p:cNvSpPr>
          <p:nvPr/>
        </p:nvSpPr>
        <p:spPr bwMode="auto">
          <a:xfrm>
            <a:off x="8215313" y="142875"/>
            <a:ext cx="711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6600"/>
                </a:solidFill>
              </a:rPr>
              <a:t>أَيْمَنُ :</a:t>
            </a:r>
            <a:endParaRPr lang="ar-SA" sz="2000" dirty="0">
              <a:solidFill>
                <a:srgbClr val="006600"/>
              </a:solidFill>
            </a:endParaRPr>
          </a:p>
        </p:txBody>
      </p:sp>
      <p:sp>
        <p:nvSpPr>
          <p:cNvPr id="48131" name="مستطيل 7"/>
          <p:cNvSpPr>
            <a:spLocks noChangeArrowheads="1"/>
          </p:cNvSpPr>
          <p:nvPr/>
        </p:nvSpPr>
        <p:spPr bwMode="auto">
          <a:xfrm>
            <a:off x="8215313" y="571500"/>
            <a:ext cx="730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00FF"/>
                </a:solidFill>
              </a:rPr>
              <a:t>مَاجِد :</a:t>
            </a:r>
            <a:endParaRPr lang="ar-SA" sz="2000" dirty="0">
              <a:solidFill>
                <a:srgbClr val="0000FF"/>
              </a:solidFill>
            </a:endParaRPr>
          </a:p>
        </p:txBody>
      </p:sp>
      <p:sp>
        <p:nvSpPr>
          <p:cNvPr id="48132" name="مستطيل 6"/>
          <p:cNvSpPr>
            <a:spLocks noChangeArrowheads="1"/>
          </p:cNvSpPr>
          <p:nvPr/>
        </p:nvSpPr>
        <p:spPr bwMode="auto">
          <a:xfrm>
            <a:off x="8215313" y="1000125"/>
            <a:ext cx="711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6600"/>
                </a:solidFill>
              </a:rPr>
              <a:t>أَيْمَنُ :</a:t>
            </a:r>
            <a:endParaRPr lang="ar-SA" sz="2000" dirty="0">
              <a:solidFill>
                <a:srgbClr val="006600"/>
              </a:solidFill>
            </a:endParaRPr>
          </a:p>
        </p:txBody>
      </p:sp>
      <p:sp>
        <p:nvSpPr>
          <p:cNvPr id="48133" name="مستطيل 7"/>
          <p:cNvSpPr>
            <a:spLocks noChangeArrowheads="1"/>
          </p:cNvSpPr>
          <p:nvPr/>
        </p:nvSpPr>
        <p:spPr bwMode="auto">
          <a:xfrm>
            <a:off x="8215313" y="1428750"/>
            <a:ext cx="730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00FF"/>
                </a:solidFill>
              </a:rPr>
              <a:t>مَاجِد :</a:t>
            </a:r>
            <a:endParaRPr lang="ar-SA" sz="2000" dirty="0">
              <a:solidFill>
                <a:srgbClr val="0000FF"/>
              </a:solidFill>
            </a:endParaRPr>
          </a:p>
        </p:txBody>
      </p:sp>
      <p:sp>
        <p:nvSpPr>
          <p:cNvPr id="48134" name="مستطيل 6"/>
          <p:cNvSpPr>
            <a:spLocks noChangeArrowheads="1"/>
          </p:cNvSpPr>
          <p:nvPr/>
        </p:nvSpPr>
        <p:spPr bwMode="auto">
          <a:xfrm>
            <a:off x="8215313" y="1928813"/>
            <a:ext cx="711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6600"/>
                </a:solidFill>
              </a:rPr>
              <a:t>أَيْمَنُ :</a:t>
            </a:r>
            <a:endParaRPr lang="ar-SA" sz="2000" dirty="0">
              <a:solidFill>
                <a:srgbClr val="006600"/>
              </a:solidFill>
            </a:endParaRPr>
          </a:p>
        </p:txBody>
      </p:sp>
      <p:sp>
        <p:nvSpPr>
          <p:cNvPr id="48135" name="مستطيل 7"/>
          <p:cNvSpPr>
            <a:spLocks noChangeArrowheads="1"/>
          </p:cNvSpPr>
          <p:nvPr/>
        </p:nvSpPr>
        <p:spPr bwMode="auto">
          <a:xfrm>
            <a:off x="8215313" y="2357438"/>
            <a:ext cx="730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00FF"/>
                </a:solidFill>
              </a:rPr>
              <a:t>مَاجِد :</a:t>
            </a:r>
            <a:endParaRPr lang="ar-SA" sz="2000" dirty="0">
              <a:solidFill>
                <a:srgbClr val="0000FF"/>
              </a:solidFill>
            </a:endParaRPr>
          </a:p>
        </p:txBody>
      </p:sp>
      <p:sp>
        <p:nvSpPr>
          <p:cNvPr id="48136" name="مستطيل 8"/>
          <p:cNvSpPr>
            <a:spLocks noChangeArrowheads="1"/>
          </p:cNvSpPr>
          <p:nvPr/>
        </p:nvSpPr>
        <p:spPr bwMode="auto">
          <a:xfrm>
            <a:off x="357188" y="3571875"/>
            <a:ext cx="8572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000" b="1" dirty="0"/>
              <a:t>أَعْلَمَ الصدِيقَانِ نَادِلَ الْمَطْعَمِ مَا يُرِيدَانِ أَكْلَهُ، ثُمَّ تَنَاوَلَا الطَّعَامَ </a:t>
            </a:r>
            <a:r>
              <a:rPr lang="ar-SA" sz="2000" b="1" dirty="0" err="1"/>
              <a:t>وَ</a:t>
            </a:r>
            <a:r>
              <a:rPr lang="ar-SA" sz="2000" b="1" dirty="0"/>
              <a:t> دَفَعَا لَهُ الْمَبْلغَ ، شاَكِرينَ لَهُ حُسنَ خِدْمَتِهِ .</a:t>
            </a:r>
          </a:p>
        </p:txBody>
      </p:sp>
      <p:sp>
        <p:nvSpPr>
          <p:cNvPr id="48137" name="مستطيل 9"/>
          <p:cNvSpPr>
            <a:spLocks noChangeArrowheads="1"/>
          </p:cNvSpPr>
          <p:nvPr/>
        </p:nvSpPr>
        <p:spPr bwMode="auto">
          <a:xfrm>
            <a:off x="5715000" y="142875"/>
            <a:ext cx="2428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/>
              <a:t>دَعْنَا نَقْرَأْ قَائِمَةَ الطَّعَام أَوّلا.</a:t>
            </a:r>
          </a:p>
        </p:txBody>
      </p:sp>
      <p:sp>
        <p:nvSpPr>
          <p:cNvPr id="48138" name="مستطيل 10"/>
          <p:cNvSpPr>
            <a:spLocks noChangeArrowheads="1"/>
          </p:cNvSpPr>
          <p:nvPr/>
        </p:nvSpPr>
        <p:spPr bwMode="auto">
          <a:xfrm>
            <a:off x="3044825" y="571500"/>
            <a:ext cx="5099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/>
              <a:t>أَخْتَارُ فَطِيرةً بِاللَّحْمِ، وَعَصيرَ بُرْتُقَالٍ طازَج، وَسلَطَةَ مَلْفُوفٍ .</a:t>
            </a:r>
          </a:p>
        </p:txBody>
      </p:sp>
      <p:sp>
        <p:nvSpPr>
          <p:cNvPr id="48139" name="مستطيل 11"/>
          <p:cNvSpPr>
            <a:spLocks noChangeArrowheads="1"/>
          </p:cNvSpPr>
          <p:nvPr/>
        </p:nvSpPr>
        <p:spPr bwMode="auto">
          <a:xfrm>
            <a:off x="3489325" y="1000125"/>
            <a:ext cx="4632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/>
              <a:t>وَأَنَا أُرِيدُ فَطِيرةً بِالدّجَاجِ وَمِياهًا مَعْدِنِيَّةً وَسلَطَةَ فَوَاكِه .</a:t>
            </a:r>
          </a:p>
        </p:txBody>
      </p:sp>
      <p:sp>
        <p:nvSpPr>
          <p:cNvPr id="48140" name="مستطيل 12"/>
          <p:cNvSpPr>
            <a:spLocks noChangeArrowheads="1"/>
          </p:cNvSpPr>
          <p:nvPr/>
        </p:nvSpPr>
        <p:spPr bwMode="auto">
          <a:xfrm>
            <a:off x="5946775" y="1428750"/>
            <a:ext cx="21764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/>
              <a:t>كم الْمَبْلَغُ الَّذِي َسنَدْفَعُه ؟</a:t>
            </a:r>
          </a:p>
        </p:txBody>
      </p:sp>
      <p:sp>
        <p:nvSpPr>
          <p:cNvPr id="48141" name="مستطيل 13"/>
          <p:cNvSpPr>
            <a:spLocks noChangeArrowheads="1"/>
          </p:cNvSpPr>
          <p:nvPr/>
        </p:nvSpPr>
        <p:spPr bwMode="auto">
          <a:xfrm>
            <a:off x="5554663" y="1928813"/>
            <a:ext cx="25495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/>
              <a:t>أَرْبَعَةٌ </a:t>
            </a:r>
            <a:r>
              <a:rPr lang="ar-SA" sz="2000" b="1" dirty="0" err="1"/>
              <a:t>وَ</a:t>
            </a:r>
            <a:r>
              <a:rPr lang="ar-SA" sz="2000" b="1" dirty="0"/>
              <a:t> عِشرونَ رِيَالا فَقَطْ . </a:t>
            </a:r>
          </a:p>
        </p:txBody>
      </p:sp>
      <p:sp>
        <p:nvSpPr>
          <p:cNvPr id="48142" name="مستطيل 14"/>
          <p:cNvSpPr>
            <a:spLocks noChangeArrowheads="1"/>
          </p:cNvSpPr>
          <p:nvPr/>
        </p:nvSpPr>
        <p:spPr bwMode="auto">
          <a:xfrm>
            <a:off x="4840288" y="2357438"/>
            <a:ext cx="3243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/>
              <a:t>لا ، لا، نَحْنُ لَدَيْنَا عِشرُونَ </a:t>
            </a:r>
            <a:r>
              <a:rPr lang="ar-SA" sz="2000" b="1" dirty="0" smtClean="0"/>
              <a:t>رِياَلا </a:t>
            </a:r>
            <a:r>
              <a:rPr lang="ar-SA" sz="2000" b="1" dirty="0"/>
              <a:t>فَقَطْ .</a:t>
            </a:r>
          </a:p>
        </p:txBody>
      </p:sp>
      <p:sp>
        <p:nvSpPr>
          <p:cNvPr id="48143" name="مستطيل 6"/>
          <p:cNvSpPr>
            <a:spLocks noChangeArrowheads="1"/>
          </p:cNvSpPr>
          <p:nvPr/>
        </p:nvSpPr>
        <p:spPr bwMode="auto">
          <a:xfrm>
            <a:off x="8199438" y="2786063"/>
            <a:ext cx="711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6600"/>
                </a:solidFill>
              </a:rPr>
              <a:t>أَيْمَنُ :</a:t>
            </a:r>
            <a:endParaRPr lang="ar-SA" sz="2000" dirty="0">
              <a:solidFill>
                <a:srgbClr val="006600"/>
              </a:solidFill>
            </a:endParaRPr>
          </a:p>
        </p:txBody>
      </p:sp>
      <p:sp>
        <p:nvSpPr>
          <p:cNvPr id="48144" name="مستطيل 7"/>
          <p:cNvSpPr>
            <a:spLocks noChangeArrowheads="1"/>
          </p:cNvSpPr>
          <p:nvPr/>
        </p:nvSpPr>
        <p:spPr bwMode="auto">
          <a:xfrm>
            <a:off x="8199438" y="3214688"/>
            <a:ext cx="730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00FF"/>
                </a:solidFill>
              </a:rPr>
              <a:t>مَاجِد :</a:t>
            </a:r>
            <a:endParaRPr lang="ar-SA" sz="2000" dirty="0">
              <a:solidFill>
                <a:srgbClr val="0000FF"/>
              </a:solidFill>
            </a:endParaRPr>
          </a:p>
        </p:txBody>
      </p:sp>
      <p:sp>
        <p:nvSpPr>
          <p:cNvPr id="48145" name="مستطيل 17"/>
          <p:cNvSpPr>
            <a:spLocks noChangeArrowheads="1"/>
          </p:cNvSpPr>
          <p:nvPr/>
        </p:nvSpPr>
        <p:spPr bwMode="auto">
          <a:xfrm>
            <a:off x="5176838" y="2786063"/>
            <a:ext cx="2905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/>
              <a:t>ما رأيك يَا أَيْمَنُ لو</a:t>
            </a:r>
            <a:r>
              <a:rPr lang="ar-SA" sz="2000" dirty="0"/>
              <a:t>............... </a:t>
            </a:r>
            <a:r>
              <a:rPr lang="ar-SA" sz="2000" b="1" dirty="0"/>
              <a:t>؟</a:t>
            </a:r>
          </a:p>
        </p:txBody>
      </p:sp>
      <p:sp>
        <p:nvSpPr>
          <p:cNvPr id="48146" name="مستطيل 18"/>
          <p:cNvSpPr>
            <a:spLocks noChangeArrowheads="1"/>
          </p:cNvSpPr>
          <p:nvPr/>
        </p:nvSpPr>
        <p:spPr bwMode="auto">
          <a:xfrm>
            <a:off x="7151688" y="3214688"/>
            <a:ext cx="838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 dirty="0"/>
              <a:t>مُوافِق .</a:t>
            </a:r>
            <a:endParaRPr lang="ar-SA" sz="2000" dirty="0"/>
          </a:p>
        </p:txBody>
      </p:sp>
      <p:pic>
        <p:nvPicPr>
          <p:cNvPr id="4814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3868738"/>
            <a:ext cx="7358062" cy="295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8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8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5" dur="80"/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6" dur="80"/>
                                        <p:tgtEl>
                                          <p:spTgt spid="48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80"/>
                                        <p:tgtEl>
                                          <p:spTgt spid="48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48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8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8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1" grpId="0"/>
      <p:bldP spid="48132" grpId="0"/>
      <p:bldP spid="48133" grpId="0"/>
      <p:bldP spid="48134" grpId="0"/>
      <p:bldP spid="48135" grpId="0"/>
      <p:bldP spid="48136" grpId="0"/>
      <p:bldP spid="48137" grpId="0"/>
      <p:bldP spid="48138" grpId="0"/>
      <p:bldP spid="48139" grpId="0"/>
      <p:bldP spid="48140" grpId="0"/>
      <p:bldP spid="48141" grpId="0"/>
      <p:bldP spid="48142" grpId="0"/>
      <p:bldP spid="48143" grpId="0"/>
      <p:bldP spid="48144" grpId="0"/>
      <p:bldP spid="48145" grpId="0"/>
      <p:bldP spid="48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15213" y="42863"/>
            <a:ext cx="1677987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71439"/>
            <a:ext cx="1917700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63" y="71438"/>
            <a:ext cx="52863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1500188"/>
            <a:ext cx="8643968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عبس مع الاستعاذة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7786710" y="642918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413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71438"/>
            <a:ext cx="7500938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22388" y="3929063"/>
            <a:ext cx="7250112" cy="278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شكل بيضاوي 3"/>
          <p:cNvSpPr/>
          <p:nvPr/>
        </p:nvSpPr>
        <p:spPr>
          <a:xfrm>
            <a:off x="2071670" y="4572008"/>
            <a:ext cx="500066" cy="428628"/>
          </a:xfrm>
          <a:prstGeom prst="ellipse">
            <a:avLst/>
          </a:prstGeom>
          <a:noFill/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5" name="شكل بيضاوي 4"/>
          <p:cNvSpPr/>
          <p:nvPr/>
        </p:nvSpPr>
        <p:spPr>
          <a:xfrm>
            <a:off x="4558352" y="5113018"/>
            <a:ext cx="500066" cy="428628"/>
          </a:xfrm>
          <a:prstGeom prst="ellipse">
            <a:avLst/>
          </a:prstGeom>
          <a:noFill/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شكل بيضاوي 5"/>
          <p:cNvSpPr/>
          <p:nvPr/>
        </p:nvSpPr>
        <p:spPr>
          <a:xfrm>
            <a:off x="2571736" y="5701368"/>
            <a:ext cx="642942" cy="428628"/>
          </a:xfrm>
          <a:prstGeom prst="ellipse">
            <a:avLst/>
          </a:prstGeom>
          <a:noFill/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7" name="شكل بيضاوي 6"/>
          <p:cNvSpPr/>
          <p:nvPr/>
        </p:nvSpPr>
        <p:spPr>
          <a:xfrm>
            <a:off x="4415476" y="6228730"/>
            <a:ext cx="642942" cy="428628"/>
          </a:xfrm>
          <a:prstGeom prst="ellipse">
            <a:avLst/>
          </a:prstGeom>
          <a:noFill/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8" name="مستطيل 7"/>
          <p:cNvSpPr/>
          <p:nvPr/>
        </p:nvSpPr>
        <p:spPr>
          <a:xfrm>
            <a:off x="3620956" y="874078"/>
            <a:ext cx="5068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rgbClr val="FF0000"/>
                </a:solidFill>
              </a:rPr>
              <a:t>س</a:t>
            </a:r>
            <a:endParaRPr lang="ar-EG" sz="2800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166899" y="1235410"/>
            <a:ext cx="391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rgbClr val="FF0000"/>
                </a:solidFill>
              </a:rPr>
              <a:t>ح</a:t>
            </a:r>
            <a:endParaRPr lang="ar-EG" sz="2800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4689228" y="1673544"/>
            <a:ext cx="417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rgbClr val="FF0000"/>
                </a:solidFill>
              </a:rPr>
              <a:t>ب</a:t>
            </a:r>
            <a:endParaRPr lang="ar-EG" sz="2800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772798" y="2017086"/>
            <a:ext cx="391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rgbClr val="FF0000"/>
                </a:solidFill>
              </a:rPr>
              <a:t>ج</a:t>
            </a:r>
            <a:endParaRPr lang="ar-EG" sz="2800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5135751" y="2776552"/>
            <a:ext cx="5661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rgbClr val="FF0000"/>
                </a:solidFill>
              </a:rPr>
              <a:t>ض</a:t>
            </a:r>
            <a:endParaRPr lang="ar-EG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69" y="27296"/>
            <a:ext cx="9001125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مستطيل 2"/>
          <p:cNvSpPr>
            <a:spLocks noChangeArrowheads="1"/>
          </p:cNvSpPr>
          <p:nvPr/>
        </p:nvSpPr>
        <p:spPr bwMode="auto">
          <a:xfrm>
            <a:off x="7143768" y="6130947"/>
            <a:ext cx="1817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الغَدَاءُ</a:t>
            </a:r>
            <a:r>
              <a:rPr lang="ar-SA" b="1" dirty="0"/>
              <a:t> : وَجْبَةُ الظُّهْرِ .</a:t>
            </a:r>
          </a:p>
        </p:txBody>
      </p:sp>
      <p:sp>
        <p:nvSpPr>
          <p:cNvPr id="51204" name="مستطيل 3"/>
          <p:cNvSpPr>
            <a:spLocks noChangeArrowheads="1"/>
          </p:cNvSpPr>
          <p:nvPr/>
        </p:nvSpPr>
        <p:spPr bwMode="auto">
          <a:xfrm>
            <a:off x="6858016" y="6416699"/>
            <a:ext cx="2101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الغِذَاءُ</a:t>
            </a:r>
            <a:r>
              <a:rPr lang="ar-SA" b="1" dirty="0"/>
              <a:t> : الطَّعَامُ وَالشرابُ .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4214810" y="805936"/>
            <a:ext cx="28632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>
                <a:solidFill>
                  <a:srgbClr val="FF0000"/>
                </a:solidFill>
              </a:rPr>
              <a:t>              اللحم </a:t>
            </a:r>
            <a:r>
              <a:rPr lang="ar-EG" sz="2000" b="1" dirty="0" err="1" smtClean="0">
                <a:solidFill>
                  <a:srgbClr val="FF0000"/>
                </a:solidFill>
              </a:rPr>
              <a:t>و</a:t>
            </a:r>
            <a:r>
              <a:rPr lang="ar-EG" sz="2000" b="1" dirty="0" smtClean="0">
                <a:solidFill>
                  <a:srgbClr val="FF0000"/>
                </a:solidFill>
              </a:rPr>
              <a:t> البطاطس</a:t>
            </a:r>
          </a:p>
          <a:p>
            <a:r>
              <a:rPr lang="ar-EG" sz="2000" b="1" dirty="0" smtClean="0">
                <a:solidFill>
                  <a:srgbClr val="FF0000"/>
                </a:solidFill>
              </a:rPr>
              <a:t> والخضروات و التفاح </a:t>
            </a:r>
            <a:r>
              <a:rPr lang="ar-EG" sz="2000" b="1" dirty="0" err="1" smtClean="0">
                <a:solidFill>
                  <a:srgbClr val="FF0000"/>
                </a:solidFill>
              </a:rPr>
              <a:t>و</a:t>
            </a:r>
            <a:r>
              <a:rPr lang="ar-EG" sz="2000" b="1" dirty="0" smtClean="0">
                <a:solidFill>
                  <a:srgbClr val="FF0000"/>
                </a:solidFill>
              </a:rPr>
              <a:t> الموز  </a:t>
            </a:r>
            <a:endParaRPr lang="ar-EG" sz="2000" b="1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715140" y="3814708"/>
            <a:ext cx="18982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0000FF"/>
                </a:solidFill>
              </a:rPr>
              <a:t>المشروبات الغازية </a:t>
            </a:r>
            <a:r>
              <a:rPr lang="ar-EG" sz="2000" b="1" dirty="0" err="1" smtClean="0">
                <a:solidFill>
                  <a:srgbClr val="0000FF"/>
                </a:solidFill>
              </a:rPr>
              <a:t>و</a:t>
            </a:r>
            <a:endParaRPr lang="ar-EG" sz="2000" b="1" dirty="0" smtClean="0">
              <a:solidFill>
                <a:srgbClr val="0000FF"/>
              </a:solidFill>
            </a:endParaRPr>
          </a:p>
          <a:p>
            <a:pPr algn="ctr"/>
            <a:r>
              <a:rPr lang="ar-EG" sz="2000" b="1" dirty="0" smtClean="0">
                <a:solidFill>
                  <a:srgbClr val="0000FF"/>
                </a:solidFill>
              </a:rPr>
              <a:t> الشوكولاته 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4429124" y="6172162"/>
            <a:ext cx="25250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006600"/>
                </a:solidFill>
              </a:rPr>
              <a:t>الخضروات </a:t>
            </a:r>
            <a:r>
              <a:rPr lang="ar-EG" sz="2000" b="1" dirty="0" err="1" smtClean="0">
                <a:solidFill>
                  <a:srgbClr val="006600"/>
                </a:solidFill>
              </a:rPr>
              <a:t>و</a:t>
            </a:r>
            <a:r>
              <a:rPr lang="ar-EG" sz="2000" b="1" dirty="0" smtClean="0">
                <a:solidFill>
                  <a:srgbClr val="006600"/>
                </a:solidFill>
              </a:rPr>
              <a:t> الألبان </a:t>
            </a:r>
            <a:r>
              <a:rPr lang="ar-EG" sz="2000" b="1" dirty="0" err="1" smtClean="0">
                <a:solidFill>
                  <a:srgbClr val="006600"/>
                </a:solidFill>
              </a:rPr>
              <a:t>و</a:t>
            </a:r>
            <a:r>
              <a:rPr lang="ar-EG" sz="2000" b="1" dirty="0" smtClean="0">
                <a:solidFill>
                  <a:srgbClr val="006600"/>
                </a:solidFill>
              </a:rPr>
              <a:t> الخبز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1245523" y="5572140"/>
            <a:ext cx="11833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996600"/>
                </a:solidFill>
              </a:rPr>
              <a:t>طعام العشاء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585120" y="2926958"/>
            <a:ext cx="210025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7030A0"/>
                </a:solidFill>
              </a:rPr>
              <a:t>الخبز </a:t>
            </a:r>
            <a:r>
              <a:rPr lang="ar-EG" sz="2000" b="1" dirty="0" err="1" smtClean="0">
                <a:solidFill>
                  <a:srgbClr val="7030A0"/>
                </a:solidFill>
              </a:rPr>
              <a:t>و</a:t>
            </a:r>
            <a:r>
              <a:rPr lang="ar-EG" sz="2000" b="1" dirty="0" smtClean="0">
                <a:solidFill>
                  <a:srgbClr val="7030A0"/>
                </a:solidFill>
              </a:rPr>
              <a:t> الجبن </a:t>
            </a:r>
            <a:r>
              <a:rPr lang="ar-EG" sz="2000" b="1" dirty="0" err="1" smtClean="0">
                <a:solidFill>
                  <a:srgbClr val="7030A0"/>
                </a:solidFill>
              </a:rPr>
              <a:t>و</a:t>
            </a:r>
            <a:r>
              <a:rPr lang="ar-EG" sz="2000" b="1" dirty="0" smtClean="0">
                <a:solidFill>
                  <a:srgbClr val="7030A0"/>
                </a:solidFill>
              </a:rPr>
              <a:t> الألبان</a:t>
            </a:r>
          </a:p>
          <a:p>
            <a:pPr algn="ctr"/>
            <a:endParaRPr lang="ar-EG" sz="500" b="1" dirty="0" smtClean="0">
              <a:solidFill>
                <a:srgbClr val="7030A0"/>
              </a:solidFill>
            </a:endParaRPr>
          </a:p>
          <a:p>
            <a:pPr algn="ctr"/>
            <a:r>
              <a:rPr lang="ar-EG" sz="2000" b="1" dirty="0" smtClean="0">
                <a:solidFill>
                  <a:srgbClr val="7030A0"/>
                </a:solidFill>
              </a:rPr>
              <a:t> و البيض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  <p:bldP spid="51204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مستطيل 1"/>
          <p:cNvSpPr>
            <a:spLocks noChangeArrowheads="1"/>
          </p:cNvSpPr>
          <p:nvPr/>
        </p:nvSpPr>
        <p:spPr bwMode="auto">
          <a:xfrm>
            <a:off x="214313" y="146050"/>
            <a:ext cx="8786812" cy="646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300" b="1" dirty="0"/>
              <a:t>قَالَ عَبْد ُاللهِ لِوَالدِهِ: َشاهَدْتُ بَرْنَامَجًا </a:t>
            </a:r>
            <a:r>
              <a:rPr lang="ar-SA" sz="2300" b="1" dirty="0" err="1"/>
              <a:t>تِلْفَازِيًّا</a:t>
            </a:r>
            <a:r>
              <a:rPr lang="ar-SA" sz="2300" b="1" dirty="0"/>
              <a:t>، وَكَانَ مَوْضوعُ الْحَدِيثِ ( اجْعَلْ غِذَاءَكَ دَوَاءَكَ )، وَقَدْ تَابَعْتُهُ لأهَمِّيَّتِهِ وَنَفْعِهِ .</a:t>
            </a:r>
          </a:p>
          <a:p>
            <a:r>
              <a:rPr lang="ar-SA" sz="2300" b="1" dirty="0"/>
              <a:t>قَالَ الْوَالِدُ: أَنَا مَسرُورٌ مِنْكَ يا عَبْدَ اللهِ لِمُ شاهَدَتِكَ الْبَرْنَامَجَ؛ لأنَّ الْوَعْيَ الصحِّيَّ مَطْلَبٌ ضرُورِيٌّ ، فَصحِيحُ الْجِسمِ يَستَمْتِعُ بِالطَّعَامِ وَالشرَابِ، وَيَنْعَمُ بِالْحَيَاةِ مِنْ حَوْلِهِ فَهُوَ قَادِرٌ عَلَى الْعَمَلِ </a:t>
            </a:r>
            <a:r>
              <a:rPr lang="ar-SA" sz="2300" b="1" dirty="0" err="1"/>
              <a:t>وَ</a:t>
            </a:r>
            <a:r>
              <a:rPr lang="ar-SA" sz="2300" b="1" dirty="0"/>
              <a:t> التَّفْكِيرِ. فَال صحَّةُ يَا بُنَيَّ أَغْلَى مَا يَمْلِكُهُ الإِنْسانُ ، وَقَد قِيلَ قَدِيمًا: « الصحَّةُ تَاجٌ عَلَى رُؤُوسِ الأصحَّاءِ لا يَرَاهُ إلا الْمَرْضى  . »</a:t>
            </a:r>
          </a:p>
          <a:p>
            <a:r>
              <a:rPr lang="ar-SA" sz="2300" b="1" dirty="0"/>
              <a:t>عَبْدُ اللهِ : وَكَيْفَ نَحْرُِص عَلَى ِصحَّتِنَا </a:t>
            </a:r>
            <a:r>
              <a:rPr lang="ar-SA" sz="2300" b="1" dirty="0" err="1"/>
              <a:t>وَ</a:t>
            </a:r>
            <a:r>
              <a:rPr lang="ar-SA" sz="2300" b="1" dirty="0"/>
              <a:t> نُحَافِظُ عَلَيْهَا مِنَ </a:t>
            </a:r>
            <a:r>
              <a:rPr lang="ar-SA" sz="2300" b="1" dirty="0" smtClean="0"/>
              <a:t>الأْمَْرَاضِ </a:t>
            </a:r>
            <a:r>
              <a:rPr lang="ar-SA" sz="2300" b="1" dirty="0"/>
              <a:t>؟</a:t>
            </a:r>
          </a:p>
          <a:p>
            <a:r>
              <a:rPr lang="ar-SA" sz="2300" b="1" dirty="0"/>
              <a:t>قَالَ الْوَالِدُ: عَلَى الإنسان أَنْ يَتََّبعَ الْعَادَاتِ الصحِّيَّةَ السلِيمَةَ فِي طَعَامِهِ </a:t>
            </a:r>
            <a:r>
              <a:rPr lang="ar-SA" sz="2300" b="1" dirty="0" err="1"/>
              <a:t>وَ</a:t>
            </a:r>
            <a:r>
              <a:rPr lang="ar-SA" sz="2300" b="1" dirty="0"/>
              <a:t> شرَابِهِ </a:t>
            </a:r>
            <a:r>
              <a:rPr lang="ar-SA" sz="2300" b="1" dirty="0" err="1"/>
              <a:t>وَ</a:t>
            </a:r>
            <a:r>
              <a:rPr lang="ar-SA" sz="2300" b="1" dirty="0"/>
              <a:t> نَومِهِ وَعَمَلِهِ ، </a:t>
            </a:r>
            <a:r>
              <a:rPr lang="ar-SA" sz="2300" b="1" dirty="0" err="1"/>
              <a:t>وَ</a:t>
            </a:r>
            <a:r>
              <a:rPr lang="ar-SA" sz="2300" b="1" dirty="0"/>
              <a:t> يَعْمَلَ عَلَى تَغْييرِ السلُوك الْغِذَائِيِّ الْخَطأ ، فَالطَّعَامُ مِنْ غَيْرِ إِسرَافٍ يُغَذِّي الْجِسمَ ، وَيَحْفَظُ الْقُوَّةَ، وَيُجَدِّدُ النَّشاطَ ، وَالإفْرَاطُ فِيهِ يُسبِّبُ السمَنَ ، وَعُسرَ الْهَضمِ ، وَخُمُولَ الْجِسمِ ، وَالتَّعَرَُّض </a:t>
            </a:r>
            <a:r>
              <a:rPr lang="ar-SA" sz="2300" b="1" dirty="0" err="1"/>
              <a:t>لِلأَ</a:t>
            </a:r>
            <a:r>
              <a:rPr lang="ar-SA" sz="2300" b="1" dirty="0"/>
              <a:t> مْرَاضِ . وَلِذَلِكَ أَرْشدَ الْرَّسولُ الْمُسلِمِينَ إِلَى </a:t>
            </a:r>
            <a:r>
              <a:rPr lang="ar-SA" sz="2300" b="1" dirty="0" smtClean="0"/>
              <a:t>الاعتدال </a:t>
            </a:r>
            <a:r>
              <a:rPr lang="ar-SA" sz="2300" b="1" dirty="0"/>
              <a:t>فِي الطَّعَامِ فَقَالَ: « مَا ملأ آدَمِيٌّ وِعَاءً </a:t>
            </a:r>
            <a:r>
              <a:rPr lang="ar-SA" sz="2300" b="1" dirty="0" err="1"/>
              <a:t>َ</a:t>
            </a:r>
            <a:r>
              <a:rPr lang="ar-SA" sz="2300" b="1" dirty="0"/>
              <a:t> شرًّا مِنْ بَطْنه، حَسبُ الآدَمِيِّ لُقَيْمَاتٌ يُقِمْنَ </a:t>
            </a:r>
            <a:r>
              <a:rPr lang="ar-SA" sz="2300" b="1" dirty="0" err="1"/>
              <a:t>ُ</a:t>
            </a:r>
            <a:r>
              <a:rPr lang="ar-SA" sz="2300" b="1" dirty="0"/>
              <a:t> صلْبَهُ ، فَ ِإنْ غَلَبَتِ الآدَمِيِّ  نَفْسهُ فَثُلُثٌ لِلطَّعَامِ ، وَثُلُثٌ لِلشرَابِ وَثُلُثٌ لِلنَّفَسِ ». رَوَاهُ ابْنُ مَاجَة</a:t>
            </a:r>
          </a:p>
          <a:p>
            <a:r>
              <a:rPr lang="ar-SA" sz="2300" b="1" dirty="0" smtClean="0"/>
              <a:t>عَبْدُ اللهِ</a:t>
            </a:r>
            <a:r>
              <a:rPr lang="ar-SA" sz="2300" b="1" dirty="0"/>
              <a:t>: وَمَا صفَاتُ الْغِذَاءِ الصحِّيِّ الْمُفِيدِ ؟</a:t>
            </a:r>
          </a:p>
          <a:p>
            <a:r>
              <a:rPr lang="ar-SA" sz="2300" b="1" dirty="0"/>
              <a:t>الْوَالِدُ : يَكُونُ الْغِذَاءُ ِصحِّيًّا وَمُفِيدًا إِذَا كَانَ مُتَنَوِّعًا وَنَظِيفًَا وَمُحْتَفِظًَا بِفَوَائِدِهِ الْغِذَائِيَّةِ، وَمُحْتَوِيًا الْعَنَا صرَ الَّتِي يَحْتَاجُ  إِلَيْهَا الْجِسمُ ، مِثْلُ : تَنَاولِ الْخَضرَاوَاتِ وَالْفَوَاكِهِ الطَازَجَةِ واللُّحُومِ وَالأْلبَانِ وَالْحُبُوبِ، فَالِْإنْسانُ يَأْكُلُ لِيَعِيشَ ، </a:t>
            </a:r>
            <a:r>
              <a:rPr lang="ar-SA" sz="2300" b="1" dirty="0" err="1"/>
              <a:t>و</a:t>
            </a:r>
            <a:r>
              <a:rPr lang="ar-SA" sz="2300" b="1" dirty="0"/>
              <a:t> لا يَعِيش لِيَأْكُلَ .</a:t>
            </a:r>
          </a:p>
          <a:p>
            <a:r>
              <a:rPr lang="ar-SA" sz="2300" b="1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1"/>
          <p:cNvSpPr>
            <a:spLocks noChangeArrowheads="1"/>
          </p:cNvSpPr>
          <p:nvPr/>
        </p:nvSpPr>
        <p:spPr bwMode="auto">
          <a:xfrm>
            <a:off x="214313" y="144463"/>
            <a:ext cx="8715375" cy="257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300" b="1" dirty="0"/>
              <a:t>وَمِن الْعَادَاتِ الْمُفِيدَةِ لِلصحَّةِ النَّومُ مُبَكِّرًا وَالاستِيقَاظُ مُبَكِّرًا، وَشرْبُ كَمِّيَّةٍ كَافِيةٍ مِنْ الْمَاءِ لِيَظَلَّ الْجِسمُ رَطْبًَا، وَاستِنْشاقُ الْهَواءِ غَيْرِ الْمُلَوّثِ ، وَفَتْحُ نَوَافِذِ الْمَنْزِلِ لِيَتَجَدَّدَ الْهَوَاءُ، وَتَعْرِيضُ الْفِرَاشِ لأشعَّةِ الشمْسِ، لِقَتْلِ الْجَرَاثِيمِ .</a:t>
            </a:r>
          </a:p>
          <a:p>
            <a:r>
              <a:rPr lang="ar-SA" sz="2300" b="1" dirty="0"/>
              <a:t>قال عَبْدُ اللهِ: إِنَّ الْغِذَاءَ للإنْسانِ كَالْوَقُودِ لِلسيَّارَةِ ، لا تَعْمَلُ إِلا </a:t>
            </a:r>
            <a:r>
              <a:rPr lang="ar-SA" sz="2300" b="1" dirty="0" err="1"/>
              <a:t>بِهِ</a:t>
            </a:r>
            <a:r>
              <a:rPr lang="ar-SA" sz="2300" b="1" dirty="0"/>
              <a:t>.أَعِدُكَ يَا وَالِدِي أَنْ أتَّبِعَ هَذِهِ</a:t>
            </a:r>
          </a:p>
          <a:p>
            <a:r>
              <a:rPr lang="ar-SA" sz="2300" b="1" dirty="0"/>
              <a:t>الإرشادات الْقَيِّمَةَ، وَأَوَدُّ أَنْ أُخْبرَكَ أنَّ مَدْرستَنَا َستُنَظِّمُ نَدْوَةً فِي الأسبُوعِ الْقَادِمِ بِعُنْوَان « ِصحَّتُكَ في غِذَائك . » </a:t>
            </a:r>
            <a:r>
              <a:rPr lang="ar-SA" sz="2300" b="1" dirty="0" err="1"/>
              <a:t>وَ</a:t>
            </a:r>
            <a:r>
              <a:rPr lang="ar-SA" sz="2300" b="1" dirty="0"/>
              <a:t> أَنْتَ مَدْعُوٌّ لِحُضورِهَا.</a:t>
            </a:r>
          </a:p>
          <a:p>
            <a:r>
              <a:rPr lang="ar-SA" sz="2300" b="1" dirty="0"/>
              <a:t>قَالَ الْوَالِدُ مبتسمًا: سأكونُ أولَ الحاضرينَ إنْ شاءَ الله .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2747963"/>
            <a:ext cx="26289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مستطيل 11"/>
          <p:cNvSpPr/>
          <p:nvPr/>
        </p:nvSpPr>
        <p:spPr>
          <a:xfrm>
            <a:off x="1677915" y="3000375"/>
            <a:ext cx="40783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000" b="1" dirty="0">
                <a:solidFill>
                  <a:schemeClr val="accent2">
                    <a:lumMod val="7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Segoe UI" pitchFamily="34" charset="0"/>
                <a:cs typeface="Segoe UI" pitchFamily="34" charset="0"/>
              </a:rPr>
              <a:t> أَقْرُأ الْجُمَلَ التَّالِيَةَ معَ مُراعاةِ التَّعْلِيمَاتِ :</a:t>
            </a:r>
            <a:endParaRPr lang="ar-SA" sz="2000" dirty="0">
              <a:solidFill>
                <a:schemeClr val="accent2">
                  <a:lumMod val="75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Segoe UI" pitchFamily="34" charset="0"/>
              <a:cs typeface="Segoe UI" pitchFamily="34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34338" y="3557588"/>
            <a:ext cx="89535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مستطيل 5"/>
          <p:cNvSpPr>
            <a:spLocks noChangeArrowheads="1"/>
          </p:cNvSpPr>
          <p:nvPr/>
        </p:nvSpPr>
        <p:spPr bwMode="auto">
          <a:xfrm>
            <a:off x="1500188" y="3429000"/>
            <a:ext cx="4416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B05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Segoe UI" pitchFamily="34" charset="0"/>
                <a:cs typeface="Segoe UI" pitchFamily="34" charset="0"/>
              </a:rPr>
              <a:t>أنطِقُ الْحُرُوْفَ الْمُلَوَّنَةَ مِنْ مَخَارِجِهَا نُطْقًا َسلِيمَا .</a:t>
            </a:r>
          </a:p>
        </p:txBody>
      </p:sp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/>
          <a:stretch>
            <a:fillRect/>
          </a:stretch>
        </p:blipFill>
        <p:spPr bwMode="auto">
          <a:xfrm>
            <a:off x="87609" y="3786188"/>
            <a:ext cx="7841954" cy="1643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مستطيل 7"/>
          <p:cNvSpPr>
            <a:spLocks noChangeArrowheads="1"/>
          </p:cNvSpPr>
          <p:nvPr/>
        </p:nvSpPr>
        <p:spPr bwMode="auto">
          <a:xfrm>
            <a:off x="500035" y="5357826"/>
            <a:ext cx="84296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أراعي التَّنْوينَ عِنْدَ وَصلِ الْكَلِمَاتِ، وََأنْطِقُ تَنْوينَ النَّصبِ ( الْفَتْحِ ) أَلِفًَا عِنْدَ الْوقْفِ : 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25" y="5807361"/>
            <a:ext cx="6215063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6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3779</Words>
  <Application>Microsoft Office PowerPoint</Application>
  <PresentationFormat>عرض على الشاشة (3:4)‏</PresentationFormat>
  <Paragraphs>489</Paragraphs>
  <Slides>36</Slides>
  <Notes>1</Notes>
  <HiddenSlides>0</HiddenSlides>
  <MMClips>1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36</vt:i4>
      </vt:variant>
    </vt:vector>
  </HeadingPairs>
  <TitlesOfParts>
    <vt:vector size="37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</vt:vector>
  </TitlesOfParts>
  <Company>vortex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vortex-pc</dc:creator>
  <cp:lastModifiedBy>vortex-pc</cp:lastModifiedBy>
  <cp:revision>3</cp:revision>
  <dcterms:created xsi:type="dcterms:W3CDTF">2010-10-12T18:45:54Z</dcterms:created>
  <dcterms:modified xsi:type="dcterms:W3CDTF">2010-10-12T19:11:39Z</dcterms:modified>
</cp:coreProperties>
</file>