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ذو زوايا قطرية مستديرة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ar-S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انقر فوق الرمز لإضافة صورة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ذو زوايا قطرية مستديرة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13B39D0-F512-4D44-8A59-85FB7E5BDFDF}" type="datetimeFigureOut">
              <a:rPr lang="ar-SA" smtClean="0"/>
              <a:t>12/10/21</a:t>
            </a:fld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3A7E499-FC43-412E-9CBD-E1CE4DEEF502}" type="slidenum">
              <a:rPr lang="ar-SA" smtClean="0"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u"/>
  </p:transition>
  <p:timing>
    <p:tnLst>
      <p:par>
        <p:cTn id="1" dur="indefinite" restart="never" nodeType="tmRoot"/>
      </p:par>
    </p:tnLst>
  </p:timing>
  <p:txStyles>
    <p:titleStyle>
      <a:lvl1pPr marL="54864" algn="r" rtl="1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r" rtl="1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r" rtl="1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-the-easy-way.com/Nouns/Uncountable_Nouns.htm" TargetMode="External"/><Relationship Id="rId2" Type="http://schemas.openxmlformats.org/officeDocument/2006/relationships/hyperlink" Target="http://www.english-the-easy-way.com/Nouns/Countable_Nouns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-the-easy-way.com/Nouns/Uncountable_Nouns.htm" TargetMode="External"/><Relationship Id="rId2" Type="http://schemas.openxmlformats.org/officeDocument/2006/relationships/hyperlink" Target="http://www.english-the-easy-way.com/Nouns/Countable_Nouns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chemeClr val="bg2">
                    <a:lumMod val="25000"/>
                  </a:schemeClr>
                </a:solidFill>
              </a:rPr>
              <a:t>Unit 1</a:t>
            </a:r>
            <a:endParaRPr lang="ar-SA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4298032"/>
          </a:xfrm>
        </p:spPr>
        <p:txBody>
          <a:bodyPr>
            <a:normAutofit/>
          </a:bodyPr>
          <a:lstStyle/>
          <a:p>
            <a:r>
              <a:rPr lang="ar-SA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lesson2</a:t>
            </a:r>
            <a:endParaRPr lang="ar-SA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صورة 3" descr="kmm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2276872"/>
            <a:ext cx="2600325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llkk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564904"/>
            <a:ext cx="3926358" cy="2815125"/>
          </a:xfrm>
          <a:prstGeom prst="rect">
            <a:avLst/>
          </a:prstGeom>
        </p:spPr>
      </p:pic>
      <p:pic>
        <p:nvPicPr>
          <p:cNvPr id="6" name="صورة 5" descr="mj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365104"/>
            <a:ext cx="4572000" cy="18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QUANTIFIERS:</a:t>
            </a:r>
            <a:endParaRPr lang="ar-SA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  <a:latin typeface="Tekton Pro Ext" pitchFamily="34" charset="0"/>
              </a:rPr>
              <a:t>Quantifiers are words that are used to state quantity or amount of something without stating the exact</a:t>
            </a:r>
          </a:p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  <a:latin typeface="Tekton Pro Ext" pitchFamily="34" charset="0"/>
              </a:rPr>
              <a:t>number. </a:t>
            </a: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Quantifiers answer the questions "How many?" and "How much?"</a:t>
            </a:r>
          </a:p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	We use quantifiers with </a:t>
            </a:r>
          </a:p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 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  <a:hlinkClick r:id="rId2"/>
              </a:rPr>
              <a:t>plural countable nouns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 </a:t>
            </a:r>
          </a:p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and </a:t>
            </a:r>
          </a:p>
          <a:p>
            <a:pPr algn="l">
              <a:buFontTx/>
              <a:buNone/>
            </a:pP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  <a:hlinkClick r:id="rId3"/>
              </a:rPr>
              <a:t>uncountable nouns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Tekton Pro Ext" pitchFamily="34" charset="0"/>
              </a:rPr>
              <a:t>.</a:t>
            </a: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l">
              <a:buFontTx/>
              <a:buNone/>
            </a:pPr>
            <a:r>
              <a:rPr lang="en-US" sz="4000" dirty="0" smtClean="0">
                <a:latin typeface="Tekton Pro Ext" pitchFamily="34" charset="0"/>
              </a:rPr>
              <a:t>Quantifiers must agree with the noun. </a:t>
            </a:r>
          </a:p>
          <a:p>
            <a:pPr algn="l">
              <a:buFontTx/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Tekton Pro Ext" pitchFamily="34" charset="0"/>
              </a:rPr>
              <a:t>There are 3 main types of quantifiers. </a:t>
            </a:r>
          </a:p>
          <a:p>
            <a:pPr algn="l">
              <a:buFontTx/>
              <a:buNone/>
            </a:pPr>
            <a:r>
              <a:rPr lang="en-US" sz="4000" dirty="0" smtClean="0">
                <a:latin typeface="Tekton Pro Ext" pitchFamily="34" charset="0"/>
              </a:rPr>
              <a:t>Quantifiers that are used with: </a:t>
            </a:r>
          </a:p>
          <a:p>
            <a:pPr algn="l">
              <a:buFontTx/>
              <a:buNone/>
            </a:pPr>
            <a:r>
              <a:rPr lang="en-US" sz="4000" dirty="0" smtClean="0">
                <a:latin typeface="Tekton Pro Ext" pitchFamily="34" charset="0"/>
              </a:rPr>
              <a:t>1-</a:t>
            </a:r>
            <a:r>
              <a:rPr lang="en-US" sz="4000" dirty="0" smtClean="0">
                <a:latin typeface="Tekton Pro Ext" pitchFamily="34" charset="0"/>
                <a:hlinkClick r:id="rId2"/>
              </a:rPr>
              <a:t>countable nouns</a:t>
            </a:r>
            <a:endParaRPr lang="en-US" sz="4000" dirty="0" smtClean="0">
              <a:latin typeface="Tekton Pro Ext" pitchFamily="34" charset="0"/>
            </a:endParaRPr>
          </a:p>
          <a:p>
            <a:pPr algn="l">
              <a:buFontTx/>
              <a:buNone/>
            </a:pPr>
            <a:r>
              <a:rPr lang="en-US" sz="4000" dirty="0" smtClean="0">
                <a:latin typeface="Tekton Pro Ext" pitchFamily="34" charset="0"/>
              </a:rPr>
              <a:t>2- </a:t>
            </a:r>
            <a:r>
              <a:rPr lang="en-US" sz="4000" dirty="0" smtClean="0">
                <a:latin typeface="Tekton Pro Ext" pitchFamily="34" charset="0"/>
                <a:hlinkClick r:id="rId3"/>
              </a:rPr>
              <a:t>uncountable nouns</a:t>
            </a:r>
            <a:r>
              <a:rPr lang="en-US" sz="4000" dirty="0" smtClean="0">
                <a:latin typeface="Tekton Pro Ext" pitchFamily="34" charset="0"/>
              </a:rPr>
              <a:t>. </a:t>
            </a:r>
          </a:p>
          <a:p>
            <a:pPr algn="l">
              <a:buFontTx/>
              <a:buNone/>
            </a:pPr>
            <a:r>
              <a:rPr lang="en-US" sz="4000" dirty="0" smtClean="0">
                <a:latin typeface="Tekton Pro Ext" pitchFamily="34" charset="0"/>
              </a:rPr>
              <a:t>3-c</a:t>
            </a:r>
            <a:r>
              <a:rPr lang="en-US" sz="4000" dirty="0" smtClean="0">
                <a:latin typeface="Tekton Pro Ext" pitchFamily="34" charset="0"/>
                <a:hlinkClick r:id="rId2"/>
              </a:rPr>
              <a:t>ountable nouns</a:t>
            </a:r>
            <a:r>
              <a:rPr lang="en-US" sz="4000" dirty="0" smtClean="0">
                <a:latin typeface="Tekton Pro Ext" pitchFamily="34" charset="0"/>
              </a:rPr>
              <a:t> &amp; </a:t>
            </a:r>
            <a:r>
              <a:rPr lang="en-US" sz="4000" dirty="0" smtClean="0">
                <a:latin typeface="Tekton Pro Ext" pitchFamily="34" charset="0"/>
                <a:hlinkClick r:id="rId3"/>
              </a:rPr>
              <a:t>uncountable nouns</a:t>
            </a:r>
            <a:r>
              <a:rPr lang="en-US" sz="4000" dirty="0" smtClean="0">
                <a:latin typeface="Tekton Pro Ext" pitchFamily="34" charset="0"/>
              </a:rPr>
              <a:t>. </a:t>
            </a:r>
            <a:endParaRPr lang="pt-BR" sz="4000" dirty="0" smtClean="0">
              <a:latin typeface="Tekton Pro Ext" pitchFamily="34" charset="0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Countable noun : 	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27707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138536"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several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Fewer 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 few 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Both</a:t>
                      </a:r>
                    </a:p>
                    <a:p>
                      <a:pPr algn="ctr" rtl="1"/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38536">
                <a:tc>
                  <a:txBody>
                    <a:bodyPr/>
                    <a:lstStyle/>
                    <a:p>
                      <a:pPr algn="ctr" rtl="1"/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Each 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neither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either</a:t>
                      </a:r>
                      <a:endParaRPr lang="ar-SA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Uncountable noun: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13305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133056">
                <a:tc>
                  <a:txBody>
                    <a:bodyPr/>
                    <a:lstStyle/>
                    <a:p>
                      <a:pPr algn="ctr" rtl="1"/>
                      <a:r>
                        <a:rPr lang="en-US" sz="6000" dirty="0" smtClean="0">
                          <a:solidFill>
                            <a:srgbClr val="FFFF00"/>
                          </a:solidFill>
                        </a:rPr>
                        <a:t> a bit of</a:t>
                      </a:r>
                      <a:r>
                        <a:rPr lang="en-US" sz="6000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endParaRPr lang="ar-SA" sz="6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6000" dirty="0" smtClean="0">
                          <a:solidFill>
                            <a:srgbClr val="FFFF00"/>
                          </a:solidFill>
                        </a:rPr>
                        <a:t>Not</a:t>
                      </a:r>
                      <a:r>
                        <a:rPr lang="en-US" sz="6000" baseline="0" dirty="0" smtClean="0">
                          <a:solidFill>
                            <a:srgbClr val="FFFF00"/>
                          </a:solidFill>
                        </a:rPr>
                        <a:t> much</a:t>
                      </a:r>
                      <a:endParaRPr lang="ar-SA" sz="6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6000" dirty="0" smtClean="0">
                          <a:solidFill>
                            <a:srgbClr val="FFFF00"/>
                          </a:solidFill>
                        </a:rPr>
                        <a:t>A little</a:t>
                      </a:r>
                      <a:endParaRPr lang="ar-SA" sz="6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Count\uncountable :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251520" y="1556792"/>
          <a:ext cx="8676457" cy="38884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46057"/>
                <a:gridCol w="1417936"/>
                <a:gridCol w="1874293"/>
                <a:gridCol w="1346057"/>
                <a:gridCol w="1346057"/>
                <a:gridCol w="1346057"/>
              </a:tblGrid>
              <a:tr h="1944216"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Lots of 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 lot of 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enough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any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all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944216">
                <a:tc>
                  <a:txBody>
                    <a:bodyPr/>
                    <a:lstStyle/>
                    <a:p>
                      <a:pPr algn="l" rtl="1"/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more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Some 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None of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less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4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Most </a:t>
                      </a:r>
                      <a:endParaRPr lang="ar-SA" sz="40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Notification: </a:t>
            </a:r>
            <a:endParaRPr lang="ar-SA" sz="6600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1-Neither  and either followed by singular verb</a:t>
            </a:r>
          </a:p>
          <a:p>
            <a:endParaRPr lang="en-US" dirty="0"/>
          </a:p>
          <a:p>
            <a:endParaRPr lang="en-US" dirty="0" smtClean="0"/>
          </a:p>
          <a:p>
            <a:pPr algn="l"/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E.g.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</a:t>
            </a:r>
          </a:p>
          <a:p>
            <a:r>
              <a:rPr lang="en-US" sz="4000" dirty="0" smtClean="0">
                <a:sym typeface="Wingdings" pitchFamily="2" charset="2"/>
              </a:rPr>
              <a:t>Neither of my bags                  blue</a:t>
            </a:r>
            <a:endParaRPr lang="ar-SA" sz="4000" dirty="0"/>
          </a:p>
        </p:txBody>
      </p:sp>
      <p:sp>
        <p:nvSpPr>
          <p:cNvPr id="4" name="شكل بيضاوي 3"/>
          <p:cNvSpPr/>
          <p:nvPr/>
        </p:nvSpPr>
        <p:spPr>
          <a:xfrm>
            <a:off x="5580112" y="3861048"/>
            <a:ext cx="144016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sym typeface="Wingdings" pitchFamily="2" charset="2"/>
              </a:rPr>
              <a:t>is</a:t>
            </a:r>
            <a:endParaRPr lang="ar-SA" sz="3600" dirty="0">
              <a:solidFill>
                <a:srgbClr val="FFFF00"/>
              </a:solidFill>
            </a:endParaRPr>
          </a:p>
        </p:txBody>
      </p:sp>
      <p:pic>
        <p:nvPicPr>
          <p:cNvPr id="5" name="صورة 4" descr="P;L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4848225"/>
            <a:ext cx="3644627" cy="20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2-every and each followed by singular noun ( = to mean all)</a:t>
            </a:r>
            <a:endParaRPr lang="ar-SA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sz="4000" dirty="0" smtClean="0"/>
              <a:t>E.g</a:t>
            </a:r>
            <a:r>
              <a:rPr lang="en-US" dirty="0" smtClean="0"/>
              <a:t>.</a:t>
            </a:r>
            <a:r>
              <a:rPr lang="en-US" dirty="0" smtClean="0">
                <a:sym typeface="Wingdings" pitchFamily="2" charset="2"/>
              </a:rPr>
              <a:t> </a:t>
            </a:r>
          </a:p>
          <a:p>
            <a:pPr algn="l">
              <a:buNone/>
            </a:pPr>
            <a:endParaRPr lang="en-US" dirty="0" smtClean="0">
              <a:sym typeface="Wingdings" pitchFamily="2" charset="2"/>
            </a:endParaRPr>
          </a:p>
          <a:p>
            <a:pPr algn="l">
              <a:buNone/>
            </a:pPr>
            <a:endParaRPr lang="en-US" dirty="0">
              <a:sym typeface="Wingdings" pitchFamily="2" charset="2"/>
            </a:endParaRPr>
          </a:p>
          <a:p>
            <a:pPr algn="l">
              <a:buNone/>
            </a:pPr>
            <a:r>
              <a:rPr lang="ar-SA" dirty="0" smtClean="0">
                <a:sym typeface="Wingdings" pitchFamily="2" charset="2"/>
              </a:rPr>
              <a:t>     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Each                        is Saudi  here. </a:t>
            </a:r>
            <a:r>
              <a:rPr lang="en-US" dirty="0" smtClean="0">
                <a:sym typeface="Wingdings" pitchFamily="2" charset="2"/>
              </a:rPr>
              <a:t> 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1547664" y="2996952"/>
            <a:ext cx="2160240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>
                <a:solidFill>
                  <a:srgbClr val="FFC000"/>
                </a:solidFill>
              </a:rPr>
              <a:t>girl</a:t>
            </a:r>
            <a:endParaRPr lang="ar-SA" sz="4400" dirty="0">
              <a:solidFill>
                <a:srgbClr val="FFC000"/>
              </a:solidFill>
            </a:endParaRPr>
          </a:p>
        </p:txBody>
      </p:sp>
      <p:pic>
        <p:nvPicPr>
          <p:cNvPr id="5" name="صورة 4" descr="lkjj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4365104"/>
            <a:ext cx="1981200" cy="2305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 descr="lkjhgfghj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1260">
            <a:off x="5636694" y="3989637"/>
            <a:ext cx="285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سبوك">
  <a:themeElements>
    <a:clrScheme name="مسبوك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مسبوك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سبوك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34</TotalTime>
  <Words>151</Words>
  <Application>Microsoft Office PowerPoint</Application>
  <PresentationFormat>عرض على الشاشة (3:4)‏</PresentationFormat>
  <Paragraphs>53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مسبوك</vt:lpstr>
      <vt:lpstr>Unit 1</vt:lpstr>
      <vt:lpstr>QUANTIFIERS:</vt:lpstr>
      <vt:lpstr>الشريحة 3</vt:lpstr>
      <vt:lpstr>الشريحة 4</vt:lpstr>
      <vt:lpstr>Countable noun :  </vt:lpstr>
      <vt:lpstr>Uncountable noun:</vt:lpstr>
      <vt:lpstr>Count\uncountable :</vt:lpstr>
      <vt:lpstr>Notification: </vt:lpstr>
      <vt:lpstr>2-every and each followed by singular noun ( = to mean all)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</dc:title>
  <dc:creator>Hasib</dc:creator>
  <cp:lastModifiedBy>Hasib</cp:lastModifiedBy>
  <cp:revision>4</cp:revision>
  <dcterms:created xsi:type="dcterms:W3CDTF">2001-01-06T23:21:35Z</dcterms:created>
  <dcterms:modified xsi:type="dcterms:W3CDTF">2001-01-06T23:55:51Z</dcterms:modified>
</cp:coreProperties>
</file>