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12" r:id="rId1"/>
  </p:sldMasterIdLst>
  <p:notesMasterIdLst>
    <p:notesMasterId r:id="rId14"/>
  </p:notesMasterIdLst>
  <p:sldIdLst>
    <p:sldId id="256" r:id="rId2"/>
    <p:sldId id="257" r:id="rId3"/>
    <p:sldId id="258" r:id="rId4"/>
    <p:sldId id="259" r:id="rId5"/>
    <p:sldId id="260" r:id="rId6"/>
    <p:sldId id="266" r:id="rId7"/>
    <p:sldId id="261" r:id="rId8"/>
    <p:sldId id="262" r:id="rId9"/>
    <p:sldId id="263" r:id="rId10"/>
    <p:sldId id="267" r:id="rId11"/>
    <p:sldId id="265" r:id="rId12"/>
    <p:sldId id="264" r:id="rId1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A827749-A3A5-4277-B301-D053032A1D24}" type="datetimeFigureOut">
              <a:rPr lang="ar-SA" smtClean="0"/>
              <a:pPr/>
              <a:t>29/04/33</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993D8FAF-052B-4685-88CE-5525E0AF58BE}"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14" name="عنوان 13"/>
          <p:cNvSpPr>
            <a:spLocks noGrp="1"/>
          </p:cNvSpPr>
          <p:nvPr>
            <p:ph type="ctrTitle"/>
          </p:nvPr>
        </p:nvSpPr>
        <p:spPr>
          <a:xfrm>
            <a:off x="1432560" y="359898"/>
            <a:ext cx="7406640" cy="1472184"/>
          </a:xfrm>
        </p:spPr>
        <p:txBody>
          <a:bodyPr anchor="b"/>
          <a:lstStyle>
            <a:lvl1pPr algn="l">
              <a:defRPr/>
            </a:lvl1pPr>
            <a:extLst/>
          </a:lstStyle>
          <a:p>
            <a:r>
              <a:rPr kumimoji="0" lang="ar-SA" smtClean="0"/>
              <a:t>انقر لتحرير نمط العنوان الرئيسي</a:t>
            </a:r>
            <a:endParaRPr kumimoji="0" lang="en-US"/>
          </a:p>
        </p:txBody>
      </p:sp>
      <p:sp>
        <p:nvSpPr>
          <p:cNvPr id="22" name="عنوان فرعي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ar-SA" smtClean="0"/>
              <a:t>انقر لتحرير نمط العنوان الثانوي الرئيسي</a:t>
            </a:r>
            <a:endParaRPr kumimoji="0" lang="en-US"/>
          </a:p>
        </p:txBody>
      </p:sp>
      <p:sp>
        <p:nvSpPr>
          <p:cNvPr id="7" name="عنصر نائب للتاريخ 6"/>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20" name="عنصر نائب للتذييل 19"/>
          <p:cNvSpPr>
            <a:spLocks noGrp="1"/>
          </p:cNvSpPr>
          <p:nvPr>
            <p:ph type="ftr" sz="quarter" idx="11"/>
          </p:nvPr>
        </p:nvSpPr>
        <p:spPr/>
        <p:txBody>
          <a:bodyPr/>
          <a:lstStyle>
            <a:extLst/>
          </a:lstStyle>
          <a:p>
            <a:endParaRPr lang="ar-SA"/>
          </a:p>
        </p:txBody>
      </p:sp>
      <p:sp>
        <p:nvSpPr>
          <p:cNvPr id="10" name="عنصر نائب لرقم الشريحة 9"/>
          <p:cNvSpPr>
            <a:spLocks noGrp="1"/>
          </p:cNvSpPr>
          <p:nvPr>
            <p:ph type="sldNum" sz="quarter" idx="12"/>
          </p:nvPr>
        </p:nvSpPr>
        <p:spPr/>
        <p:txBody>
          <a:bodyPr/>
          <a:lstStyle>
            <a:extLst/>
          </a:lstStyle>
          <a:p>
            <a:fld id="{C2B1B82B-F95A-4C99-891F-6D3B4DA18F0C}" type="slidenum">
              <a:rPr lang="ar-SA" smtClean="0"/>
              <a:pPr/>
              <a:t>‹#›</a:t>
            </a:fld>
            <a:endParaRPr lang="ar-SA"/>
          </a:p>
        </p:txBody>
      </p:sp>
      <p:sp>
        <p:nvSpPr>
          <p:cNvPr id="8" name="شكل بيضاوي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شكل بيضاوي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C2B1B82B-F95A-4C99-891F-6D3B4DA18F0C}"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858000" y="274639"/>
            <a:ext cx="1828800" cy="5851525"/>
          </a:xfrm>
        </p:spPr>
        <p:txBody>
          <a:bodyPr vert="eaVert"/>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1143000" y="274640"/>
            <a:ext cx="5562600" cy="5851525"/>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C2B1B82B-F95A-4C99-891F-6D3B4DA18F0C}"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C2B1B82B-F95A-4C99-891F-6D3B4DA18F0C}"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7" name="مستطيل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وان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C2B1B82B-F95A-4C99-891F-6D3B4DA18F0C}" type="slidenum">
              <a:rPr lang="ar-SA" smtClean="0"/>
              <a:pPr/>
              <a:t>‹#›</a:t>
            </a:fld>
            <a:endParaRPr lang="ar-SA"/>
          </a:p>
        </p:txBody>
      </p:sp>
      <p:sp>
        <p:nvSpPr>
          <p:cNvPr id="10" name="مستطيل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شكل بيضاوي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شكل بيضاوي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1435608" y="274320"/>
            <a:ext cx="7498080" cy="1143000"/>
          </a:xfrm>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C2B1B82B-F95A-4C99-891F-6D3B4DA18F0C}"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8" name="عنصر نائب للتذييل 7"/>
          <p:cNvSpPr>
            <a:spLocks noGrp="1"/>
          </p:cNvSpPr>
          <p:nvPr>
            <p:ph type="ftr" sz="quarter" idx="11"/>
          </p:nvPr>
        </p:nvSpPr>
        <p:spPr/>
        <p:txBody>
          <a:bodyPr/>
          <a:lstStyle>
            <a:extLst/>
          </a:lstStyle>
          <a:p>
            <a:endParaRPr lang="ar-SA"/>
          </a:p>
        </p:txBody>
      </p:sp>
      <p:sp>
        <p:nvSpPr>
          <p:cNvPr id="9" name="عنصر نائب لرقم الشريحة 8"/>
          <p:cNvSpPr>
            <a:spLocks noGrp="1"/>
          </p:cNvSpPr>
          <p:nvPr>
            <p:ph type="sldNum" sz="quarter" idx="12"/>
          </p:nvPr>
        </p:nvSpPr>
        <p:spPr/>
        <p:txBody>
          <a:bodyPr/>
          <a:lstStyle>
            <a:extLst/>
          </a:lstStyle>
          <a:p>
            <a:fld id="{C2B1B82B-F95A-4C99-891F-6D3B4DA18F0C}"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1435608" y="274320"/>
            <a:ext cx="7498080" cy="1143000"/>
          </a:xfrm>
        </p:spPr>
        <p:txBody>
          <a:bodyPr anchor="ctr"/>
          <a:lstStyle>
            <a:extLst/>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4" name="عنصر نائب للتذييل 3"/>
          <p:cNvSpPr>
            <a:spLocks noGrp="1"/>
          </p:cNvSpPr>
          <p:nvPr>
            <p:ph type="ftr" sz="quarter" idx="11"/>
          </p:nvPr>
        </p:nvSpPr>
        <p:spPr/>
        <p:txBody>
          <a:bodyPr/>
          <a:lstStyle>
            <a:extLst/>
          </a:lstStyle>
          <a:p>
            <a:endParaRPr lang="ar-SA"/>
          </a:p>
        </p:txBody>
      </p:sp>
      <p:sp>
        <p:nvSpPr>
          <p:cNvPr id="5" name="عنصر نائب لرقم الشريحة 4"/>
          <p:cNvSpPr>
            <a:spLocks noGrp="1"/>
          </p:cNvSpPr>
          <p:nvPr>
            <p:ph type="sldNum" sz="quarter" idx="12"/>
          </p:nvPr>
        </p:nvSpPr>
        <p:spPr/>
        <p:txBody>
          <a:bodyPr/>
          <a:lstStyle>
            <a:extLst/>
          </a:lstStyle>
          <a:p>
            <a:fld id="{C2B1B82B-F95A-4C99-891F-6D3B4DA18F0C}"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5" name="مستطيل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صر نائب للتاريخ 1"/>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3" name="عنصر نائب للتذييل 2"/>
          <p:cNvSpPr>
            <a:spLocks noGrp="1"/>
          </p:cNvSpPr>
          <p:nvPr>
            <p:ph type="ftr" sz="quarter" idx="11"/>
          </p:nvPr>
        </p:nvSpPr>
        <p:spPr/>
        <p:txBody>
          <a:bodyPr/>
          <a:lstStyle>
            <a:extLst/>
          </a:lstStyle>
          <a:p>
            <a:endParaRPr lang="ar-SA"/>
          </a:p>
        </p:txBody>
      </p:sp>
      <p:sp>
        <p:nvSpPr>
          <p:cNvPr id="4" name="عنصر نائب لرقم الشريحة 3"/>
          <p:cNvSpPr>
            <a:spLocks noGrp="1"/>
          </p:cNvSpPr>
          <p:nvPr>
            <p:ph type="sldNum" sz="quarter" idx="12"/>
          </p:nvPr>
        </p:nvSpPr>
        <p:spPr/>
        <p:txBody>
          <a:bodyPr/>
          <a:lstStyle>
            <a:extLst/>
          </a:lstStyle>
          <a:p>
            <a:fld id="{C2B1B82B-F95A-4C99-891F-6D3B4DA18F0C}" type="slidenum">
              <a:rPr lang="ar-SA" smtClean="0"/>
              <a:pPr/>
              <a:t>‹#›</a:t>
            </a:fld>
            <a:endParaRPr lang="ar-SA"/>
          </a:p>
        </p:txBody>
      </p:sp>
      <p:sp>
        <p:nvSpPr>
          <p:cNvPr id="6" name="مستطيل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C2B1B82B-F95A-4C99-891F-6D3B4DA18F0C}"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ar-SA" smtClean="0"/>
              <a:t>انقر لتحرير نمط العنوان الرئيسي</a:t>
            </a:r>
            <a:endParaRPr kumimoji="0" lang="en-US"/>
          </a:p>
        </p:txBody>
      </p:sp>
      <p:sp>
        <p:nvSpPr>
          <p:cNvPr id="5" name="عنصر نائب للتاريخ 4"/>
          <p:cNvSpPr>
            <a:spLocks noGrp="1"/>
          </p:cNvSpPr>
          <p:nvPr>
            <p:ph type="dt" sz="half" idx="10"/>
          </p:nvPr>
        </p:nvSpPr>
        <p:spPr/>
        <p:txBody>
          <a:bodyPr/>
          <a:lstStyle>
            <a:extLst/>
          </a:lstStyle>
          <a:p>
            <a:fld id="{B3B9F1E3-DB5A-4F7B-B7C2-677F43B05678}" type="datetimeFigureOut">
              <a:rPr lang="ar-SA" smtClean="0"/>
              <a:pPr/>
              <a:t>29/04/33</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C2B1B82B-F95A-4C99-891F-6D3B4DA18F0C}" type="slidenum">
              <a:rPr lang="ar-SA" smtClean="0"/>
              <a:pPr/>
              <a:t>‹#›</a:t>
            </a:fld>
            <a:endParaRPr lang="ar-SA"/>
          </a:p>
        </p:txBody>
      </p:sp>
      <p:sp>
        <p:nvSpPr>
          <p:cNvPr id="8" name="مستطيل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عنصر نائب للصورة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ar-SA" smtClean="0"/>
              <a:t>انقر فوق الرمز لإضافة صورة</a:t>
            </a:r>
            <a:endParaRPr kumimoji="0" lang="en-US" dirty="0"/>
          </a:p>
        </p:txBody>
      </p:sp>
      <p:sp>
        <p:nvSpPr>
          <p:cNvPr id="9" name="مخطط انسيابي: معالجة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مخطط انسيابي: معالجة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عنصر نائب للنص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ar-SA" smtClean="0"/>
              <a:t>انقر لتحرير أنماط النص الرئيسي</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دائري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شكل بيضاوي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دائرة مجوفة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مستطيل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عنصر نائب للعنوان 4"/>
          <p:cNvSpPr>
            <a:spLocks noGrp="1"/>
          </p:cNvSpPr>
          <p:nvPr>
            <p:ph type="title"/>
          </p:nvPr>
        </p:nvSpPr>
        <p:spPr>
          <a:xfrm>
            <a:off x="1435608" y="274638"/>
            <a:ext cx="7498080" cy="1143000"/>
          </a:xfrm>
          <a:prstGeom prst="rect">
            <a:avLst/>
          </a:prstGeom>
        </p:spPr>
        <p:txBody>
          <a:bodyPr anchor="ctr">
            <a:normAutofit/>
          </a:bodyPr>
          <a:lstStyle>
            <a:extLst/>
          </a:lstStyle>
          <a:p>
            <a:r>
              <a:rPr kumimoji="0" lang="ar-SA" smtClean="0"/>
              <a:t>انقر لتحرير نمط العنوان الرئيسي</a:t>
            </a:r>
            <a:endParaRPr kumimoji="0" lang="en-US"/>
          </a:p>
        </p:txBody>
      </p:sp>
      <p:sp>
        <p:nvSpPr>
          <p:cNvPr id="9" name="عنصر نائب للنص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24" name="عنصر نائب للتاريخ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3B9F1E3-DB5A-4F7B-B7C2-677F43B05678}" type="datetimeFigureOut">
              <a:rPr lang="ar-SA" smtClean="0"/>
              <a:pPr/>
              <a:t>29/04/33</a:t>
            </a:fld>
            <a:endParaRPr lang="ar-SA"/>
          </a:p>
        </p:txBody>
      </p:sp>
      <p:sp>
        <p:nvSpPr>
          <p:cNvPr id="10" name="عنصر نائب للتذييل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ar-SA"/>
          </a:p>
        </p:txBody>
      </p:sp>
      <p:sp>
        <p:nvSpPr>
          <p:cNvPr id="22" name="عنصر نائب لرقم الشريحة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C2B1B82B-F95A-4C99-891F-6D3B4DA18F0C}" type="slidenum">
              <a:rPr lang="ar-SA" smtClean="0"/>
              <a:pPr/>
              <a:t>‹#›</a:t>
            </a:fld>
            <a:endParaRPr lang="ar-SA"/>
          </a:p>
        </p:txBody>
      </p:sp>
      <p:sp>
        <p:nvSpPr>
          <p:cNvPr id="15" name="مستطيل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l" rtl="1"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r" rtl="1"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r" rtl="1"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r" rtl="1"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r" rtl="1"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مستطيل 1"/>
          <p:cNvSpPr/>
          <p:nvPr/>
        </p:nvSpPr>
        <p:spPr>
          <a:xfrm>
            <a:off x="2964028" y="714357"/>
            <a:ext cx="4965558" cy="5521512"/>
          </a:xfrm>
          <a:prstGeom prst="rect">
            <a:avLst/>
          </a:prstGeom>
        </p:spPr>
        <p:txBody>
          <a:bodyPr wrap="square">
            <a:spAutoFit/>
          </a:bodyPr>
          <a:lstStyle/>
          <a:p>
            <a:pPr algn="ctr">
              <a:lnSpc>
                <a:spcPct val="120000"/>
              </a:lnSpc>
            </a:pPr>
            <a:endParaRPr lang="ar-SA" sz="1000" dirty="0" smtClean="0"/>
          </a:p>
          <a:p>
            <a:pPr algn="ctr">
              <a:lnSpc>
                <a:spcPct val="120000"/>
              </a:lnSpc>
            </a:pPr>
            <a:endParaRPr lang="ar-SA" sz="1000" dirty="0" smtClean="0"/>
          </a:p>
          <a:p>
            <a:pPr algn="ctr">
              <a:lnSpc>
                <a:spcPct val="120000"/>
              </a:lnSpc>
            </a:pPr>
            <a:endParaRPr lang="ar-SA" sz="1000" dirty="0" smtClean="0"/>
          </a:p>
          <a:p>
            <a:pPr algn="ctr">
              <a:lnSpc>
                <a:spcPct val="120000"/>
              </a:lnSpc>
            </a:pPr>
            <a:endParaRPr lang="ar-SA" sz="1000" dirty="0" smtClean="0"/>
          </a:p>
          <a:p>
            <a:pPr algn="ctr">
              <a:lnSpc>
                <a:spcPct val="120000"/>
              </a:lnSpc>
            </a:pPr>
            <a:endParaRPr lang="ar-SA" sz="1000" dirty="0" smtClean="0"/>
          </a:p>
          <a:p>
            <a:pPr algn="ctr">
              <a:lnSpc>
                <a:spcPct val="120000"/>
              </a:lnSpc>
            </a:pPr>
            <a:endParaRPr lang="ar-SA" sz="1000" dirty="0" smtClean="0"/>
          </a:p>
          <a:p>
            <a:pPr algn="ctr">
              <a:lnSpc>
                <a:spcPct val="120000"/>
              </a:lnSpc>
            </a:pPr>
            <a:endParaRPr lang="ar-SA" sz="1000" dirty="0" smtClean="0"/>
          </a:p>
          <a:p>
            <a:pPr algn="ctr">
              <a:lnSpc>
                <a:spcPct val="120000"/>
              </a:lnSpc>
            </a:pPr>
            <a:r>
              <a:rPr lang="ar-SA" sz="1600" b="1" dirty="0" smtClean="0"/>
              <a:t>التاريخ   9\ 1		المادة \ </a:t>
            </a:r>
            <a:r>
              <a:rPr lang="ar-SA" sz="1600" b="1" dirty="0" err="1" smtClean="0"/>
              <a:t>فقة</a:t>
            </a:r>
            <a:r>
              <a:rPr lang="ar-SA" sz="1600" b="1" dirty="0" smtClean="0"/>
              <a:t>  </a:t>
            </a:r>
          </a:p>
          <a:p>
            <a:pPr algn="ctr">
              <a:lnSpc>
                <a:spcPct val="120000"/>
              </a:lnSpc>
            </a:pPr>
            <a:r>
              <a:rPr lang="ar-SA" sz="1600" b="1" dirty="0" smtClean="0"/>
              <a:t>الموضوع </a:t>
            </a:r>
          </a:p>
          <a:p>
            <a:pPr algn="ctr">
              <a:lnSpc>
                <a:spcPct val="120000"/>
              </a:lnSpc>
            </a:pPr>
            <a:r>
              <a:rPr lang="ar-SA" sz="9600" dirty="0" smtClean="0"/>
              <a:t>اللُّـقـطـة</a:t>
            </a:r>
          </a:p>
          <a:p>
            <a:pPr algn="ctr">
              <a:lnSpc>
                <a:spcPct val="120000"/>
              </a:lnSpc>
            </a:pPr>
            <a:endParaRPr lang="ar-SA" sz="9600" dirty="0"/>
          </a:p>
        </p:txBody>
      </p:sp>
      <p:pic>
        <p:nvPicPr>
          <p:cNvPr id="1026" name="Picture 2" descr="C:\Users\win-7\Pictures\207976lhdjz1spth.gif"/>
          <p:cNvPicPr>
            <a:picLocks noChangeAspect="1" noChangeArrowheads="1" noCrop="1"/>
          </p:cNvPicPr>
          <p:nvPr/>
        </p:nvPicPr>
        <p:blipFill>
          <a:blip r:embed="rId3"/>
          <a:srcRect/>
          <a:stretch>
            <a:fillRect/>
          </a:stretch>
        </p:blipFill>
        <p:spPr bwMode="auto">
          <a:xfrm>
            <a:off x="928662" y="2928934"/>
            <a:ext cx="3390900" cy="364807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2643174" y="357166"/>
            <a:ext cx="4857784" cy="1015663"/>
          </a:xfrm>
          <a:prstGeom prst="rect">
            <a:avLst/>
          </a:prstGeom>
          <a:noFill/>
        </p:spPr>
        <p:txBody>
          <a:bodyPr wrap="square" rtlCol="1">
            <a:spAutoFit/>
          </a:bodyPr>
          <a:lstStyle/>
          <a:p>
            <a:r>
              <a:rPr lang="ar-SA" sz="3600" u="sng" dirty="0" smtClean="0">
                <a:solidFill>
                  <a:srgbClr val="FF0000"/>
                </a:solidFill>
              </a:rPr>
              <a:t>التقويم</a:t>
            </a:r>
            <a:r>
              <a:rPr lang="ar-SA" sz="3600" dirty="0" smtClean="0"/>
              <a:t> </a:t>
            </a:r>
          </a:p>
          <a:p>
            <a:r>
              <a:rPr lang="ar-SA" sz="2400" dirty="0" smtClean="0"/>
              <a:t>ما حكم اللقطة فيما ترينه أمامك في الصورة ؟</a:t>
            </a:r>
            <a:endParaRPr lang="ar-SA" sz="2400" dirty="0"/>
          </a:p>
        </p:txBody>
      </p:sp>
      <p:pic>
        <p:nvPicPr>
          <p:cNvPr id="3" name="صورة 2" descr="imagesCA1QRNRG.jpg"/>
          <p:cNvPicPr>
            <a:picLocks noChangeAspect="1"/>
          </p:cNvPicPr>
          <p:nvPr/>
        </p:nvPicPr>
        <p:blipFill>
          <a:blip r:embed="rId2"/>
          <a:stretch>
            <a:fillRect/>
          </a:stretch>
        </p:blipFill>
        <p:spPr>
          <a:xfrm>
            <a:off x="6215074" y="1428736"/>
            <a:ext cx="2466975" cy="1847850"/>
          </a:xfrm>
          <a:prstGeom prst="rect">
            <a:avLst/>
          </a:prstGeom>
        </p:spPr>
      </p:pic>
      <p:pic>
        <p:nvPicPr>
          <p:cNvPr id="4" name="صورة 3" descr="imagesCACBF3G0.jpg"/>
          <p:cNvPicPr>
            <a:picLocks noChangeAspect="1"/>
          </p:cNvPicPr>
          <p:nvPr/>
        </p:nvPicPr>
        <p:blipFill>
          <a:blip r:embed="rId3"/>
          <a:stretch>
            <a:fillRect/>
          </a:stretch>
        </p:blipFill>
        <p:spPr>
          <a:xfrm>
            <a:off x="6929454" y="4000504"/>
            <a:ext cx="1781175" cy="2562225"/>
          </a:xfrm>
          <a:prstGeom prst="rect">
            <a:avLst/>
          </a:prstGeom>
        </p:spPr>
      </p:pic>
      <p:pic>
        <p:nvPicPr>
          <p:cNvPr id="5" name="صورة 4" descr="imagesCAUO14DP.jpg"/>
          <p:cNvPicPr>
            <a:picLocks noChangeAspect="1"/>
          </p:cNvPicPr>
          <p:nvPr/>
        </p:nvPicPr>
        <p:blipFill>
          <a:blip r:embed="rId4"/>
          <a:stretch>
            <a:fillRect/>
          </a:stretch>
        </p:blipFill>
        <p:spPr>
          <a:xfrm>
            <a:off x="1000100" y="1428736"/>
            <a:ext cx="2695575" cy="1695450"/>
          </a:xfrm>
          <a:prstGeom prst="rect">
            <a:avLst/>
          </a:prstGeom>
        </p:spPr>
      </p:pic>
      <p:pic>
        <p:nvPicPr>
          <p:cNvPr id="6" name="صورة 5" descr="imagesCABHKRJT.jpg"/>
          <p:cNvPicPr>
            <a:picLocks noChangeAspect="1"/>
          </p:cNvPicPr>
          <p:nvPr/>
        </p:nvPicPr>
        <p:blipFill>
          <a:blip r:embed="rId5"/>
          <a:stretch>
            <a:fillRect/>
          </a:stretch>
        </p:blipFill>
        <p:spPr>
          <a:xfrm>
            <a:off x="1071538" y="4214818"/>
            <a:ext cx="2714644" cy="2347916"/>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2071670" y="1142984"/>
            <a:ext cx="6357982" cy="2308324"/>
          </a:xfrm>
          <a:prstGeom prst="rect">
            <a:avLst/>
          </a:prstGeom>
          <a:noFill/>
        </p:spPr>
        <p:txBody>
          <a:bodyPr wrap="square" rtlCol="1">
            <a:spAutoFit/>
          </a:bodyPr>
          <a:lstStyle/>
          <a:p>
            <a:r>
              <a:rPr lang="ar-SA" sz="4800" u="sng" dirty="0" smtClean="0">
                <a:solidFill>
                  <a:schemeClr val="accent3">
                    <a:lumMod val="75000"/>
                  </a:schemeClr>
                </a:solidFill>
                <a:latin typeface="Arial" pitchFamily="34" charset="0"/>
                <a:cs typeface="Arial" pitchFamily="34" charset="0"/>
              </a:rPr>
              <a:t>الواجب \</a:t>
            </a:r>
          </a:p>
          <a:p>
            <a:endParaRPr lang="ar-SA" sz="4800" u="sng" dirty="0" smtClean="0">
              <a:solidFill>
                <a:schemeClr val="accent3">
                  <a:lumMod val="75000"/>
                </a:schemeClr>
              </a:solidFill>
              <a:latin typeface="Arial" pitchFamily="34" charset="0"/>
              <a:cs typeface="Arial" pitchFamily="34" charset="0"/>
            </a:endParaRPr>
          </a:p>
          <a:p>
            <a:r>
              <a:rPr lang="ar-SA" sz="4800" dirty="0" smtClean="0">
                <a:solidFill>
                  <a:schemeClr val="accent1">
                    <a:lumMod val="50000"/>
                  </a:schemeClr>
                </a:solidFill>
                <a:latin typeface="Arial" pitchFamily="34" charset="0"/>
                <a:cs typeface="Arial" pitchFamily="34" charset="0"/>
              </a:rPr>
              <a:t>لخصي أنواع اللقطة وأحكامها ؟</a:t>
            </a:r>
            <a:endParaRPr lang="ar-SA" sz="4800" dirty="0">
              <a:solidFill>
                <a:schemeClr val="accent1">
                  <a:lumMod val="50000"/>
                </a:schemeClr>
              </a:solidFill>
              <a:latin typeface="Arial" pitchFamily="34" charset="0"/>
              <a:cs typeface="Arial" pitchFamily="34" charset="0"/>
            </a:endParaRPr>
          </a:p>
        </p:txBody>
      </p:sp>
      <p:pic>
        <p:nvPicPr>
          <p:cNvPr id="3" name="صورة 5" descr="d89ca66f81129d6c5c29ece6d82684c9.gif"/>
          <p:cNvPicPr>
            <a:picLocks noChangeAspect="1"/>
          </p:cNvPicPr>
          <p:nvPr/>
        </p:nvPicPr>
        <p:blipFill>
          <a:blip r:embed="rId2"/>
          <a:srcRect/>
          <a:stretch>
            <a:fillRect/>
          </a:stretch>
        </p:blipFill>
        <p:spPr bwMode="auto">
          <a:xfrm>
            <a:off x="1571604" y="3786190"/>
            <a:ext cx="4957763" cy="28384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2571736" y="1785926"/>
            <a:ext cx="5143536" cy="2831544"/>
          </a:xfrm>
          <a:prstGeom prst="rect">
            <a:avLst/>
          </a:prstGeom>
          <a:noFill/>
        </p:spPr>
        <p:txBody>
          <a:bodyPr wrap="square" rtlCol="1">
            <a:spAutoFit/>
          </a:bodyPr>
          <a:lstStyle/>
          <a:p>
            <a:pPr algn="ctr"/>
            <a:r>
              <a:rPr lang="ar-SA" sz="8000" b="1" dirty="0" smtClean="0">
                <a:solidFill>
                  <a:schemeClr val="accent5">
                    <a:lumMod val="75000"/>
                  </a:schemeClr>
                </a:solidFill>
              </a:rPr>
              <a:t>تصميمي </a:t>
            </a:r>
            <a:endParaRPr lang="ar-SA" sz="8000" b="1" dirty="0" smtClean="0">
              <a:solidFill>
                <a:schemeClr val="accent5">
                  <a:lumMod val="75000"/>
                </a:schemeClr>
              </a:solidFill>
            </a:endParaRPr>
          </a:p>
          <a:p>
            <a:pPr algn="ctr"/>
            <a:r>
              <a:rPr lang="ar-SA" sz="8000" b="1" dirty="0" smtClean="0">
                <a:solidFill>
                  <a:schemeClr val="accent5">
                    <a:lumMod val="75000"/>
                  </a:schemeClr>
                </a:solidFill>
              </a:rPr>
              <a:t>الشتــوي </a:t>
            </a:r>
          </a:p>
          <a:p>
            <a:endParaRPr lang="ar-S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571604" y="1571612"/>
            <a:ext cx="7000924" cy="3046988"/>
          </a:xfrm>
          <a:prstGeom prst="rect">
            <a:avLst/>
          </a:prstGeom>
        </p:spPr>
        <p:txBody>
          <a:bodyPr wrap="square">
            <a:spAutoFit/>
          </a:bodyPr>
          <a:lstStyle/>
          <a:p>
            <a:pPr algn="just"/>
            <a:endParaRPr lang="ar-SA" sz="3200" b="1" u="sng" dirty="0" smtClean="0">
              <a:solidFill>
                <a:schemeClr val="accent1"/>
              </a:solidFill>
            </a:endParaRPr>
          </a:p>
          <a:p>
            <a:pPr algn="just"/>
            <a:endParaRPr lang="ar-SA" sz="3200" b="1" u="sng" dirty="0">
              <a:solidFill>
                <a:schemeClr val="accent1"/>
              </a:solidFill>
            </a:endParaRPr>
          </a:p>
          <a:p>
            <a:pPr algn="just"/>
            <a:r>
              <a:rPr lang="ar-SA" sz="3200" b="1" u="sng" dirty="0" smtClean="0">
                <a:solidFill>
                  <a:schemeClr val="accent1"/>
                </a:solidFill>
              </a:rPr>
              <a:t>اللقطة لغة هي:</a:t>
            </a:r>
            <a:r>
              <a:rPr lang="ar-SA" sz="3200" b="1" u="sng" dirty="0" smtClean="0"/>
              <a:t> الشيء الملتقط، </a:t>
            </a:r>
            <a:r>
              <a:rPr lang="ar-SA" sz="3200" b="1" dirty="0" smtClean="0"/>
              <a:t>مأخوذة من اللقط وهو الأخذ والرفع؛ لأنه يلقط عادة أي يؤخذ ويرفع.</a:t>
            </a:r>
          </a:p>
          <a:p>
            <a:pPr algn="just"/>
            <a:endParaRPr lang="ar-SA" sz="3200" b="1" dirty="0" smtClean="0"/>
          </a:p>
          <a:p>
            <a:pPr algn="just"/>
            <a:r>
              <a:rPr lang="ar-SA" sz="3200" b="1" u="sng" dirty="0" smtClean="0">
                <a:solidFill>
                  <a:schemeClr val="accent1"/>
                </a:solidFill>
              </a:rPr>
              <a:t>واصطلاحاً:</a:t>
            </a:r>
            <a:r>
              <a:rPr lang="ar-SA" sz="3200" b="1" u="sng" dirty="0" smtClean="0"/>
              <a:t> هي مال فقده صاحبه ووجده غيره.</a:t>
            </a:r>
            <a:endParaRPr lang="ar-SA" sz="3200" b="1" u="sng" dirty="0"/>
          </a:p>
        </p:txBody>
      </p:sp>
      <p:sp>
        <p:nvSpPr>
          <p:cNvPr id="3" name="مستطيل 2"/>
          <p:cNvSpPr/>
          <p:nvPr/>
        </p:nvSpPr>
        <p:spPr>
          <a:xfrm>
            <a:off x="7143768" y="1785926"/>
            <a:ext cx="1353256" cy="646331"/>
          </a:xfrm>
          <a:prstGeom prst="rect">
            <a:avLst/>
          </a:prstGeom>
        </p:spPr>
        <p:txBody>
          <a:bodyPr wrap="none">
            <a:spAutoFit/>
          </a:bodyPr>
          <a:lstStyle/>
          <a:p>
            <a:pPr algn="just"/>
            <a:r>
              <a:rPr lang="ar-SA" sz="3600" dirty="0" smtClean="0">
                <a:solidFill>
                  <a:schemeClr val="accent3"/>
                </a:solidFill>
              </a:rPr>
              <a:t>تعريفها:</a:t>
            </a:r>
          </a:p>
        </p:txBody>
      </p:sp>
      <p:sp>
        <p:nvSpPr>
          <p:cNvPr id="4" name="مستطيل 3"/>
          <p:cNvSpPr/>
          <p:nvPr/>
        </p:nvSpPr>
        <p:spPr>
          <a:xfrm>
            <a:off x="7075785" y="1828285"/>
            <a:ext cx="726481" cy="369332"/>
          </a:xfrm>
          <a:prstGeom prst="rect">
            <a:avLst/>
          </a:prstGeom>
        </p:spPr>
        <p:txBody>
          <a:bodyPr wrap="none">
            <a:spAutoFit/>
          </a:bodyPr>
          <a:lstStyle/>
          <a:p>
            <a:r>
              <a:rPr lang="ar-SA" b="1" dirty="0">
                <a:solidFill>
                  <a:srgbClr val="CCFF33"/>
                </a:solidFill>
              </a:rPr>
              <a:t>تعريفها</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ox(in)">
                                      <p:cBhvr>
                                        <p:cTn id="13" dur="20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2">
                                            <p:txEl>
                                              <p:pRg st="4" end="4"/>
                                            </p:txEl>
                                          </p:spTgt>
                                        </p:tgtEl>
                                        <p:attrNameLst>
                                          <p:attrName>style.visibility</p:attrName>
                                        </p:attrNameLst>
                                      </p:cBhvr>
                                      <p:to>
                                        <p:strVal val="visible"/>
                                      </p:to>
                                    </p:set>
                                    <p:anim calcmode="discrete" valueType="clr">
                                      <p:cBhvr override="childStyle">
                                        <p:cTn id="18" dur="80"/>
                                        <p:tgtEl>
                                          <p:spTgt spid="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2">
                                            <p:txEl>
                                              <p:pRg st="4" end="4"/>
                                            </p:txEl>
                                          </p:spTgt>
                                        </p:tgtEl>
                                        <p:attrNameLst>
                                          <p:attrName>fillcolor</p:attrName>
                                        </p:attrNameLst>
                                      </p:cBhvr>
                                      <p:tavLst>
                                        <p:tav tm="0">
                                          <p:val>
                                            <p:clrVal>
                                              <a:schemeClr val="accent2"/>
                                            </p:clrVal>
                                          </p:val>
                                        </p:tav>
                                        <p:tav tm="50000">
                                          <p:val>
                                            <p:clrVal>
                                              <a:schemeClr val="hlink"/>
                                            </p:clrVal>
                                          </p:val>
                                        </p:tav>
                                      </p:tavLst>
                                    </p:anim>
                                    <p:set>
                                      <p:cBhvr>
                                        <p:cTn id="20" dur="80"/>
                                        <p:tgtEl>
                                          <p:spTgt spid="2">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357290" y="928670"/>
            <a:ext cx="7358114" cy="4031873"/>
          </a:xfrm>
          <a:prstGeom prst="rect">
            <a:avLst/>
          </a:prstGeom>
        </p:spPr>
        <p:txBody>
          <a:bodyPr wrap="square">
            <a:spAutoFit/>
          </a:bodyPr>
          <a:lstStyle/>
          <a:p>
            <a:pPr algn="just"/>
            <a:r>
              <a:rPr lang="ar-SA" sz="3200" b="1" u="sng" dirty="0" smtClean="0">
                <a:solidFill>
                  <a:schemeClr val="accent5"/>
                </a:solidFill>
              </a:rPr>
              <a:t>حكم الالتقاط:</a:t>
            </a:r>
          </a:p>
          <a:p>
            <a:pPr algn="just"/>
            <a:endParaRPr lang="ar-SA" sz="3200" b="1" u="sng" dirty="0" smtClean="0">
              <a:solidFill>
                <a:srgbClr val="CCFF33"/>
              </a:solidFill>
            </a:endParaRPr>
          </a:p>
          <a:p>
            <a:pPr algn="just"/>
            <a:r>
              <a:rPr lang="ar-SA" sz="3200" b="1" u="sng" dirty="0" smtClean="0">
                <a:solidFill>
                  <a:srgbClr val="00FFFF"/>
                </a:solidFill>
              </a:rPr>
              <a:t>الحالة الأولى:</a:t>
            </a:r>
            <a:r>
              <a:rPr lang="ar-SA" sz="3200" b="1" u="sng" dirty="0" smtClean="0"/>
              <a:t> أن يعلم من نفسه الأمانة إذا أخذ اللقطة، والقدرة على تعريفها فإنه </a:t>
            </a:r>
            <a:r>
              <a:rPr lang="ar-SA" sz="3200" b="1" u="sng" dirty="0" smtClean="0">
                <a:solidFill>
                  <a:srgbClr val="FF0000"/>
                </a:solidFill>
              </a:rPr>
              <a:t>يستحب له التقاطها </a:t>
            </a:r>
            <a:r>
              <a:rPr lang="ar-SA" sz="3200" b="1" u="sng" dirty="0" smtClean="0"/>
              <a:t>لإيصالها لصحابها.</a:t>
            </a:r>
          </a:p>
          <a:p>
            <a:pPr algn="just"/>
            <a:endParaRPr lang="ar-SA" sz="3200" b="1" u="sng" dirty="0" smtClean="0"/>
          </a:p>
          <a:p>
            <a:pPr algn="just"/>
            <a:r>
              <a:rPr lang="ar-SA" sz="3200" b="1" u="sng" dirty="0" smtClean="0">
                <a:solidFill>
                  <a:srgbClr val="00FFFF"/>
                </a:solidFill>
              </a:rPr>
              <a:t>الحالة الثانية:</a:t>
            </a:r>
            <a:r>
              <a:rPr lang="ar-SA" sz="3200" b="1" u="sng" dirty="0" smtClean="0"/>
              <a:t> أن يعلم من نفسه عدم القدرة على تحمل هذه الأمانة وتعريفها؛ </a:t>
            </a:r>
            <a:r>
              <a:rPr lang="ar-SA" sz="3200" b="1" u="sng" dirty="0" smtClean="0">
                <a:solidFill>
                  <a:srgbClr val="FF0000"/>
                </a:solidFill>
              </a:rPr>
              <a:t>فيحرم عليه أخذها</a:t>
            </a:r>
            <a:r>
              <a:rPr lang="ar-SA" sz="3200" b="1" u="sng" dirty="0" smtClean="0"/>
              <a:t>.</a:t>
            </a:r>
            <a:endParaRPr lang="ar-SA" sz="3200" b="1"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
                                            <p:txEl>
                                              <p:pRg st="2" end="2"/>
                                            </p:txEl>
                                          </p:spTgt>
                                        </p:tgtEl>
                                        <p:attrNameLst>
                                          <p:attrName>style.visibility</p:attrName>
                                        </p:attrNameLst>
                                      </p:cBhvr>
                                      <p:to>
                                        <p:strVal val="visible"/>
                                      </p:to>
                                    </p:set>
                                    <p:anim calcmode="discrete" valueType="clr">
                                      <p:cBhvr override="childStyle">
                                        <p:cTn id="7" dur="80"/>
                                        <p:tgtEl>
                                          <p:spTgt spid="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2">
                                            <p:txEl>
                                              <p:pRg st="2" end="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box(in)">
                                      <p:cBhvr>
                                        <p:cTn id="14"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357290" y="608404"/>
            <a:ext cx="7000924" cy="4698402"/>
          </a:xfrm>
          <a:prstGeom prst="rect">
            <a:avLst/>
          </a:prstGeom>
        </p:spPr>
        <p:txBody>
          <a:bodyPr wrap="square">
            <a:spAutoFit/>
          </a:bodyPr>
          <a:lstStyle/>
          <a:p>
            <a:pPr algn="justLow">
              <a:lnSpc>
                <a:spcPct val="120000"/>
              </a:lnSpc>
            </a:pPr>
            <a:r>
              <a:rPr lang="ar-SA" sz="2800" b="1" u="sng" dirty="0" smtClean="0">
                <a:solidFill>
                  <a:srgbClr val="00FFFF"/>
                </a:solidFill>
              </a:rPr>
              <a:t>الحالة الثالثة:</a:t>
            </a:r>
            <a:r>
              <a:rPr lang="ar-SA" sz="2800" b="1" u="sng" dirty="0" smtClean="0"/>
              <a:t> إذا كان هذا المال في مكان مخوف، كأن يكون في مكان يكثر فيه اللصوص، أو مكان لا يتورع أهله من أخذ هذا المال وعدم إرجاعه لصاحبه، أو كانت الدابة في أرض مهلكة؛ فإنه في هذه الحالة</a:t>
            </a:r>
            <a:r>
              <a:rPr lang="ar-SA" sz="2800" b="1" u="sng" dirty="0" smtClean="0">
                <a:solidFill>
                  <a:srgbClr val="FF0000"/>
                </a:solidFill>
              </a:rPr>
              <a:t> </a:t>
            </a:r>
          </a:p>
          <a:p>
            <a:pPr algn="justLow">
              <a:lnSpc>
                <a:spcPct val="120000"/>
              </a:lnSpc>
            </a:pPr>
            <a:r>
              <a:rPr lang="ar-SA" sz="2800" b="1" u="sng" dirty="0" smtClean="0">
                <a:solidFill>
                  <a:srgbClr val="FF0000"/>
                </a:solidFill>
              </a:rPr>
              <a:t>يجب عليه أخذ </a:t>
            </a:r>
            <a:r>
              <a:rPr lang="ar-SA" sz="2800" b="1" u="sng" dirty="0" smtClean="0"/>
              <a:t>هذا المال إذا استطاع ذلك؛ </a:t>
            </a:r>
            <a:r>
              <a:rPr lang="ar-SA" sz="2800" b="1" dirty="0" smtClean="0"/>
              <a:t>لأنه من حفظ المال الذي أمرنا </a:t>
            </a:r>
            <a:r>
              <a:rPr lang="ar-SA" sz="2800" b="1" dirty="0" err="1" smtClean="0"/>
              <a:t>به</a:t>
            </a:r>
            <a:r>
              <a:rPr lang="ar-SA" sz="2800" b="1" dirty="0" smtClean="0"/>
              <a:t>، ولكن لا يجب عليه أن يعرف هذا المال، بل له أن يعطيه من يثق </a:t>
            </a:r>
            <a:r>
              <a:rPr lang="ar-SA" sz="2800" b="1" dirty="0" err="1" smtClean="0"/>
              <a:t>به</a:t>
            </a:r>
            <a:r>
              <a:rPr lang="ar-SA" sz="2800" b="1" dirty="0" smtClean="0"/>
              <a:t> ليعرفه، أو أن يعطيه الجهات </a:t>
            </a:r>
            <a:r>
              <a:rPr lang="ar-SA" sz="2800" b="1" dirty="0" err="1" smtClean="0"/>
              <a:t>المسؤولة</a:t>
            </a:r>
            <a:r>
              <a:rPr lang="ar-SA" sz="2800" b="1" dirty="0" smtClean="0"/>
              <a:t> عن حفظ هذه الأموال وإرجاعها إلى أصحابها.</a:t>
            </a:r>
          </a:p>
          <a:p>
            <a:pPr algn="justLow">
              <a:lnSpc>
                <a:spcPct val="120000"/>
              </a:lnSpc>
            </a:pP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2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2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286000" y="357166"/>
            <a:ext cx="5572148" cy="6629507"/>
          </a:xfrm>
          <a:prstGeom prst="rect">
            <a:avLst/>
          </a:prstGeom>
        </p:spPr>
        <p:txBody>
          <a:bodyPr wrap="square">
            <a:spAutoFit/>
          </a:bodyPr>
          <a:lstStyle/>
          <a:p>
            <a:pPr algn="just">
              <a:lnSpc>
                <a:spcPct val="120000"/>
              </a:lnSpc>
            </a:pPr>
            <a:r>
              <a:rPr lang="ar-SA" sz="2800" u="sng" dirty="0" smtClean="0">
                <a:solidFill>
                  <a:schemeClr val="accent5"/>
                </a:solidFill>
              </a:rPr>
              <a:t>أنواع المال الملتقط وحكم كل نوع</a:t>
            </a:r>
          </a:p>
          <a:p>
            <a:pPr algn="just">
              <a:lnSpc>
                <a:spcPct val="120000"/>
              </a:lnSpc>
            </a:pPr>
            <a:r>
              <a:rPr lang="ar-SA" sz="2800" u="sng" dirty="0" smtClean="0">
                <a:solidFill>
                  <a:schemeClr val="accent6"/>
                </a:solidFill>
              </a:rPr>
              <a:t>النوع الأول: </a:t>
            </a:r>
            <a:r>
              <a:rPr lang="ar-SA" sz="2800" u="sng" dirty="0" smtClean="0"/>
              <a:t>المال الذي يعلم أن صاحبه تركه رغبة عنه، كما يفعل بعض الناس من رمي لبعض الأثاث القديم، أو ترك بعض الأغراض في البرية بعد الاستغناء عنها، </a:t>
            </a:r>
          </a:p>
          <a:p>
            <a:pPr algn="just">
              <a:lnSpc>
                <a:spcPct val="120000"/>
              </a:lnSpc>
            </a:pPr>
            <a:r>
              <a:rPr lang="ar-SA" sz="2800" u="sng" dirty="0" smtClean="0">
                <a:solidFill>
                  <a:schemeClr val="accent5"/>
                </a:solidFill>
              </a:rPr>
              <a:t>فهذا يجوز أخذه ولا يجب تعريفه.</a:t>
            </a:r>
          </a:p>
          <a:p>
            <a:pPr algn="just">
              <a:lnSpc>
                <a:spcPct val="120000"/>
              </a:lnSpc>
            </a:pPr>
            <a:endParaRPr lang="ar-SA" sz="2800" u="sng" dirty="0"/>
          </a:p>
          <a:p>
            <a:pPr algn="just">
              <a:lnSpc>
                <a:spcPct val="120000"/>
              </a:lnSpc>
            </a:pPr>
            <a:endParaRPr lang="ar-SA" sz="2800" u="sng" dirty="0" smtClean="0"/>
          </a:p>
          <a:p>
            <a:pPr algn="just">
              <a:lnSpc>
                <a:spcPct val="120000"/>
              </a:lnSpc>
            </a:pPr>
            <a:endParaRPr lang="ar-SA" sz="2800" u="sng" dirty="0"/>
          </a:p>
          <a:p>
            <a:pPr algn="just">
              <a:lnSpc>
                <a:spcPct val="120000"/>
              </a:lnSpc>
            </a:pPr>
            <a:endParaRPr lang="ar-SA" sz="2800" u="sng" dirty="0" smtClean="0"/>
          </a:p>
          <a:p>
            <a:pPr algn="just">
              <a:lnSpc>
                <a:spcPct val="120000"/>
              </a:lnSpc>
            </a:pPr>
            <a:endParaRPr lang="ar-SA" sz="2800" u="sng" dirty="0"/>
          </a:p>
          <a:p>
            <a:pPr algn="just">
              <a:lnSpc>
                <a:spcPct val="120000"/>
              </a:lnSpc>
            </a:pPr>
            <a:endParaRPr lang="ar-SA" sz="2800" u="sng" dirty="0" smtClean="0"/>
          </a:p>
          <a:p>
            <a:pPr algn="just">
              <a:lnSpc>
                <a:spcPct val="120000"/>
              </a:lnSpc>
            </a:pPr>
            <a:endParaRPr lang="ar-SA" u="sng" dirty="0"/>
          </a:p>
        </p:txBody>
      </p:sp>
      <p:pic>
        <p:nvPicPr>
          <p:cNvPr id="3" name="صورة 2" descr="imagesCA8HRTXY.jpg"/>
          <p:cNvPicPr>
            <a:picLocks noChangeAspect="1"/>
          </p:cNvPicPr>
          <p:nvPr/>
        </p:nvPicPr>
        <p:blipFill>
          <a:blip r:embed="rId2"/>
          <a:stretch>
            <a:fillRect/>
          </a:stretch>
        </p:blipFill>
        <p:spPr>
          <a:xfrm>
            <a:off x="857224" y="3643314"/>
            <a:ext cx="7143800" cy="28575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2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iterate type="lt">
                                    <p:tmPct val="0"/>
                                  </p:iterate>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2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2">
                                            <p:txEl>
                                              <p:pRg st="2" end="2"/>
                                            </p:txEl>
                                          </p:spTgt>
                                        </p:tgtEl>
                                        <p:attrNameLst>
                                          <p:attrName>style.visibility</p:attrName>
                                        </p:attrNameLst>
                                      </p:cBhvr>
                                      <p:to>
                                        <p:strVal val="visible"/>
                                      </p:to>
                                    </p:set>
                                    <p:anim calcmode="discrete" valueType="clr">
                                      <p:cBhvr override="childStyle">
                                        <p:cTn id="19" dur="80"/>
                                        <p:tgtEl>
                                          <p:spTgt spid="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2">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428728" y="714356"/>
            <a:ext cx="7215238" cy="3046988"/>
          </a:xfrm>
          <a:prstGeom prst="rect">
            <a:avLst/>
          </a:prstGeom>
        </p:spPr>
        <p:txBody>
          <a:bodyPr wrap="square">
            <a:spAutoFit/>
          </a:bodyPr>
          <a:lstStyle/>
          <a:p>
            <a:pPr algn="just">
              <a:lnSpc>
                <a:spcPct val="120000"/>
              </a:lnSpc>
            </a:pPr>
            <a:r>
              <a:rPr lang="ar-SA" sz="3200" u="sng" dirty="0" smtClean="0">
                <a:solidFill>
                  <a:schemeClr val="accent6"/>
                </a:solidFill>
              </a:rPr>
              <a:t>النوع الثاني: </a:t>
            </a:r>
            <a:r>
              <a:rPr lang="ar-SA" sz="3200" u="sng" dirty="0" smtClean="0"/>
              <a:t>المال الذي لا تتبعهم همة أوساط الناس، كالأقلام الرخيصة </a:t>
            </a:r>
            <a:r>
              <a:rPr lang="ar-SA" sz="3200" u="sng" dirty="0" err="1" smtClean="0"/>
              <a:t>والهللات</a:t>
            </a:r>
            <a:r>
              <a:rPr lang="ar-SA" sz="3200" u="sng" dirty="0" smtClean="0"/>
              <a:t> والريال </a:t>
            </a:r>
          </a:p>
          <a:p>
            <a:pPr algn="just">
              <a:lnSpc>
                <a:spcPct val="120000"/>
              </a:lnSpc>
            </a:pPr>
            <a:r>
              <a:rPr lang="ar-SA" sz="3200" u="sng" dirty="0" smtClean="0">
                <a:solidFill>
                  <a:schemeClr val="accent5"/>
                </a:solidFill>
              </a:rPr>
              <a:t>فهذا النوع يجوز </a:t>
            </a:r>
            <a:r>
              <a:rPr lang="ar-SA" sz="3200" u="sng" dirty="0" smtClean="0"/>
              <a:t>أخذه ولا يجب تعريفه، والدليل على ذلك قوله </a:t>
            </a:r>
            <a:r>
              <a:rPr lang="en-US" sz="3200" u="sng" dirty="0" smtClean="0">
                <a:sym typeface="AGA Arabesque" pitchFamily="2" charset="2"/>
              </a:rPr>
              <a:t></a:t>
            </a:r>
            <a:r>
              <a:rPr lang="ar-SA" sz="3200" u="sng" dirty="0" smtClean="0"/>
              <a:t> في التمرة التي وجدها ساقطة: ((لولا أني أخاف أن تكون من الصدقة لأكلتها)).</a:t>
            </a:r>
          </a:p>
        </p:txBody>
      </p:sp>
      <p:pic>
        <p:nvPicPr>
          <p:cNvPr id="3" name="صورة 2" descr="imagesCA6STE95.jpg"/>
          <p:cNvPicPr>
            <a:picLocks noChangeAspect="1"/>
          </p:cNvPicPr>
          <p:nvPr/>
        </p:nvPicPr>
        <p:blipFill>
          <a:blip r:embed="rId2"/>
          <a:stretch>
            <a:fillRect/>
          </a:stretch>
        </p:blipFill>
        <p:spPr>
          <a:xfrm>
            <a:off x="1071538" y="3786190"/>
            <a:ext cx="5357850" cy="307181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357290" y="357166"/>
            <a:ext cx="7286676" cy="6592574"/>
          </a:xfrm>
          <a:prstGeom prst="rect">
            <a:avLst/>
          </a:prstGeom>
        </p:spPr>
        <p:txBody>
          <a:bodyPr wrap="square">
            <a:spAutoFit/>
          </a:bodyPr>
          <a:lstStyle/>
          <a:p>
            <a:pPr algn="just">
              <a:lnSpc>
                <a:spcPct val="120000"/>
              </a:lnSpc>
            </a:pPr>
            <a:r>
              <a:rPr lang="ar-SA" sz="3200" u="sng" dirty="0" smtClean="0">
                <a:solidFill>
                  <a:schemeClr val="accent6"/>
                </a:solidFill>
              </a:rPr>
              <a:t>النوع الثالث: </a:t>
            </a:r>
            <a:r>
              <a:rPr lang="ar-SA" sz="3200" u="sng" dirty="0" smtClean="0"/>
              <a:t>المال الذي لم يتركه أصحابه، وتتبعهم همة أوساط الناس، وله صورتان:</a:t>
            </a:r>
          </a:p>
          <a:p>
            <a:pPr algn="just">
              <a:lnSpc>
                <a:spcPct val="120000"/>
              </a:lnSpc>
            </a:pPr>
            <a:r>
              <a:rPr lang="ar-SA" sz="3200" u="sng" dirty="0" smtClean="0">
                <a:solidFill>
                  <a:schemeClr val="accent1"/>
                </a:solidFill>
              </a:rPr>
              <a:t>الصورة الأولى: الحيوان الذي يمتنع بنفسه من صغار السباع إما لقوته وتحمله:</a:t>
            </a:r>
            <a:r>
              <a:rPr lang="ar-SA" sz="3200" u="sng" dirty="0" smtClean="0"/>
              <a:t> كالإبل، والبقر، أو لطيرانه: كالحمام الأهلي. فهذا لا يجوز التقاطه.</a:t>
            </a:r>
          </a:p>
          <a:p>
            <a:pPr algn="just">
              <a:lnSpc>
                <a:spcPct val="120000"/>
              </a:lnSpc>
            </a:pPr>
            <a:r>
              <a:rPr lang="ar-SA" sz="3200" u="sng" dirty="0" smtClean="0">
                <a:solidFill>
                  <a:schemeClr val="accent1"/>
                </a:solidFill>
              </a:rPr>
              <a:t>الصورة الثانية: ما سوى ما تقدم</a:t>
            </a:r>
            <a:r>
              <a:rPr lang="ar-SA" sz="3200" u="sng" dirty="0" smtClean="0"/>
              <a:t>، مثل: المال الذي تتبعهم همة أوساط الناس </a:t>
            </a:r>
            <a:r>
              <a:rPr lang="ar-SA" sz="3200" u="sng" dirty="0" err="1" smtClean="0"/>
              <a:t>كمئة</a:t>
            </a:r>
            <a:r>
              <a:rPr lang="ar-SA" sz="3200" u="sng" dirty="0" smtClean="0"/>
              <a:t> ريال ونحوها والأمتعة كالحقائب ونحوها، والحيوانات الصغيرة التي لا تمتنع من صغار السباع كالغنم ونحوها، والحلي بأنواعها من ذهب، وفضة، وغيرها، والساعات وغير ذلك. وهذا النوع يجوز التقاطه.</a:t>
            </a:r>
            <a:endParaRPr lang="ar-SA" sz="32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diamond(in)">
                                      <p:cBhvr>
                                        <p:cTn id="7" dur="20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diamond(in)">
                                      <p:cBhvr>
                                        <p:cTn id="12"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71472" y="214290"/>
            <a:ext cx="7929618" cy="5853910"/>
          </a:xfrm>
          <a:prstGeom prst="rect">
            <a:avLst/>
          </a:prstGeom>
        </p:spPr>
        <p:txBody>
          <a:bodyPr wrap="square">
            <a:spAutoFit/>
          </a:bodyPr>
          <a:lstStyle/>
          <a:p>
            <a:pPr marL="342900" indent="-342900">
              <a:lnSpc>
                <a:spcPct val="130000"/>
              </a:lnSpc>
            </a:pPr>
            <a:r>
              <a:rPr lang="ar-SA" sz="3200" dirty="0" smtClean="0">
                <a:solidFill>
                  <a:schemeClr val="accent3"/>
                </a:solidFill>
              </a:rPr>
              <a:t>من أحكام اللقطة:</a:t>
            </a:r>
          </a:p>
          <a:p>
            <a:pPr marL="342900" indent="-342900" algn="just">
              <a:lnSpc>
                <a:spcPct val="130000"/>
              </a:lnSpc>
              <a:buFontTx/>
              <a:buAutoNum type="arabicParenR"/>
            </a:pPr>
            <a:r>
              <a:rPr lang="ar-SA" sz="3200" dirty="0" smtClean="0">
                <a:solidFill>
                  <a:schemeClr val="accent1"/>
                </a:solidFill>
              </a:rPr>
              <a:t> الملتقط أمين</a:t>
            </a:r>
            <a:r>
              <a:rPr lang="ar-SA" sz="3200" dirty="0" smtClean="0"/>
              <a:t>، فلو تلف المال عنده من غير تعدٍّ ولا تفريط فإنه لا يضمن المال التالف.</a:t>
            </a:r>
          </a:p>
          <a:p>
            <a:pPr marL="342900" indent="-342900" algn="just">
              <a:lnSpc>
                <a:spcPct val="130000"/>
              </a:lnSpc>
              <a:buFontTx/>
              <a:buAutoNum type="arabicParenR"/>
            </a:pPr>
            <a:r>
              <a:rPr lang="ar-SA" sz="3200" dirty="0" smtClean="0">
                <a:solidFill>
                  <a:schemeClr val="accent1"/>
                </a:solidFill>
              </a:rPr>
              <a:t> أجرة التعريف على صاحب المال؛</a:t>
            </a:r>
            <a:r>
              <a:rPr lang="ar-SA" sz="3200" dirty="0" smtClean="0"/>
              <a:t> لأن الملتقط محسن.</a:t>
            </a:r>
          </a:p>
          <a:p>
            <a:pPr marL="342900" indent="-342900" algn="just">
              <a:lnSpc>
                <a:spcPct val="130000"/>
              </a:lnSpc>
              <a:buFontTx/>
              <a:buAutoNum type="arabicParenR"/>
            </a:pPr>
            <a:r>
              <a:rPr lang="ar-SA" sz="3200" dirty="0" smtClean="0">
                <a:solidFill>
                  <a:schemeClr val="accent1"/>
                </a:solidFill>
              </a:rPr>
              <a:t> لا يجوز إنشاد الضالة في المساجد</a:t>
            </a:r>
            <a:r>
              <a:rPr lang="ar-SA" sz="3200" dirty="0" smtClean="0"/>
              <a:t>، وكذلك تعريفها لا يجوز في المساجد؛ لأن المساجد لم تبن لذلك.</a:t>
            </a:r>
          </a:p>
          <a:p>
            <a:pPr marL="342900" indent="-342900" algn="just">
              <a:lnSpc>
                <a:spcPct val="130000"/>
              </a:lnSpc>
              <a:buFontTx/>
              <a:buAutoNum type="arabicParenR"/>
            </a:pPr>
            <a:r>
              <a:rPr lang="ar-SA" sz="3200" dirty="0" smtClean="0">
                <a:solidFill>
                  <a:schemeClr val="accent1"/>
                </a:solidFill>
              </a:rPr>
              <a:t> من وجد مالاً غير مرغوب عنه ويعرف صاحبه فإنه يجب رده إليه</a:t>
            </a:r>
            <a:r>
              <a:rPr lang="ar-SA" sz="3200" dirty="0" smtClean="0"/>
              <a:t>، وذلك كأن يسقط قلم أحد زملائك في الصف فترده إليه.</a:t>
            </a:r>
            <a:r>
              <a:rPr lang="en-US" sz="3200" dirty="0" smtClean="0"/>
              <a:t> </a:t>
            </a:r>
            <a:endParaRPr lang="ar-SA"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2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box(in)">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box(in)">
                                      <p:cBhvr>
                                        <p:cTn id="18" dur="20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box(in)">
                                      <p:cBhvr>
                                        <p:cTn id="23" dur="20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box(in)">
                                      <p:cBhvr>
                                        <p:cTn id="28" dur="2000"/>
                                        <p:tgtEl>
                                          <p:spTgt spid="2">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Effect transition="in" filter="box(in)">
                                      <p:cBhvr>
                                        <p:cTn id="33"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642910" y="357166"/>
            <a:ext cx="7929618" cy="6124754"/>
          </a:xfrm>
          <a:prstGeom prst="rect">
            <a:avLst/>
          </a:prstGeom>
        </p:spPr>
        <p:txBody>
          <a:bodyPr wrap="square">
            <a:spAutoFit/>
          </a:bodyPr>
          <a:lstStyle/>
          <a:p>
            <a:pPr algn="ctr"/>
            <a:r>
              <a:rPr lang="ar-SA" sz="2800" b="1" u="sng" dirty="0" smtClean="0">
                <a:solidFill>
                  <a:schemeClr val="accent3"/>
                </a:solidFill>
              </a:rPr>
              <a:t>لقطة الحرم</a:t>
            </a:r>
          </a:p>
          <a:p>
            <a:r>
              <a:rPr lang="ar-SA" sz="2800" b="1" u="sng" dirty="0" err="1" smtClean="0">
                <a:solidFill>
                  <a:srgbClr val="0070C0"/>
                </a:solidFill>
              </a:rPr>
              <a:t>مالمراد</a:t>
            </a:r>
            <a:r>
              <a:rPr lang="ar-SA" sz="2800" b="1" u="sng" dirty="0" smtClean="0">
                <a:solidFill>
                  <a:srgbClr val="0070C0"/>
                </a:solidFill>
              </a:rPr>
              <a:t> بالحرم:</a:t>
            </a:r>
          </a:p>
          <a:p>
            <a:r>
              <a:rPr lang="ar-SA" sz="2800" b="1" u="sng" dirty="0" smtClean="0"/>
              <a:t>أي حرم مكة شرفها الله تعالى,وقد خصه الله تعالى بخصائص كثيرة،وفضله على بقاع الأرض كلها،فمن ذلك أنه </a:t>
            </a:r>
            <a:r>
              <a:rPr lang="ar-SA" sz="2800" b="1" u="sng" dirty="0" smtClean="0">
                <a:solidFill>
                  <a:srgbClr val="C00000"/>
                </a:solidFill>
              </a:rPr>
              <a:t>لا يجوز أخذ </a:t>
            </a:r>
            <a:r>
              <a:rPr lang="ar-SA" sz="2800" b="1" u="sng" dirty="0" smtClean="0"/>
              <a:t> </a:t>
            </a:r>
            <a:r>
              <a:rPr lang="ar-SA" sz="2800" b="1" u="sng" dirty="0" smtClean="0">
                <a:solidFill>
                  <a:srgbClr val="C00000"/>
                </a:solidFill>
              </a:rPr>
              <a:t>لقطته </a:t>
            </a:r>
            <a:r>
              <a:rPr lang="ar-SA" sz="2800" b="1" u="sng" dirty="0" smtClean="0"/>
              <a:t>إلا لمن أراد حفظها وتعرفيها ولا يملكها أبدا. فإن وجد صاحبها 0وإلا فإنه يسلمها </a:t>
            </a:r>
            <a:r>
              <a:rPr lang="ar-SA" sz="2800" u="sng" dirty="0" smtClean="0">
                <a:effectLst>
                  <a:outerShdw blurRad="38100" dist="38100" dir="2700000" algn="tl">
                    <a:srgbClr val="000000">
                      <a:alpha val="43137"/>
                    </a:srgbClr>
                  </a:outerShdw>
                </a:effectLst>
              </a:rPr>
              <a:t>للجهات </a:t>
            </a:r>
            <a:r>
              <a:rPr lang="ar-SA" sz="2800" u="sng" dirty="0" err="1" smtClean="0">
                <a:effectLst>
                  <a:outerShdw blurRad="38100" dist="38100" dir="2700000" algn="tl">
                    <a:srgbClr val="000000">
                      <a:alpha val="43137"/>
                    </a:srgbClr>
                  </a:outerShdw>
                </a:effectLst>
              </a:rPr>
              <a:t>المسؤولة</a:t>
            </a:r>
            <a:r>
              <a:rPr lang="ar-SA" sz="2800" u="sng" dirty="0" smtClean="0">
                <a:effectLst>
                  <a:outerShdw blurRad="38100" dist="38100" dir="2700000" algn="tl">
                    <a:srgbClr val="000000">
                      <a:alpha val="43137"/>
                    </a:srgbClr>
                  </a:outerShdw>
                </a:effectLst>
              </a:rPr>
              <a:t>.</a:t>
            </a:r>
          </a:p>
          <a:p>
            <a:r>
              <a:rPr lang="ar-SA" sz="2800" dirty="0" smtClean="0">
                <a:solidFill>
                  <a:srgbClr val="C00000"/>
                </a:solidFill>
                <a:effectLst>
                  <a:outerShdw blurRad="38100" dist="38100" dir="2700000" algn="tl">
                    <a:srgbClr val="000000">
                      <a:alpha val="43137"/>
                    </a:srgbClr>
                  </a:outerShdw>
                </a:effectLst>
              </a:rPr>
              <a:t>والدليل قوله صلى الله عليه وسلم: (( ولا تلتقط لقطتها إلا لمعرف))،</a:t>
            </a:r>
          </a:p>
          <a:p>
            <a:r>
              <a:rPr lang="ar-SA" sz="2800" dirty="0" smtClean="0">
                <a:solidFill>
                  <a:srgbClr val="C00000"/>
                </a:solidFill>
                <a:effectLst>
                  <a:outerShdw blurRad="38100" dist="38100" dir="2700000" algn="tl">
                    <a:srgbClr val="000000">
                      <a:alpha val="43137"/>
                    </a:srgbClr>
                  </a:outerShdw>
                </a:effectLst>
              </a:rPr>
              <a:t>وعن عبد الرحمن بن عثمان </a:t>
            </a:r>
            <a:r>
              <a:rPr lang="ar-SA" sz="2800" dirty="0" err="1" smtClean="0">
                <a:solidFill>
                  <a:srgbClr val="C00000"/>
                </a:solidFill>
                <a:effectLst>
                  <a:outerShdw blurRad="38100" dist="38100" dir="2700000" algn="tl">
                    <a:srgbClr val="000000">
                      <a:alpha val="43137"/>
                    </a:srgbClr>
                  </a:outerShdw>
                </a:effectLst>
              </a:rPr>
              <a:t>التيمي</a:t>
            </a:r>
            <a:r>
              <a:rPr lang="ar-SA" sz="2800" dirty="0" smtClean="0">
                <a:solidFill>
                  <a:srgbClr val="C00000"/>
                </a:solidFill>
                <a:effectLst>
                  <a:outerShdw blurRad="38100" dist="38100" dir="2700000" algn="tl">
                    <a:srgbClr val="000000">
                      <a:alpha val="43137"/>
                    </a:srgbClr>
                  </a:outerShdw>
                </a:effectLst>
              </a:rPr>
              <a:t> أن رسول الله صلى الله عليه وسلم ((نهى عن لقطة الحاج)).</a:t>
            </a:r>
          </a:p>
          <a:p>
            <a:r>
              <a:rPr lang="ar-SA" sz="2800" b="1" u="sng" dirty="0" smtClean="0">
                <a:solidFill>
                  <a:srgbClr val="0070C0"/>
                </a:solidFill>
              </a:rPr>
              <a:t>لكن هل الأفضل أخذ لقطة الحرم لتعرفيها أو تركها؟</a:t>
            </a:r>
          </a:p>
          <a:p>
            <a:r>
              <a:rPr lang="ar-SA" sz="2800" b="1" u="sng" dirty="0" smtClean="0"/>
              <a:t>فإذا لم يخش واجد اللقطة عليها فالأفضل تركها،وأما إن خشي عليها فإنه يأخذها ويعرفها ،فإن استطاع الوصول إلى صاحب المال –كأن يكون رقمه أو رقم فندقه موجودا مع اللقطة –أعطاها له، وإلا فالأفضل أن يعطيها الجهة </a:t>
            </a:r>
            <a:r>
              <a:rPr lang="ar-SA" sz="2800" b="1" u="sng" dirty="0" err="1" smtClean="0"/>
              <a:t>المسؤولة</a:t>
            </a:r>
            <a:r>
              <a:rPr lang="ar-SA" sz="2800" b="1" u="sng" dirty="0" smtClean="0"/>
              <a:t> عن الأموال الضائعة؛ </a:t>
            </a:r>
            <a:endParaRPr lang="ar-SA"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ox(in)">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checkerboard(across)">
                                      <p:cBhvr>
                                        <p:cTn id="17" dur="2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20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20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nodeType="clickEffect">
                                  <p:stCondLst>
                                    <p:cond delay="0"/>
                                  </p:stCondLst>
                                  <p:iterate type="lt">
                                    <p:tmPct val="50000"/>
                                  </p:iterate>
                                  <p:childTnLst>
                                    <p:set>
                                      <p:cBhvr>
                                        <p:cTn id="31" dur="1" fill="hold">
                                          <p:stCondLst>
                                            <p:cond delay="0"/>
                                          </p:stCondLst>
                                        </p:cTn>
                                        <p:tgtEl>
                                          <p:spTgt spid="2">
                                            <p:txEl>
                                              <p:pRg st="5" end="5"/>
                                            </p:txEl>
                                          </p:spTgt>
                                        </p:tgtEl>
                                        <p:attrNameLst>
                                          <p:attrName>style.visibility</p:attrName>
                                        </p:attrNameLst>
                                      </p:cBhvr>
                                      <p:to>
                                        <p:strVal val="visible"/>
                                      </p:to>
                                    </p:set>
                                    <p:anim calcmode="discrete" valueType="clr">
                                      <p:cBhvr override="childStyle">
                                        <p:cTn id="32" dur="80"/>
                                        <p:tgtEl>
                                          <p:spTgt spid="2">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2">
                                            <p:txEl>
                                              <p:pRg st="5" end="5"/>
                                            </p:txEl>
                                          </p:spTgt>
                                        </p:tgtEl>
                                        <p:attrNameLst>
                                          <p:attrName>fillcolor</p:attrName>
                                        </p:attrNameLst>
                                      </p:cBhvr>
                                      <p:tavLst>
                                        <p:tav tm="0">
                                          <p:val>
                                            <p:clrVal>
                                              <a:schemeClr val="accent2"/>
                                            </p:clrVal>
                                          </p:val>
                                        </p:tav>
                                        <p:tav tm="50000">
                                          <p:val>
                                            <p:clrVal>
                                              <a:schemeClr val="hlink"/>
                                            </p:clrVal>
                                          </p:val>
                                        </p:tav>
                                      </p:tavLst>
                                    </p:anim>
                                    <p:set>
                                      <p:cBhvr>
                                        <p:cTn id="34" dur="80"/>
                                        <p:tgtEl>
                                          <p:spTgt spid="2">
                                            <p:txEl>
                                              <p:pRg st="5" end="5"/>
                                            </p:txEl>
                                          </p:spTgt>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 calcmode="lin" valueType="num">
                                      <p:cBhvr additive="base">
                                        <p:cTn id="39" dur="20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0" dur="20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انقلاب">
  <a:themeElements>
    <a:clrScheme name="انقلاب">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انقلاب">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انقلاب">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188</TotalTime>
  <Words>590</Words>
  <Application>Microsoft Office PowerPoint</Application>
  <PresentationFormat>عرض على الشاشة (3:4)‏</PresentationFormat>
  <Paragraphs>56</Paragraphs>
  <Slides>12</Slides>
  <Notes>0</Notes>
  <HiddenSlides>0</HiddenSlides>
  <MMClips>0</MMClips>
  <ScaleCrop>false</ScaleCrop>
  <HeadingPairs>
    <vt:vector size="4" baseType="variant">
      <vt:variant>
        <vt:lpstr>سمة</vt:lpstr>
      </vt:variant>
      <vt:variant>
        <vt:i4>1</vt:i4>
      </vt:variant>
      <vt:variant>
        <vt:lpstr>عناوين الشرائح</vt:lpstr>
      </vt:variant>
      <vt:variant>
        <vt:i4>12</vt:i4>
      </vt:variant>
    </vt:vector>
  </HeadingPairs>
  <TitlesOfParts>
    <vt:vector size="13" baseType="lpstr">
      <vt:lpstr>انقلاب</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اللُّـقـطـة</dc:title>
  <dc:creator>win-7</dc:creator>
  <cp:lastModifiedBy>win-7</cp:lastModifiedBy>
  <cp:revision>24</cp:revision>
  <dcterms:created xsi:type="dcterms:W3CDTF">2011-12-03T16:09:03Z</dcterms:created>
  <dcterms:modified xsi:type="dcterms:W3CDTF">2012-03-22T10:00:42Z</dcterms:modified>
</cp:coreProperties>
</file>