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6.xml" ContentType="application/vnd.ms-office.activeX+xml"/>
  <Override PartName="/ppt/activeX/activeX7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notesSlides/notesSlide1.xml" ContentType="application/vnd.openxmlformats-officedocument.presentationml.notesSlide+xml"/>
  <Override PartName="/ppt/activeX/activeX5.xml" ContentType="application/vnd.ms-office.activeX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1"/>
  </p:notesMasterIdLst>
  <p:sldIdLst>
    <p:sldId id="256" r:id="rId2"/>
    <p:sldId id="272" r:id="rId3"/>
    <p:sldId id="258" r:id="rId4"/>
    <p:sldId id="275" r:id="rId5"/>
    <p:sldId id="271" r:id="rId6"/>
    <p:sldId id="276" r:id="rId7"/>
    <p:sldId id="280" r:id="rId8"/>
    <p:sldId id="286" r:id="rId9"/>
    <p:sldId id="285" r:id="rId10"/>
    <p:sldId id="287" r:id="rId11"/>
    <p:sldId id="284" r:id="rId12"/>
    <p:sldId id="289" r:id="rId13"/>
    <p:sldId id="291" r:id="rId14"/>
    <p:sldId id="292" r:id="rId15"/>
    <p:sldId id="293" r:id="rId16"/>
    <p:sldId id="296" r:id="rId17"/>
    <p:sldId id="290" r:id="rId18"/>
    <p:sldId id="294" r:id="rId19"/>
    <p:sldId id="295" r:id="rId2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9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37DF53D-F20B-43F3-9278-E4DD27CFA029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DB80682-F935-4A48-B7FD-3D8860914171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80682-F935-4A48-B7FD-3D8860914171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80682-F935-4A48-B7FD-3D8860914171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20CFF-5D31-4FE0-8929-590651318203}" type="datetimeFigureOut">
              <a:rPr lang="ar-SA" smtClean="0"/>
              <a:pPr/>
              <a:t>10/11/1434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D39DF-6AC5-4744-8DF4-7E7CB4DB75C2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-%20StudentGuide%20-\-%20&#1589;&#1601;%20&#1579;&#1575;&#1604;&#1579;%20&#1579;&#1575;&#1606;&#1608;&#1610;%20-\&#1575;&#1604;&#1601;&#1589;&#1604;%20&#1575;&#1604;&#1583;&#1585;&#1575;&#1587;&#1610;%20&#1575;&#1604;&#1571;&#1608;&#1604;\CH%201\phys_3th_Ch1\Lesson2\001.avi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-%20StudentGuide%20-\-%20&#1589;&#1601;%20&#1579;&#1575;&#1604;&#1579;%20&#1579;&#1575;&#1606;&#1608;&#1610;%20-\&#1575;&#1604;&#1601;&#1589;&#1604;%20&#1575;&#1604;&#1583;&#1585;&#1575;&#1587;&#1610;%20&#1575;&#1604;&#1571;&#1608;&#1604;\CH%201\phys_3th_Ch1\Lesson2\002.mp4" TargetMode="External"/><Relationship Id="rId6" Type="http://schemas.openxmlformats.org/officeDocument/2006/relationships/image" Target="../media/image22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5.png"/><Relationship Id="rId7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2.png"/><Relationship Id="rId9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1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5769" y="1096946"/>
            <a:ext cx="2562225" cy="572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500826" cy="155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مستطيل 6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الخامسة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534164" y="681018"/>
            <a:ext cx="1538298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ar-SA" dirty="0" smtClean="0">
                <a:solidFill>
                  <a:srgbClr val="C00000"/>
                </a:solidFill>
                <a:cs typeface="AL-Mohanad Bold" pitchFamily="2" charset="-78"/>
              </a:rPr>
              <a:t>مقدمة : 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3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 b="4295"/>
          <a:stretch>
            <a:fillRect/>
          </a:stretch>
        </p:blipFill>
        <p:spPr bwMode="auto">
          <a:xfrm>
            <a:off x="0" y="1643050"/>
            <a:ext cx="5227963" cy="68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/>
          <a:srcRect t="1647" b="3294"/>
          <a:stretch>
            <a:fillRect/>
          </a:stretch>
        </p:blipFill>
        <p:spPr bwMode="auto">
          <a:xfrm>
            <a:off x="-1" y="2431900"/>
            <a:ext cx="5417243" cy="429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صورة 9" descr="078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6291275" y="652444"/>
            <a:ext cx="428628" cy="42862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www.physicsclassroom.com/class/estatics/u8l2b2.gif"/>
          <p:cNvPicPr>
            <a:picLocks noChangeAspect="1" noChangeArrowheads="1"/>
          </p:cNvPicPr>
          <p:nvPr/>
        </p:nvPicPr>
        <p:blipFill>
          <a:blip r:embed="rId2"/>
          <a:srcRect l="3888" t="23757" r="3111" b="34556"/>
          <a:stretch>
            <a:fillRect/>
          </a:stretch>
        </p:blipFill>
        <p:spPr bwMode="auto">
          <a:xfrm>
            <a:off x="306688" y="1961507"/>
            <a:ext cx="8649617" cy="1396055"/>
          </a:xfrm>
          <a:prstGeom prst="rect">
            <a:avLst/>
          </a:prstGeom>
          <a:noFill/>
        </p:spPr>
      </p:pic>
      <p:pic>
        <p:nvPicPr>
          <p:cNvPr id="15" name="Picture 4" descr="http://www.physicsclassroom.com/class/estatics/u8l2b4.gif"/>
          <p:cNvPicPr>
            <a:picLocks noChangeAspect="1" noChangeArrowheads="1"/>
          </p:cNvPicPr>
          <p:nvPr/>
        </p:nvPicPr>
        <p:blipFill>
          <a:blip r:embed="rId3"/>
          <a:srcRect l="3764" t="22114" r="6776" b="36187"/>
          <a:stretch>
            <a:fillRect/>
          </a:stretch>
        </p:blipFill>
        <p:spPr bwMode="auto">
          <a:xfrm>
            <a:off x="285720" y="5286388"/>
            <a:ext cx="8594207" cy="1500198"/>
          </a:xfrm>
          <a:prstGeom prst="rect">
            <a:avLst/>
          </a:prstGeom>
          <a:noFill/>
        </p:spPr>
      </p:pic>
      <p:pic>
        <p:nvPicPr>
          <p:cNvPr id="16" name="Picture 6" descr="http://www.physicsclassroom.com/class/estatics/u8l2b5.gif"/>
          <p:cNvPicPr>
            <a:picLocks noChangeAspect="1" noChangeArrowheads="1"/>
          </p:cNvPicPr>
          <p:nvPr/>
        </p:nvPicPr>
        <p:blipFill>
          <a:blip r:embed="rId4"/>
          <a:srcRect l="2438" t="23046" r="3251" b="27655"/>
          <a:stretch>
            <a:fillRect/>
          </a:stretch>
        </p:blipFill>
        <p:spPr bwMode="auto">
          <a:xfrm>
            <a:off x="494894" y="3571876"/>
            <a:ext cx="8392414" cy="1547240"/>
          </a:xfrm>
          <a:prstGeom prst="rect">
            <a:avLst/>
          </a:prstGeom>
          <a:noFill/>
        </p:spPr>
      </p:pic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السادسة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3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شاهد.. فكر .. فسّر .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572264" y="1559470"/>
            <a:ext cx="928694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13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6253174" y="1523760"/>
            <a:ext cx="428628" cy="42862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السادسة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تقويم الحصة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أجب عن ما يلي :</a:t>
            </a:r>
            <a:endParaRPr lang="ar-SA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pic>
        <p:nvPicPr>
          <p:cNvPr id="5122" name="Picture 2" descr="http://homework.allsaintsvaschool.org/wp-content/uploads/2012/08/green_board_clipart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143512"/>
            <a:ext cx="2428892" cy="1424082"/>
          </a:xfrm>
          <a:prstGeom prst="rect">
            <a:avLst/>
          </a:prstGeom>
          <a:noFill/>
        </p:spPr>
      </p:pic>
      <p:sp>
        <p:nvSpPr>
          <p:cNvPr id="15" name="عنصر نائب للمحتوى 2"/>
          <p:cNvSpPr>
            <a:spLocks noGrp="1"/>
          </p:cNvSpPr>
          <p:nvPr>
            <p:ph idx="1"/>
          </p:nvPr>
        </p:nvSpPr>
        <p:spPr>
          <a:xfrm>
            <a:off x="3857620" y="1600200"/>
            <a:ext cx="4829180" cy="52578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marL="457200" indent="-457200" algn="just">
              <a:buNone/>
            </a:pPr>
            <a:r>
              <a:rPr lang="en-US" sz="2000" spc="50" dirty="0" smtClean="0">
                <a:ln w="11430"/>
                <a:cs typeface="AL-Mohanad Bold" pitchFamily="2" charset="-78"/>
              </a:rPr>
              <a:t>-1</a:t>
            </a:r>
            <a:r>
              <a:rPr lang="ar-SA" sz="2000" spc="50" dirty="0" smtClean="0">
                <a:ln w="11430"/>
                <a:cs typeface="AL-Mohanad Bold" pitchFamily="2" charset="-78"/>
              </a:rPr>
              <a:t> صف ما يحدث لكرة فلزية (متعادلة ومعزولة) عندما يُقرب منها ساقا مشحونا؟</a:t>
            </a:r>
          </a:p>
          <a:p>
            <a:pPr marL="457200" indent="-457200" algn="just">
              <a:buNone/>
            </a:pPr>
            <a:r>
              <a:rPr lang="en-US" sz="2000" spc="50" dirty="0" smtClean="0">
                <a:ln w="11430"/>
                <a:cs typeface="AL-Mohanad Bold" pitchFamily="2" charset="-78"/>
              </a:rPr>
              <a:t>-2</a:t>
            </a:r>
            <a:r>
              <a:rPr lang="ar-SA" sz="2000" spc="50" dirty="0" smtClean="0">
                <a:ln w="11430"/>
                <a:cs typeface="AL-Mohanad Bold" pitchFamily="2" charset="-78"/>
              </a:rPr>
              <a:t> صف ما يحدث لكرتين فلزيتين وملتصقتين </a:t>
            </a:r>
            <a:r>
              <a:rPr lang="ar-SA" sz="2000" spc="50" dirty="0" err="1" smtClean="0">
                <a:ln w="11430"/>
                <a:cs typeface="AL-Mohanad Bold" pitchFamily="2" charset="-78"/>
              </a:rPr>
              <a:t>ببعضهما</a:t>
            </a:r>
            <a:r>
              <a:rPr lang="ar-SA" sz="2000" spc="50" dirty="0" smtClean="0">
                <a:ln w="11430"/>
                <a:cs typeface="AL-Mohanad Bold" pitchFamily="2" charset="-78"/>
              </a:rPr>
              <a:t>، عند تقريب ساق مشحون بشحنة سالبة من إحداهما ثم إبعاد الكرة الأخرى مع بقاء الساق المشحون .</a:t>
            </a:r>
          </a:p>
          <a:p>
            <a:pPr marL="457200" indent="-457200" algn="just">
              <a:buNone/>
            </a:pPr>
            <a:r>
              <a:rPr lang="en-US" sz="2100" spc="50" dirty="0" smtClean="0">
                <a:ln w="11430"/>
                <a:cs typeface="AL-Mohanad Bold" pitchFamily="2" charset="-78"/>
              </a:rPr>
              <a:t>-3</a:t>
            </a:r>
            <a:r>
              <a:rPr lang="ar-SA" sz="2100" spc="50" dirty="0" smtClean="0">
                <a:ln w="11430"/>
                <a:cs typeface="AL-Mohanad Bold" pitchFamily="2" charset="-78"/>
              </a:rPr>
              <a:t>  ما هو الشحن بالحث ؟ </a:t>
            </a:r>
          </a:p>
          <a:p>
            <a:pPr marL="457200" indent="-457200" algn="just">
              <a:buNone/>
            </a:pPr>
            <a:r>
              <a:rPr lang="en-US" sz="2400" spc="50" dirty="0" smtClean="0">
                <a:ln w="11430"/>
                <a:cs typeface="AL-Mohanad Bold" pitchFamily="2" charset="-78"/>
              </a:rPr>
              <a:t>-4</a:t>
            </a:r>
            <a:r>
              <a:rPr lang="ar-SA" sz="2400" spc="50" dirty="0" smtClean="0">
                <a:ln w="11430"/>
                <a:cs typeface="AL-Mohanad Bold" pitchFamily="2" charset="-78"/>
              </a:rPr>
              <a:t>  ماذا يحدث عند شحن كشاف كهربائي بالحث عند إبعاد قضيب مشحون قبل فصل </a:t>
            </a:r>
            <a:r>
              <a:rPr lang="ar-SA" sz="2400" spc="50" dirty="0" err="1" smtClean="0">
                <a:ln w="11430"/>
                <a:cs typeface="AL-Mohanad Bold" pitchFamily="2" charset="-78"/>
              </a:rPr>
              <a:t>تأريض</a:t>
            </a:r>
            <a:r>
              <a:rPr lang="ar-SA" sz="2400" spc="50" dirty="0" smtClean="0">
                <a:ln w="11430"/>
                <a:cs typeface="AL-Mohanad Bold" pitchFamily="2" charset="-78"/>
              </a:rPr>
              <a:t> القرص ؟ </a:t>
            </a:r>
          </a:p>
          <a:p>
            <a:pPr algn="just">
              <a:buNone/>
            </a:pPr>
            <a:endParaRPr lang="ar-SA" sz="2400" b="1" spc="50" dirty="0" smtClean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" pitchFamily="2" charset="-78"/>
            </a:endParaRPr>
          </a:p>
          <a:p>
            <a:pPr algn="just">
              <a:buNone/>
            </a:pPr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>
              <a:buNone/>
            </a:pPr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 descr="Figure_21_11"/>
          <p:cNvPicPr>
            <a:picLocks noChangeAspect="1" noChangeArrowheads="1"/>
          </p:cNvPicPr>
          <p:nvPr/>
        </p:nvPicPr>
        <p:blipFill>
          <a:blip r:embed="rId4" cstate="print"/>
          <a:srcRect b="11888"/>
          <a:stretch>
            <a:fillRect/>
          </a:stretch>
        </p:blipFill>
        <p:spPr bwMode="auto">
          <a:xfrm>
            <a:off x="357158" y="1928802"/>
            <a:ext cx="3071834" cy="257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42976" y="1671638"/>
            <a:ext cx="7858180" cy="418625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كيف يمكن قياس مقدار القوة الكهربائية </a:t>
            </a:r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بين </a:t>
            </a:r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الأجسام المشحونة ؟</a:t>
            </a: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السابعة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1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حل المشكلات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500826" y="1559470"/>
            <a:ext cx="1071570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8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6253174" y="1538274"/>
            <a:ext cx="428628" cy="428628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571612"/>
            <a:ext cx="3562346" cy="47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6" name="Picture 2" descr="http://minireference.com/_media/electricity/coulomb-force-diagram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3143248"/>
            <a:ext cx="5230471" cy="3244493"/>
          </a:xfrm>
          <a:prstGeom prst="rect">
            <a:avLst/>
          </a:prstGeom>
          <a:noFill/>
        </p:spPr>
      </p:pic>
      <p:pic>
        <p:nvPicPr>
          <p:cNvPr id="11" name="صورة 10" descr="CLIPART_OF_10926_SM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724" r="29480"/>
          <a:stretch>
            <a:fillRect/>
          </a:stretch>
        </p:blipFill>
        <p:spPr>
          <a:xfrm>
            <a:off x="785786" y="2714620"/>
            <a:ext cx="1302097" cy="311523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مجموعة 23"/>
          <p:cNvGrpSpPr/>
          <p:nvPr/>
        </p:nvGrpSpPr>
        <p:grpSpPr>
          <a:xfrm>
            <a:off x="969844" y="3187527"/>
            <a:ext cx="2602024" cy="3384745"/>
            <a:chOff x="2143108" y="3071810"/>
            <a:chExt cx="2602024" cy="3384745"/>
          </a:xfrm>
        </p:grpSpPr>
        <p:pic>
          <p:nvPicPr>
            <p:cNvPr id="20" name="Picture 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3108" y="3071810"/>
              <a:ext cx="2602024" cy="3384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2" name="Picture 7"/>
            <p:cNvPicPr>
              <a:picLocks noChangeAspect="1" noChangeArrowheads="1"/>
            </p:cNvPicPr>
            <p:nvPr/>
          </p:nvPicPr>
          <p:blipFill>
            <a:blip r:embed="rId2"/>
            <a:srcRect l="40904" r="34359" b="79134"/>
            <a:stretch>
              <a:fillRect/>
            </a:stretch>
          </p:blipFill>
          <p:spPr bwMode="auto">
            <a:xfrm>
              <a:off x="3207535" y="3571876"/>
              <a:ext cx="643697" cy="7062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9844" y="3187527"/>
            <a:ext cx="2602024" cy="338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428728" y="1743100"/>
            <a:ext cx="7572428" cy="518636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ما هي القوى المؤثرة أفقيا على الكرة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A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( مع </a:t>
            </a:r>
            <a:r>
              <a:rPr lang="ar-SA" sz="2400" dirty="0" err="1" smtClean="0">
                <a:solidFill>
                  <a:srgbClr val="00B0F0"/>
                </a:solidFill>
                <a:cs typeface="AL-Mohanad" pitchFamily="2" charset="-78"/>
              </a:rPr>
              <a:t>أهمال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قوى احتكاك الهواء ؟  </a:t>
            </a:r>
          </a:p>
          <a:p>
            <a:pPr algn="just"/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ما هي القوى المؤثرة أفقيا على الكرة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A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عند اتزانها بعد شحنها وتقريب كرة مشحونة منها ؟</a:t>
            </a: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السابعة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2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محاكاة نموذج</a:t>
            </a:r>
            <a:endParaRPr lang="ar-SA" sz="25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500826" y="1559470"/>
            <a:ext cx="1071570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10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6253174" y="1538274"/>
            <a:ext cx="428628" cy="428628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0298" y="1571612"/>
            <a:ext cx="3562346" cy="47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93" b="22233"/>
          <a:stretch>
            <a:fillRect/>
          </a:stretch>
        </p:blipFill>
        <p:spPr bwMode="auto">
          <a:xfrm>
            <a:off x="4643438" y="3500438"/>
            <a:ext cx="2616884" cy="265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357430"/>
            <a:ext cx="2571768" cy="450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1671638"/>
            <a:ext cx="8643998" cy="518636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فكرة ميزان اللي !</a:t>
            </a: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السابعة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2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محاكاة نموذج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500826" y="1559470"/>
            <a:ext cx="1071570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10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6253174" y="1538274"/>
            <a:ext cx="428628" cy="428628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1571612"/>
            <a:ext cx="3562346" cy="47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00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rcRect l="13189" r="14567"/>
          <a:stretch>
            <a:fillRect/>
          </a:stretch>
        </p:blipFill>
        <p:spPr>
          <a:xfrm>
            <a:off x="642910" y="2285991"/>
            <a:ext cx="5429288" cy="422722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2357430"/>
            <a:ext cx="2571768" cy="450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1671638"/>
            <a:ext cx="8643998" cy="518636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فكرة ميزان اللي !</a:t>
            </a: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السابعة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2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محاكاة نموذج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500826" y="1559470"/>
            <a:ext cx="1071570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10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6253174" y="1538274"/>
            <a:ext cx="428628" cy="428628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0298" y="1571612"/>
            <a:ext cx="3562346" cy="47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00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214282" y="2714620"/>
            <a:ext cx="5893635" cy="392909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صورة 1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2357430"/>
            <a:ext cx="2571768" cy="450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1671638"/>
            <a:ext cx="8643998" cy="518636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فكرة ميزان اللي !</a:t>
            </a: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>
              <a:buNone/>
            </a:pP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السابعة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2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محاكاة نموذج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500826" y="1559470"/>
            <a:ext cx="1071570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10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6253174" y="1538274"/>
            <a:ext cx="428628" cy="428628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00298" y="1571612"/>
            <a:ext cx="3562346" cy="47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ontrols>
      <p:control spid="40962" name="ShockwaveFlash1" r:id="rId2" imgW="5111640" imgH="3833640"/>
    </p:controls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1760557"/>
            <a:ext cx="9001156" cy="452596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ما نص قانون </a:t>
            </a:r>
            <a:r>
              <a:rPr lang="ar-S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كولوم</a:t>
            </a:r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 ، وما صيغته الرياضية </a:t>
            </a:r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؟ </a:t>
            </a:r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السابعة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3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حل مسائل</a:t>
            </a:r>
            <a:endParaRPr lang="ar-SA" sz="25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500826" y="1559470"/>
            <a:ext cx="1071570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10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6253174" y="1538274"/>
            <a:ext cx="428628" cy="428628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571612"/>
            <a:ext cx="3562346" cy="47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2357430"/>
            <a:ext cx="1643074" cy="754473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743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32163" y="3214686"/>
            <a:ext cx="424043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06" y="3071810"/>
            <a:ext cx="4857784" cy="3308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1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6143644"/>
            <a:ext cx="547680" cy="547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29190" y="6148162"/>
            <a:ext cx="571504" cy="566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</a:t>
            </a:r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الثامنة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1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حل مسائل</a:t>
            </a:r>
            <a:endParaRPr lang="ar-SA" sz="25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500826" y="1559470"/>
            <a:ext cx="1071570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40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6253174" y="1538274"/>
            <a:ext cx="428628" cy="428628"/>
          </a:xfrm>
          <a:prstGeom prst="rect">
            <a:avLst/>
          </a:prstGeom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1571612"/>
            <a:ext cx="3562346" cy="47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643050"/>
            <a:ext cx="1643074" cy="754473"/>
          </a:xfrm>
          <a:prstGeom prst="rect">
            <a:avLst/>
          </a:prstGeom>
          <a:noFill/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743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6"/>
          <a:srcRect l="2352" r="2744"/>
          <a:stretch>
            <a:fillRect/>
          </a:stretch>
        </p:blipFill>
        <p:spPr bwMode="auto">
          <a:xfrm>
            <a:off x="142844" y="2298542"/>
            <a:ext cx="8891757" cy="413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6014114"/>
            <a:ext cx="642942" cy="639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3143240" y="2714620"/>
            <a:ext cx="564554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أحضر معك كتاب </a:t>
            </a:r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دليل التجارب العملية </a:t>
            </a:r>
          </a:p>
          <a:p>
            <a:r>
              <a:rPr lang="ar-SA" sz="3200" dirty="0" smtClean="0">
                <a:ln w="1143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-Mohanad Bold" pitchFamily="2" charset="-78"/>
              </a:rPr>
              <a:t>أقرأ تجربة </a:t>
            </a:r>
            <a:r>
              <a:rPr lang="ar-SA" sz="3200" dirty="0" smtClean="0">
                <a:ln w="1143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-Mohanad Bold" pitchFamily="2" charset="-78"/>
              </a:rPr>
              <a:t>: مختبر الفيزياء </a:t>
            </a:r>
            <a:r>
              <a:rPr lang="en-US" sz="3200" dirty="0" smtClean="0">
                <a:ln w="1143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-Mohanad Bold" pitchFamily="2" charset="-78"/>
              </a:rPr>
              <a:t>1-1</a:t>
            </a:r>
            <a:r>
              <a:rPr lang="ar-SA" sz="3200" dirty="0" smtClean="0">
                <a:ln w="1143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-Mohanad Bold" pitchFamily="2" charset="-78"/>
              </a:rPr>
              <a:t> ص </a:t>
            </a:r>
            <a:r>
              <a:rPr lang="en-US" sz="3200" dirty="0" smtClean="0">
                <a:ln w="1143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L-Mohanad Bold" pitchFamily="2" charset="-78"/>
              </a:rPr>
              <a:t>17</a:t>
            </a:r>
            <a:endParaRPr lang="ar-SA" sz="3200" dirty="0">
              <a:ln w="11430">
                <a:solidFill>
                  <a:schemeClr val="tx2">
                    <a:lumMod val="75000"/>
                  </a:schemeClr>
                </a:solidFill>
              </a:ln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885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743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714488"/>
            <a:ext cx="2814859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مستطيل 16"/>
          <p:cNvSpPr/>
          <p:nvPr/>
        </p:nvSpPr>
        <p:spPr>
          <a:xfrm>
            <a:off x="3428992" y="2000240"/>
            <a:ext cx="5500727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الحصة التاسعة ستكون في مختبر الفيزياء . </a:t>
            </a:r>
            <a:endParaRPr lang="ar-SA" sz="25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3428992" y="4452144"/>
            <a:ext cx="5500727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الحصة العاشرة ستكون اختبار دوري</a:t>
            </a:r>
            <a:endParaRPr lang="ar-SA" sz="25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2714612" y="5000636"/>
            <a:ext cx="614561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راجع الفصل الأول : الكهرباء الساكنة . 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6715140" y="642918"/>
            <a:ext cx="2073645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5000" b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teen" pitchFamily="2" charset="-78"/>
              </a:rPr>
              <a:t>إعلان :</a:t>
            </a:r>
            <a:endParaRPr lang="ar-SA" sz="50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teen" pitchFamily="2" charset="-78"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928926" y="5572140"/>
            <a:ext cx="5857917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solidFill>
                  <a:srgbClr val="FF0000"/>
                </a:solidFill>
                <a:cs typeface="AL-Mohanad Bold" pitchFamily="2" charset="-78"/>
              </a:rPr>
              <a:t>الموعد: </a:t>
            </a:r>
            <a:r>
              <a:rPr lang="en-US" sz="2500" b="1" spc="50" dirty="0" smtClean="0">
                <a:ln w="11430"/>
                <a:solidFill>
                  <a:srgbClr val="FF0000"/>
                </a:solidFill>
                <a:cs typeface="AL-Mohanad Bold" pitchFamily="2" charset="-78"/>
              </a:rPr>
              <a:t>3/3</a:t>
            </a:r>
            <a:r>
              <a:rPr lang="ar-SA" sz="2500" b="1" spc="50" dirty="0" smtClean="0">
                <a:ln w="11430"/>
                <a:solidFill>
                  <a:srgbClr val="FF0000"/>
                </a:solidFill>
                <a:cs typeface="AL-Mohanad Bold" pitchFamily="2" charset="-78"/>
              </a:rPr>
              <a:t> يوم الأربعاء ، </a:t>
            </a:r>
            <a:r>
              <a:rPr lang="en-US" sz="2500" b="1" spc="50" dirty="0" smtClean="0">
                <a:ln w="11430"/>
                <a:solidFill>
                  <a:srgbClr val="FF0000"/>
                </a:solidFill>
                <a:cs typeface="AL-Mohanad Bold" pitchFamily="2" charset="-78"/>
              </a:rPr>
              <a:t>3/1</a:t>
            </a:r>
            <a:r>
              <a:rPr lang="ar-SA" sz="2500" b="1" spc="50" dirty="0" smtClean="0">
                <a:ln w="11430"/>
                <a:solidFill>
                  <a:srgbClr val="FF0000"/>
                </a:solidFill>
                <a:cs typeface="AL-Mohanad Bold" pitchFamily="2" charset="-78"/>
              </a:rPr>
              <a:t> ، </a:t>
            </a:r>
            <a:r>
              <a:rPr lang="en-US" sz="2500" b="1" spc="50" dirty="0" smtClean="0">
                <a:ln w="11430"/>
                <a:solidFill>
                  <a:srgbClr val="FF0000"/>
                </a:solidFill>
                <a:cs typeface="AL-Mohanad Bold" pitchFamily="2" charset="-78"/>
              </a:rPr>
              <a:t>3/2</a:t>
            </a:r>
            <a:r>
              <a:rPr lang="ar-SA" sz="2500" b="1" spc="50" dirty="0" smtClean="0">
                <a:ln w="11430"/>
                <a:solidFill>
                  <a:srgbClr val="FF0000"/>
                </a:solidFill>
                <a:cs typeface="AL-Mohanad Bold" pitchFamily="2" charset="-78"/>
              </a:rPr>
              <a:t> ، يوم الخميس</a:t>
            </a:r>
            <a:endParaRPr lang="ar-SA" sz="2500" b="1" spc="50" dirty="0" smtClean="0">
              <a:ln w="11430"/>
              <a:solidFill>
                <a:srgbClr val="FF0000"/>
              </a:solidFill>
              <a:cs typeface="AL-Mohanad Bold" pitchFamily="2" charset="-78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 b="3241"/>
          <a:stretch>
            <a:fillRect/>
          </a:stretch>
        </p:blipFill>
        <p:spPr bwMode="auto">
          <a:xfrm>
            <a:off x="5715008" y="2810146"/>
            <a:ext cx="2901842" cy="3833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ما أنواع الشحنات الكهربائية ؟ وما العلاقات بين القوى الكهربائية؟</a:t>
            </a:r>
          </a:p>
          <a:p>
            <a:r>
              <a:rPr lang="ar-SA" sz="2000" dirty="0" smtClean="0">
                <a:solidFill>
                  <a:srgbClr val="00B0F0"/>
                </a:solidFill>
                <a:cs typeface="AL-Mohanad" pitchFamily="2" charset="-78"/>
              </a:rPr>
              <a:t>ما مدى تأثير الشحنات في بعضها ( هل يجب أنّ تكون متلامسة ) ؟ ومتى تزداد أو تنقص ؟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الخامسة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1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مراجعة لما سبق</a:t>
            </a:r>
            <a:endParaRPr lang="ar-SA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500826" y="1559470"/>
            <a:ext cx="1000132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10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6253174" y="1538274"/>
            <a:ext cx="428628" cy="428628"/>
          </a:xfrm>
          <a:prstGeom prst="rect">
            <a:avLst/>
          </a:prstGeom>
        </p:spPr>
      </p:pic>
    </p:spTree>
    <p:controls>
      <p:control spid="2050" name="ShockwaveFlash1" r:id="rId2" imgW="4896533" imgH="3917395"/>
    </p:controls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ecx.images-amazon.com/images/I/2171FYSK7NL._SL500_AA300_.jpg"/>
          <p:cNvPicPr>
            <a:picLocks noChangeAspect="1" noChangeArrowheads="1"/>
          </p:cNvPicPr>
          <p:nvPr/>
        </p:nvPicPr>
        <p:blipFill>
          <a:blip r:embed="rId3"/>
          <a:srcRect l="27717" t="5039" r="27717" b="7559"/>
          <a:stretch>
            <a:fillRect/>
          </a:stretch>
        </p:blipFill>
        <p:spPr bwMode="auto">
          <a:xfrm>
            <a:off x="285720" y="1928802"/>
            <a:ext cx="2357454" cy="4309948"/>
          </a:xfrm>
          <a:prstGeom prst="rect">
            <a:avLst/>
          </a:prstGeom>
          <a:noFill/>
        </p:spPr>
      </p:pic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500298" y="1600200"/>
            <a:ext cx="6186502" cy="452596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صف تركيب الكشاف الكهربائي ؟ وما أهميته ؟ </a:t>
            </a:r>
          </a:p>
          <a:p>
            <a:pPr marL="457200" indent="-457200"/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ماذا يحدث لورقتي كشاف كهربائي متعادل عند تقريب قضيب مشحون بالشحنات التالية :</a:t>
            </a:r>
          </a:p>
          <a:p>
            <a:pPr marL="457200" indent="-457200">
              <a:buNone/>
            </a:pP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            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a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-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شحنة موجبة، 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b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-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شحنة سالبة ؟ </a:t>
            </a:r>
          </a:p>
          <a:p>
            <a:pPr marL="457200" indent="-457200"/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ماذا يحدث لورقتي كشاف كهربائي مشحون بشحنة موجبة عند تقريب قضيب مشحون بالشحنات التالية : </a:t>
            </a:r>
          </a:p>
          <a:p>
            <a:pPr marL="457200" indent="-457200">
              <a:buNone/>
            </a:pP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            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a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-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شحنة موجبة، 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b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</a:t>
            </a:r>
            <a:r>
              <a:rPr lang="en-US" sz="2400" dirty="0" smtClean="0">
                <a:solidFill>
                  <a:srgbClr val="00B0F0"/>
                </a:solidFill>
                <a:cs typeface="AL-Mohanad" pitchFamily="2" charset="-78"/>
              </a:rPr>
              <a:t>-</a:t>
            </a:r>
            <a:r>
              <a:rPr lang="ar-SA" sz="2400" dirty="0" smtClean="0">
                <a:solidFill>
                  <a:srgbClr val="00B0F0"/>
                </a:solidFill>
                <a:cs typeface="AL-Mohanad" pitchFamily="2" charset="-78"/>
              </a:rPr>
              <a:t> شحنة سالبة ؟ </a:t>
            </a:r>
          </a:p>
          <a:p>
            <a:pPr algn="just"/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ما هو الشحن بالتوصيل ؟ </a:t>
            </a:r>
          </a:p>
          <a:p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  <a:p>
            <a:pPr>
              <a:buNone/>
            </a:pPr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الخامسة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2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جرّب .. فكر .. فسّر .</a:t>
            </a:r>
            <a:endParaRPr lang="ar-SA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مجموعة 14"/>
          <p:cNvGrpSpPr/>
          <p:nvPr/>
        </p:nvGrpSpPr>
        <p:grpSpPr>
          <a:xfrm>
            <a:off x="6286512" y="1538270"/>
            <a:ext cx="1214446" cy="428628"/>
            <a:chOff x="6286512" y="1538270"/>
            <a:chExt cx="1214446" cy="428628"/>
          </a:xfrm>
        </p:grpSpPr>
        <p:sp>
          <p:nvSpPr>
            <p:cNvPr id="14" name="مستطيل 13"/>
            <p:cNvSpPr/>
            <p:nvPr/>
          </p:nvSpPr>
          <p:spPr>
            <a:xfrm>
              <a:off x="6500826" y="1559470"/>
              <a:ext cx="1000132" cy="369332"/>
            </a:xfrm>
            <a:prstGeom prst="rect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r>
                <a:rPr lang="en-US" dirty="0" smtClean="0">
                  <a:solidFill>
                    <a:schemeClr val="accent4">
                      <a:lumMod val="50000"/>
                    </a:schemeClr>
                  </a:solidFill>
                  <a:cs typeface="AL-Mohanad Bold" pitchFamily="2" charset="-78"/>
                </a:rPr>
                <a:t>15</a:t>
              </a:r>
              <a:r>
                <a:rPr lang="ar-SA" dirty="0" smtClean="0">
                  <a:solidFill>
                    <a:schemeClr val="accent4">
                      <a:lumMod val="50000"/>
                    </a:schemeClr>
                  </a:solidFill>
                  <a:cs typeface="AL-Mohanad Bold" pitchFamily="2" charset="-78"/>
                </a:rPr>
                <a:t> دقيقة</a:t>
              </a:r>
              <a:endParaRPr lang="ar-SA" dirty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endParaRPr>
            </a:p>
          </p:txBody>
        </p:sp>
        <p:pic>
          <p:nvPicPr>
            <p:cNvPr id="12" name="صورة 11" descr="078.png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6286512" y="1538270"/>
              <a:ext cx="428628" cy="42862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الخامسة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2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جرّب .. فكر .. فسّر .</a:t>
            </a:r>
            <a:endParaRPr lang="ar-SA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مجموعة 14"/>
          <p:cNvGrpSpPr/>
          <p:nvPr/>
        </p:nvGrpSpPr>
        <p:grpSpPr>
          <a:xfrm>
            <a:off x="6286512" y="1538270"/>
            <a:ext cx="1214446" cy="428628"/>
            <a:chOff x="6286512" y="1538270"/>
            <a:chExt cx="1214446" cy="428628"/>
          </a:xfrm>
        </p:grpSpPr>
        <p:sp>
          <p:nvSpPr>
            <p:cNvPr id="14" name="مستطيل 13"/>
            <p:cNvSpPr/>
            <p:nvPr/>
          </p:nvSpPr>
          <p:spPr>
            <a:xfrm>
              <a:off x="6500826" y="1559470"/>
              <a:ext cx="1000132" cy="369332"/>
            </a:xfrm>
            <a:prstGeom prst="rect">
              <a:avLst/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r>
                <a:rPr lang="en-US" dirty="0" smtClean="0">
                  <a:solidFill>
                    <a:schemeClr val="accent4">
                      <a:lumMod val="50000"/>
                    </a:schemeClr>
                  </a:solidFill>
                  <a:cs typeface="AL-Mohanad Bold" pitchFamily="2" charset="-78"/>
                </a:rPr>
                <a:t>15</a:t>
              </a:r>
              <a:r>
                <a:rPr lang="ar-SA" dirty="0" smtClean="0">
                  <a:solidFill>
                    <a:schemeClr val="accent4">
                      <a:lumMod val="50000"/>
                    </a:schemeClr>
                  </a:solidFill>
                  <a:cs typeface="AL-Mohanad Bold" pitchFamily="2" charset="-78"/>
                </a:rPr>
                <a:t> دقيقة</a:t>
              </a:r>
              <a:endParaRPr lang="ar-SA" dirty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endParaRPr>
            </a:p>
          </p:txBody>
        </p:sp>
        <p:pic>
          <p:nvPicPr>
            <p:cNvPr id="12" name="صورة 11" descr="078.png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6286512" y="1538270"/>
              <a:ext cx="428628" cy="428628"/>
            </a:xfrm>
            <a:prstGeom prst="rect">
              <a:avLst/>
            </a:prstGeom>
          </p:spPr>
        </p:pic>
      </p:grpSp>
    </p:spTree>
    <p:controls>
      <p:control spid="19459" name="ShockwaveFlash1" r:id="rId2" imgW="7706801" imgH="4608305"/>
    </p:controls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398865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الخامسة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تقويم الحصة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أجب عن ما يلي :</a:t>
            </a:r>
            <a:endParaRPr lang="ar-SA" sz="25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pic>
        <p:nvPicPr>
          <p:cNvPr id="5122" name="Picture 2" descr="http://homework.allsaintsvaschool.org/wp-content/uploads/2012/08/green_board_clipart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143512"/>
            <a:ext cx="2428892" cy="1424082"/>
          </a:xfrm>
          <a:prstGeom prst="rect">
            <a:avLst/>
          </a:prstGeom>
          <a:noFill/>
        </p:spPr>
      </p:pic>
      <p:sp>
        <p:nvSpPr>
          <p:cNvPr id="15" name="عنصر نائب للمحتوى 2"/>
          <p:cNvSpPr>
            <a:spLocks noGrp="1"/>
          </p:cNvSpPr>
          <p:nvPr>
            <p:ph idx="1"/>
          </p:nvPr>
        </p:nvSpPr>
        <p:spPr>
          <a:xfrm>
            <a:off x="3857620" y="1600200"/>
            <a:ext cx="4829180" cy="5257800"/>
          </a:xfrm>
        </p:spPr>
        <p:txBody>
          <a:bodyPr>
            <a:normAutofit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marL="457200" indent="-457200" algn="just">
              <a:buNone/>
            </a:pPr>
            <a:r>
              <a:rPr lang="en-US" sz="2000" spc="50" dirty="0" smtClean="0">
                <a:ln w="11430"/>
                <a:cs typeface="AL-Mohanad Bold" pitchFamily="2" charset="-78"/>
              </a:rPr>
              <a:t>-1</a:t>
            </a:r>
            <a:r>
              <a:rPr lang="ar-SA" sz="2000" spc="50" dirty="0" smtClean="0">
                <a:ln w="11430"/>
                <a:cs typeface="AL-Mohanad Bold" pitchFamily="2" charset="-78"/>
              </a:rPr>
              <a:t> ما أنواع الشحنات الكهربائية ؟ وما العلاقات بين القوى الكهربائية؟</a:t>
            </a:r>
          </a:p>
          <a:p>
            <a:pPr marL="457200" indent="-457200" algn="just">
              <a:buNone/>
            </a:pPr>
            <a:r>
              <a:rPr lang="en-US" sz="2000" spc="50" dirty="0" smtClean="0">
                <a:ln w="11430"/>
                <a:cs typeface="AL-Mohanad Bold" pitchFamily="2" charset="-78"/>
              </a:rPr>
              <a:t>-2</a:t>
            </a:r>
            <a:r>
              <a:rPr lang="ar-SA" sz="2000" spc="50" dirty="0" smtClean="0">
                <a:ln w="11430"/>
                <a:cs typeface="AL-Mohanad Bold" pitchFamily="2" charset="-78"/>
              </a:rPr>
              <a:t> ما مدى تأثير الشحنات في بعضها ؟ هل يجب أنّ تكون متلامسة؟ ومتى تزداد أو تنقص ؟</a:t>
            </a:r>
          </a:p>
          <a:p>
            <a:pPr marL="457200" indent="-457200" algn="just">
              <a:buNone/>
            </a:pPr>
            <a:r>
              <a:rPr lang="en-US" sz="2000" spc="50" dirty="0" smtClean="0">
                <a:ln w="11430"/>
                <a:cs typeface="AL-Mohanad Bold" pitchFamily="2" charset="-78"/>
              </a:rPr>
              <a:t>-3</a:t>
            </a:r>
            <a:r>
              <a:rPr lang="ar-SA" sz="2000" spc="50" dirty="0" smtClean="0">
                <a:ln w="11430"/>
                <a:cs typeface="AL-Mohanad Bold" pitchFamily="2" charset="-78"/>
              </a:rPr>
              <a:t> صف تركيب الكشاف الكهربائي ؟ وما أهميته ؟ </a:t>
            </a:r>
          </a:p>
          <a:p>
            <a:pPr marL="457200" indent="-457200" algn="just">
              <a:buNone/>
            </a:pPr>
            <a:r>
              <a:rPr lang="en-US" sz="2000" spc="50" dirty="0" smtClean="0">
                <a:ln w="11430"/>
                <a:cs typeface="AL-Mohanad Bold" pitchFamily="2" charset="-78"/>
              </a:rPr>
              <a:t>-4</a:t>
            </a:r>
            <a:r>
              <a:rPr lang="ar-SA" sz="2000" spc="50" dirty="0" smtClean="0">
                <a:ln w="11430"/>
                <a:cs typeface="AL-Mohanad Bold" pitchFamily="2" charset="-78"/>
              </a:rPr>
              <a:t> ماذا يحدث لورقتي كشاف كهربائي متعادل عند تقريب قضيب مشحون بالشحنات التالية :</a:t>
            </a:r>
          </a:p>
          <a:p>
            <a:pPr marL="457200" indent="-457200" algn="just">
              <a:buNone/>
            </a:pPr>
            <a:r>
              <a:rPr lang="ar-SA" sz="2000" spc="50" dirty="0" smtClean="0">
                <a:ln w="11430"/>
                <a:cs typeface="AL-Mohanad Bold" pitchFamily="2" charset="-78"/>
              </a:rPr>
              <a:t>  </a:t>
            </a:r>
            <a:r>
              <a:rPr lang="en-US" sz="2000" spc="50" dirty="0" smtClean="0">
                <a:ln w="11430"/>
                <a:cs typeface="AL-Mohanad Bold" pitchFamily="2" charset="-78"/>
              </a:rPr>
              <a:t>a</a:t>
            </a:r>
            <a:r>
              <a:rPr lang="ar-SA" sz="2000" spc="50" dirty="0" smtClean="0">
                <a:ln w="11430"/>
                <a:cs typeface="AL-Mohanad Bold" pitchFamily="2" charset="-78"/>
              </a:rPr>
              <a:t> </a:t>
            </a:r>
            <a:r>
              <a:rPr lang="en-US" sz="2000" spc="50" dirty="0" smtClean="0">
                <a:ln w="11430"/>
                <a:cs typeface="AL-Mohanad Bold" pitchFamily="2" charset="-78"/>
              </a:rPr>
              <a:t>-</a:t>
            </a:r>
            <a:r>
              <a:rPr lang="ar-SA" sz="2000" spc="50" dirty="0" smtClean="0">
                <a:ln w="11430"/>
                <a:cs typeface="AL-Mohanad Bold" pitchFamily="2" charset="-78"/>
              </a:rPr>
              <a:t> شحنة موجبة ، </a:t>
            </a:r>
            <a:r>
              <a:rPr lang="en-US" sz="2000" spc="50" dirty="0" smtClean="0">
                <a:ln w="11430"/>
                <a:cs typeface="AL-Mohanad Bold" pitchFamily="2" charset="-78"/>
              </a:rPr>
              <a:t>b</a:t>
            </a:r>
            <a:r>
              <a:rPr lang="ar-SA" sz="2000" spc="50" dirty="0" smtClean="0">
                <a:ln w="11430"/>
                <a:cs typeface="AL-Mohanad Bold" pitchFamily="2" charset="-78"/>
              </a:rPr>
              <a:t> </a:t>
            </a:r>
            <a:r>
              <a:rPr lang="en-US" sz="2000" spc="50" dirty="0" smtClean="0">
                <a:ln w="11430"/>
                <a:cs typeface="AL-Mohanad Bold" pitchFamily="2" charset="-78"/>
              </a:rPr>
              <a:t>-</a:t>
            </a:r>
            <a:r>
              <a:rPr lang="ar-SA" sz="2000" spc="50" dirty="0" smtClean="0">
                <a:ln w="11430"/>
                <a:cs typeface="AL-Mohanad Bold" pitchFamily="2" charset="-78"/>
              </a:rPr>
              <a:t> شحنة سالبة ؟ </a:t>
            </a:r>
          </a:p>
          <a:p>
            <a:pPr marL="457200" indent="-457200" algn="just">
              <a:buNone/>
            </a:pPr>
            <a:r>
              <a:rPr lang="en-US" sz="2000" spc="50" dirty="0" smtClean="0">
                <a:ln w="11430"/>
                <a:cs typeface="AL-Mohanad Bold" pitchFamily="2" charset="-78"/>
              </a:rPr>
              <a:t>-5</a:t>
            </a:r>
            <a:r>
              <a:rPr lang="ar-SA" sz="2000" spc="50" dirty="0" smtClean="0">
                <a:ln w="11430"/>
                <a:cs typeface="AL-Mohanad Bold" pitchFamily="2" charset="-78"/>
              </a:rPr>
              <a:t> ماذا يحدث لورقتي كشاف كهربائي مشحون بشحنة موجبة عند تقريب قضيب مشحون بالشحنات التالية: </a:t>
            </a:r>
          </a:p>
          <a:p>
            <a:pPr marL="457200" indent="-457200" algn="just">
              <a:buNone/>
            </a:pPr>
            <a:r>
              <a:rPr lang="ar-SA" sz="2000" spc="50" dirty="0" smtClean="0">
                <a:ln w="11430"/>
                <a:cs typeface="AL-Mohanad Bold" pitchFamily="2" charset="-78"/>
              </a:rPr>
              <a:t> </a:t>
            </a:r>
            <a:r>
              <a:rPr lang="en-US" sz="2000" spc="50" dirty="0" smtClean="0">
                <a:ln w="11430"/>
                <a:cs typeface="AL-Mohanad Bold" pitchFamily="2" charset="-78"/>
              </a:rPr>
              <a:t>a</a:t>
            </a:r>
            <a:r>
              <a:rPr lang="ar-SA" sz="2000" spc="50" dirty="0" smtClean="0">
                <a:ln w="11430"/>
                <a:cs typeface="AL-Mohanad Bold" pitchFamily="2" charset="-78"/>
              </a:rPr>
              <a:t> </a:t>
            </a:r>
            <a:r>
              <a:rPr lang="en-US" sz="2000" spc="50" dirty="0" smtClean="0">
                <a:ln w="11430"/>
                <a:cs typeface="AL-Mohanad Bold" pitchFamily="2" charset="-78"/>
              </a:rPr>
              <a:t>-</a:t>
            </a:r>
            <a:r>
              <a:rPr lang="ar-SA" sz="2000" spc="50" dirty="0" smtClean="0">
                <a:ln w="11430"/>
                <a:cs typeface="AL-Mohanad Bold" pitchFamily="2" charset="-78"/>
              </a:rPr>
              <a:t> شحنة موجبة ، </a:t>
            </a:r>
            <a:r>
              <a:rPr lang="en-US" sz="2000" spc="50" dirty="0" smtClean="0">
                <a:ln w="11430"/>
                <a:cs typeface="AL-Mohanad Bold" pitchFamily="2" charset="-78"/>
              </a:rPr>
              <a:t>b</a:t>
            </a:r>
            <a:r>
              <a:rPr lang="ar-SA" sz="2000" spc="50" dirty="0" smtClean="0">
                <a:ln w="11430"/>
                <a:cs typeface="AL-Mohanad Bold" pitchFamily="2" charset="-78"/>
              </a:rPr>
              <a:t> </a:t>
            </a:r>
            <a:r>
              <a:rPr lang="en-US" sz="2000" spc="50" dirty="0" smtClean="0">
                <a:ln w="11430"/>
                <a:cs typeface="AL-Mohanad Bold" pitchFamily="2" charset="-78"/>
              </a:rPr>
              <a:t>-</a:t>
            </a:r>
            <a:r>
              <a:rPr lang="ar-SA" sz="2000" spc="50" dirty="0" smtClean="0">
                <a:ln w="11430"/>
                <a:cs typeface="AL-Mohanad Bold" pitchFamily="2" charset="-78"/>
              </a:rPr>
              <a:t> شحنة سالبة ؟ </a:t>
            </a:r>
          </a:p>
          <a:p>
            <a:pPr marL="457200" indent="-457200" algn="just">
              <a:buNone/>
            </a:pPr>
            <a:r>
              <a:rPr lang="en-US" sz="2000" spc="50" dirty="0" smtClean="0">
                <a:ln w="11430"/>
                <a:cs typeface="AL-Mohanad Bold" pitchFamily="2" charset="-78"/>
              </a:rPr>
              <a:t>-6</a:t>
            </a:r>
            <a:r>
              <a:rPr lang="ar-SA" sz="2000" spc="50" dirty="0" smtClean="0">
                <a:ln w="11430"/>
                <a:cs typeface="AL-Mohanad Bold" pitchFamily="2" charset="-78"/>
              </a:rPr>
              <a:t> ما هو الشحن بالتوصيل ؟ </a:t>
            </a:r>
          </a:p>
          <a:p>
            <a:pPr algn="just"/>
            <a:r>
              <a:rPr lang="en-US" sz="2400" spc="50" dirty="0" smtClean="0">
                <a:ln w="11430"/>
                <a:cs typeface="AL-Mohanad Bold" pitchFamily="2" charset="-78"/>
              </a:rPr>
              <a:t>13 ,15 ,17 page 25</a:t>
            </a:r>
            <a:endParaRPr lang="ar-SA" sz="2400" spc="50" dirty="0" smtClean="0">
              <a:ln w="11430"/>
              <a:cs typeface="AL-Mohanad Bold" pitchFamily="2" charset="-78"/>
            </a:endParaRPr>
          </a:p>
          <a:p>
            <a:pPr algn="just"/>
            <a:endParaRPr lang="ar-SA" sz="2400" spc="50" dirty="0" smtClean="0">
              <a:ln w="11430"/>
              <a:cs typeface="AL-Mohanad Bold" pitchFamily="2" charset="-78"/>
            </a:endParaRPr>
          </a:p>
          <a:p>
            <a:pPr algn="just">
              <a:buNone/>
            </a:pPr>
            <a:endParaRPr lang="ar-SA" sz="2400" b="1" spc="50" dirty="0" smtClean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" pitchFamily="2" charset="-78"/>
            </a:endParaRPr>
          </a:p>
          <a:p>
            <a:pPr algn="just">
              <a:buNone/>
            </a:pPr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>
              <a:buNone/>
            </a:pPr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500570"/>
            <a:ext cx="542918" cy="544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000760" y="1600200"/>
            <a:ext cx="3000396" cy="4525963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صف ما يحدث لكرة فلزية (متعادلة ومعزولة) عندما يُقرب منها ساقا مشحونا؟</a:t>
            </a: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السادسة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1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شاهد.. فكر .. فسّر .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500826" y="1559470"/>
            <a:ext cx="1071570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10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6253174" y="1538274"/>
            <a:ext cx="428628" cy="428628"/>
          </a:xfrm>
          <a:prstGeom prst="rect">
            <a:avLst/>
          </a:prstGeom>
        </p:spPr>
      </p:pic>
    </p:spTree>
    <p:controls>
      <p:control spid="22530" name="ShockwaveFlash1" r:id="rId2" imgW="5795400" imgH="5081681"/>
    </p:controls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السادسة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2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جرّب .. فكر .. فسّر .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572264" y="1559470"/>
            <a:ext cx="928694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13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6253174" y="1523760"/>
            <a:ext cx="428628" cy="428628"/>
          </a:xfrm>
          <a:prstGeom prst="rect">
            <a:avLst/>
          </a:prstGeom>
        </p:spPr>
      </p:pic>
      <p:sp>
        <p:nvSpPr>
          <p:cNvPr id="15" name="مربع نص 14"/>
          <p:cNvSpPr txBox="1"/>
          <p:nvPr/>
        </p:nvSpPr>
        <p:spPr>
          <a:xfrm>
            <a:off x="9715536" y="1785926"/>
            <a:ext cx="2571768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dirty="0"/>
          </a:p>
        </p:txBody>
      </p:sp>
      <p:sp>
        <p:nvSpPr>
          <p:cNvPr id="20" name="عنصر نائب للمحتوى 2"/>
          <p:cNvSpPr>
            <a:spLocks noGrp="1"/>
          </p:cNvSpPr>
          <p:nvPr>
            <p:ph idx="1"/>
          </p:nvPr>
        </p:nvSpPr>
        <p:spPr>
          <a:xfrm>
            <a:off x="6529430" y="1814514"/>
            <a:ext cx="2471726" cy="497207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صف ما يحدث لكرتين فلزيتين وملتصقتين </a:t>
            </a:r>
            <a:r>
              <a:rPr lang="ar-S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ببعضهما</a:t>
            </a:r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، عند تقريب ساق مشحون بشحنة سالبة من إحداهما ، ثم إبعاد الكرة الأخرى مع بقاء الساق المشحون .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6342013" y="6215082"/>
            <a:ext cx="2659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 ما هو الشحن بالحث ؟ </a:t>
            </a:r>
            <a:endParaRPr lang="ar-SA" sz="2400" dirty="0" smtClean="0">
              <a:solidFill>
                <a:srgbClr val="00B0F0"/>
              </a:solidFill>
              <a:cs typeface="AL-Mohanad" pitchFamily="2" charset="-78"/>
            </a:endParaRPr>
          </a:p>
        </p:txBody>
      </p:sp>
    </p:spTree>
    <p:controls>
      <p:control spid="26626" name="ShockwaveFlash1" r:id="rId2" imgW="6409524" imgH="4727562"/>
    </p:controls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عنصر نائب للمحتوى 2"/>
          <p:cNvSpPr>
            <a:spLocks noGrp="1"/>
          </p:cNvSpPr>
          <p:nvPr>
            <p:ph idx="1"/>
          </p:nvPr>
        </p:nvSpPr>
        <p:spPr>
          <a:xfrm>
            <a:off x="6857984" y="1814514"/>
            <a:ext cx="2286016" cy="5043486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endParaRPr lang="ar-SA" sz="2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ohanad Bold" pitchFamily="2" charset="-78"/>
            </a:endParaRPr>
          </a:p>
          <a:p>
            <a:pPr algn="just"/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صف ما يحدث لكشاف كهربائي عند تقريب ساق مشحون بشحنة سالبة ، ثم إبعاده بعد </a:t>
            </a:r>
            <a:r>
              <a:rPr lang="ar-SA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تأريض</a:t>
            </a:r>
            <a:r>
              <a:rPr lang="ar-SA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 الكشاف .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السادسة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3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شاهد.. فكر .. فسّر .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572264" y="1559470"/>
            <a:ext cx="928694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13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6253174" y="1523760"/>
            <a:ext cx="428628" cy="428628"/>
          </a:xfrm>
          <a:prstGeom prst="rect">
            <a:avLst/>
          </a:prstGeom>
        </p:spPr>
      </p:pic>
    </p:spTree>
    <p:controls>
      <p:control spid="28675" name="ShockwaveFlash1" r:id="rId2" imgW="6192114" imgH="3889831"/>
    </p:controls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ستطيل 7"/>
          <p:cNvSpPr/>
          <p:nvPr/>
        </p:nvSpPr>
        <p:spPr>
          <a:xfrm>
            <a:off x="6641759" y="71414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32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الحصة السادسة</a:t>
            </a:r>
            <a:endParaRPr lang="ar-SA" sz="32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AL-Mohanad Bold" pitchFamily="2" charset="-78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643702" y="558209"/>
            <a:ext cx="235939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النشاط : </a:t>
            </a:r>
            <a:r>
              <a:rPr lang="en-US" sz="320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AL-Mohanad Bold" pitchFamily="2" charset="-78"/>
              </a:rPr>
              <a:t>3</a:t>
            </a:r>
            <a:r>
              <a:rPr lang="ar-SA" sz="3000" b="1" i="1" spc="50" dirty="0" smtClean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anzomah" pitchFamily="2" charset="-78"/>
              </a:rPr>
              <a:t> </a:t>
            </a:r>
            <a:endParaRPr lang="ar-SA" sz="3000" b="1" i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AL-Manzomah" pitchFamily="2" charset="-78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500825" y="951682"/>
            <a:ext cx="2500331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ar-SA" sz="2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AL-Mohanad Bold" pitchFamily="2" charset="-78"/>
              </a:rPr>
              <a:t>شاهد.. فكر .. فسّر .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6572264" y="1559470"/>
            <a:ext cx="928694" cy="369332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13 </a:t>
            </a:r>
            <a:r>
              <a:rPr lang="ar-SA" dirty="0" smtClean="0">
                <a:solidFill>
                  <a:schemeClr val="accent4">
                    <a:lumMod val="50000"/>
                  </a:schemeClr>
                </a:solidFill>
                <a:cs typeface="AL-Mohanad Bold" pitchFamily="2" charset="-78"/>
              </a:rPr>
              <a:t> دقائق</a:t>
            </a:r>
            <a:endParaRPr lang="ar-SA" dirty="0">
              <a:solidFill>
                <a:schemeClr val="accent4">
                  <a:lumMod val="50000"/>
                </a:schemeClr>
              </a:solidFill>
              <a:cs typeface="AL-Mohanad Bold" pitchFamily="2" charset="-78"/>
            </a:endParaRPr>
          </a:p>
        </p:txBody>
      </p:sp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-19063"/>
            <a:ext cx="6500858" cy="159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صورة 11" descr="078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6253174" y="1523760"/>
            <a:ext cx="428628" cy="428628"/>
          </a:xfrm>
          <a:prstGeom prst="rect">
            <a:avLst/>
          </a:prstGeom>
        </p:spPr>
      </p:pic>
    </p:spTree>
    <p:controls>
      <p:control spid="27651" name="ShockwaveFlash1" r:id="rId2" imgW="6984648" imgH="4700212"/>
    </p:controls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8354</TotalTime>
  <Words>641</Words>
  <Application>Microsoft Office PowerPoint</Application>
  <PresentationFormat>عرض على الشاشة (3:4)‏</PresentationFormat>
  <Paragraphs>141</Paragraphs>
  <Slides>19</Slides>
  <Notes>2</Notes>
  <HiddenSlides>0</HiddenSlides>
  <MMClips>2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19</vt:i4>
      </vt:variant>
    </vt:vector>
  </HeadingPairs>
  <TitlesOfParts>
    <vt:vector size="20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الدرس الأول : الشحنة الكهربائية</dc:title>
  <dc:subject>فيزياء</dc:subject>
  <dc:creator>ناصر اللحياني</dc:creator>
  <cp:lastModifiedBy>admin</cp:lastModifiedBy>
  <cp:revision>730</cp:revision>
  <dcterms:created xsi:type="dcterms:W3CDTF">2013-08-26T23:12:17Z</dcterms:created>
  <dcterms:modified xsi:type="dcterms:W3CDTF">2013-09-14T10:32:24Z</dcterms:modified>
</cp:coreProperties>
</file>