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12"/>
  </p:notesMasterIdLst>
  <p:sldIdLst>
    <p:sldId id="269" r:id="rId2"/>
    <p:sldId id="280" r:id="rId3"/>
    <p:sldId id="276" r:id="rId4"/>
    <p:sldId id="277" r:id="rId5"/>
    <p:sldId id="271" r:id="rId6"/>
    <p:sldId id="278" r:id="rId7"/>
    <p:sldId id="279" r:id="rId8"/>
    <p:sldId id="272" r:id="rId9"/>
    <p:sldId id="281" r:id="rId10"/>
    <p:sldId id="282" r:id="rId11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C3399"/>
    <a:srgbClr val="FF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803" autoAdjust="0"/>
  </p:normalViewPr>
  <p:slideViewPr>
    <p:cSldViewPr>
      <p:cViewPr varScale="1">
        <p:scale>
          <a:sx n="69" d="100"/>
          <a:sy n="69" d="100"/>
        </p:scale>
        <p:origin x="-141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3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3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 smtClean="0"/>
              <a:t>انقر لتحرير أنماط النص الرئيسي</a:t>
            </a:r>
            <a:endParaRPr lang="en-US" noProof="0" smtClean="0"/>
          </a:p>
          <a:p>
            <a:pPr lvl="1"/>
            <a:r>
              <a:rPr lang="ar-SA" noProof="0" smtClean="0"/>
              <a:t>المستوى الثاني</a:t>
            </a:r>
            <a:endParaRPr lang="en-US" noProof="0" smtClean="0"/>
          </a:p>
          <a:p>
            <a:pPr lvl="2"/>
            <a:r>
              <a:rPr lang="ar-SA" noProof="0" smtClean="0"/>
              <a:t>المستوى الثالث</a:t>
            </a:r>
            <a:endParaRPr lang="en-US" noProof="0" smtClean="0"/>
          </a:p>
          <a:p>
            <a:pPr lvl="3"/>
            <a:r>
              <a:rPr lang="ar-SA" noProof="0" smtClean="0"/>
              <a:t>المستوى الرابع</a:t>
            </a:r>
            <a:endParaRPr lang="en-US" noProof="0" smtClean="0"/>
          </a:p>
          <a:p>
            <a:pPr lvl="4"/>
            <a:r>
              <a:rPr lang="ar-SA" noProof="0" smtClean="0"/>
              <a:t>المستوى الخامس</a:t>
            </a:r>
            <a:endParaRPr lang="en-US" noProof="0" smtClean="0"/>
          </a:p>
        </p:txBody>
      </p:sp>
      <p:sp>
        <p:nvSpPr>
          <p:cNvPr id="393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3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A23C27C6-3570-45DA-B78B-66EF38A4D1B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796D17-E25E-49C3-A73B-419496B7687C}" type="slidenum">
              <a:rPr lang="ar-SA"/>
              <a:pPr/>
              <a:t>1</a:t>
            </a:fld>
            <a:endParaRPr lang="en-US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44647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44647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648A40-B2E5-41C6-82A8-3D8C8BB2D02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7EEFC-5A1D-495E-AA6A-D3A21444196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A2194-F6D3-4D00-B3BE-58186FA7AFE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F11A2-F377-4694-B156-6D7D08D56141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93F06-AEC0-42E8-9E16-7A801ADB446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41E26-1DFD-42ED-ACB6-EED836B63C4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1F240-38C0-47D2-97CE-7EAF22A68A02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C7046-E680-4AE5-B2BB-1DCE2AB3EF09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76FE8-57C2-4E37-966E-C92B411EFD5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A05BE-740E-458C-AED1-2D9F0B200B9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14FD1-0472-47A0-A971-F5CF135F218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rtl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37D8C1C3-4C7C-4821-A9A9-FD6A5FF436F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4544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4544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4544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4544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44545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</p:grpSp>
        <p:sp>
          <p:nvSpPr>
            <p:cNvPr id="44545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  <p:sp>
          <p:nvSpPr>
            <p:cNvPr id="44545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44545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44545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5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468313" y="2786063"/>
            <a:ext cx="8064500" cy="20113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GRAMMAR</a:t>
            </a:r>
            <a:endParaRPr lang="ar-SA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 rot="1593903">
            <a:off x="250825" y="1773238"/>
            <a:ext cx="1874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GRAMMAR</a:t>
            </a:r>
            <a:r>
              <a:rPr lang="en-US">
                <a:latin typeface="Arial" pitchFamily="34" charset="0"/>
              </a:rPr>
              <a:t> </a:t>
            </a:r>
          </a:p>
        </p:txBody>
      </p:sp>
      <p:sp>
        <p:nvSpPr>
          <p:cNvPr id="3076" name="Rectangle 8"/>
          <p:cNvSpPr>
            <a:spLocks noChangeArrowheads="1"/>
          </p:cNvSpPr>
          <p:nvPr/>
        </p:nvSpPr>
        <p:spPr bwMode="auto">
          <a:xfrm rot="1593903">
            <a:off x="5795963" y="1484313"/>
            <a:ext cx="187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GRAMMAR</a:t>
            </a:r>
            <a:r>
              <a:rPr lang="en-US">
                <a:latin typeface="Arial" pitchFamily="34" charset="0"/>
              </a:rPr>
              <a:t> </a:t>
            </a: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 rot="-2893985">
            <a:off x="3420269" y="5444332"/>
            <a:ext cx="187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Arial" pitchFamily="34" charset="0"/>
              </a:rPr>
              <a:t>GRAMMAR</a:t>
            </a:r>
            <a:r>
              <a:rPr lang="en-US">
                <a:solidFill>
                  <a:schemeClr val="accent2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auto">
          <a:xfrm rot="1593903">
            <a:off x="611188" y="5876925"/>
            <a:ext cx="187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GRAMMAR</a:t>
            </a:r>
            <a:r>
              <a:rPr lang="en-US">
                <a:latin typeface="Arial" pitchFamily="34" charset="0"/>
              </a:rPr>
              <a:t> </a:t>
            </a:r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 rot="-813148">
            <a:off x="3276600" y="1341438"/>
            <a:ext cx="1874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latin typeface="Arial" pitchFamily="34" charset="0"/>
              </a:rPr>
              <a:t>GRAMMAR</a:t>
            </a:r>
            <a:r>
              <a:rPr lang="en-US">
                <a:latin typeface="Arial" pitchFamily="34" charset="0"/>
              </a:rPr>
              <a:t> </a:t>
            </a:r>
          </a:p>
        </p:txBody>
      </p:sp>
      <p:sp>
        <p:nvSpPr>
          <p:cNvPr id="3080" name="Rectangle 12"/>
          <p:cNvSpPr>
            <a:spLocks noChangeArrowheads="1"/>
          </p:cNvSpPr>
          <p:nvPr/>
        </p:nvSpPr>
        <p:spPr bwMode="auto">
          <a:xfrm rot="-813148">
            <a:off x="1692275" y="836613"/>
            <a:ext cx="1874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accent2"/>
                </a:solidFill>
                <a:latin typeface="Arial" pitchFamily="34" charset="0"/>
              </a:rPr>
              <a:t>GRAMMAR</a:t>
            </a:r>
            <a:r>
              <a:rPr lang="en-US">
                <a:latin typeface="Arial" pitchFamily="34" charset="0"/>
              </a:rPr>
              <a:t> </a:t>
            </a:r>
          </a:p>
        </p:txBody>
      </p:sp>
      <p:sp>
        <p:nvSpPr>
          <p:cNvPr id="3081" name="Rectangle 13"/>
          <p:cNvSpPr>
            <a:spLocks noChangeArrowheads="1"/>
          </p:cNvSpPr>
          <p:nvPr/>
        </p:nvSpPr>
        <p:spPr bwMode="auto">
          <a:xfrm rot="-2156491">
            <a:off x="6084888" y="4941888"/>
            <a:ext cx="1874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folHlink"/>
                </a:solidFill>
                <a:latin typeface="Arial" pitchFamily="34" charset="0"/>
              </a:rPr>
              <a:t>GRAMMAR</a:t>
            </a:r>
            <a:r>
              <a:rPr lang="en-US">
                <a:solidFill>
                  <a:schemeClr val="folHlink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52" y="110147"/>
            <a:ext cx="8643966" cy="6665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473742" y="2417176"/>
            <a:ext cx="52149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FF0000"/>
                </a:solidFill>
              </a:rPr>
              <a:t>have been learning English for 5 years.</a:t>
            </a:r>
            <a:endParaRPr lang="ar-SA" sz="24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3918" y="2675218"/>
            <a:ext cx="521497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I have learned 5 English books.</a:t>
            </a:r>
            <a:endParaRPr lang="ar-SA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6142" y="3282960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FF0000"/>
                </a:solidFill>
              </a:rPr>
              <a:t>has been shooting elephants for 5 years.</a:t>
            </a:r>
            <a:endParaRPr lang="ar-SA" sz="2400" b="1" i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7357" y="3518490"/>
            <a:ext cx="40079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He has shot 100 elephants.</a:t>
            </a:r>
            <a:endParaRPr lang="ar-SA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5332" y="4129525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FF0000"/>
                </a:solidFill>
              </a:rPr>
              <a:t>has been </a:t>
            </a:r>
            <a:r>
              <a:rPr lang="en-US" sz="2400" b="1" i="1" dirty="0" smtClean="0">
                <a:solidFill>
                  <a:srgbClr val="FF0000"/>
                </a:solidFill>
              </a:rPr>
              <a:t>driving for </a:t>
            </a:r>
            <a:r>
              <a:rPr lang="en-US" sz="2400" b="1" i="1" dirty="0" smtClean="0">
                <a:solidFill>
                  <a:srgbClr val="FF0000"/>
                </a:solidFill>
              </a:rPr>
              <a:t>4 hours.</a:t>
            </a:r>
            <a:endParaRPr lang="ar-SA" sz="24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6330" y="4368385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He has 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driven 440 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km.</a:t>
            </a:r>
            <a:endParaRPr lang="ar-SA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81587" y="4967599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FF0000"/>
                </a:solidFill>
              </a:rPr>
              <a:t>has been washing for one hour.</a:t>
            </a:r>
            <a:endParaRPr lang="ar-SA" sz="24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57683" y="5209623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She has washed 10 </a:t>
            </a:r>
            <a:r>
              <a:rPr lang="en-US" sz="2400" b="1" i="1" dirty="0" err="1" smtClean="0">
                <a:solidFill>
                  <a:schemeClr val="accent6">
                    <a:lumMod val="75000"/>
                  </a:schemeClr>
                </a:solidFill>
              </a:rPr>
              <a:t>thobes</a:t>
            </a:r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ar-SA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3847" y="5811000"/>
            <a:ext cx="57319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rgbClr val="FF0000"/>
                </a:solidFill>
              </a:rPr>
              <a:t>has been flying for 20 years.</a:t>
            </a:r>
            <a:endParaRPr lang="ar-SA" sz="24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5737" y="6030641"/>
            <a:ext cx="610209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2400" b="1" i="1" dirty="0" smtClean="0">
                <a:solidFill>
                  <a:schemeClr val="accent6">
                    <a:lumMod val="75000"/>
                  </a:schemeClr>
                </a:solidFill>
              </a:rPr>
              <a:t>He has flown million miles.</a:t>
            </a:r>
            <a:endParaRPr lang="ar-SA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UNIT 2 Lesson 3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000125"/>
            <a:ext cx="7258050" cy="4708525"/>
          </a:xfrm>
        </p:spPr>
        <p:txBody>
          <a:bodyPr>
            <a:normAutofit/>
          </a:bodyPr>
          <a:lstStyle/>
          <a:p>
            <a:pPr marL="548640" indent="-411480" algn="ctr" rtl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b="1" dirty="0" smtClean="0"/>
          </a:p>
          <a:p>
            <a:pPr marL="548640" indent="-411480" algn="ctr" rtl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4800" b="1" dirty="0" smtClean="0">
                <a:solidFill>
                  <a:schemeClr val="bg1"/>
                </a:solidFill>
              </a:rPr>
              <a:t>GRAMMAR</a:t>
            </a:r>
            <a:endParaRPr lang="ar-SA" sz="4800" b="1" dirty="0" smtClean="0">
              <a:solidFill>
                <a:schemeClr val="bg1"/>
              </a:solidFill>
            </a:endParaRPr>
          </a:p>
          <a:p>
            <a:pPr marL="548640" indent="-411480" algn="ctr" rtl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algn="l" rtl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*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The Past Perfect Passive </a:t>
            </a:r>
          </a:p>
          <a:p>
            <a:pPr marL="548640" indent="-411480" algn="l" rtl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3600" b="1" dirty="0" smtClean="0">
                <a:solidFill>
                  <a:srgbClr val="FF0000"/>
                </a:solidFill>
              </a:rPr>
              <a:t>* </a:t>
            </a:r>
            <a:r>
              <a:rPr lang="en-US" sz="3600" b="1" dirty="0" smtClean="0">
                <a:solidFill>
                  <a:schemeClr val="accent6">
                    <a:lumMod val="75000"/>
                  </a:schemeClr>
                </a:solidFill>
              </a:rPr>
              <a:t>Tag Question</a:t>
            </a:r>
            <a:endParaRPr lang="ar-SA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172" name="Picture 2" descr="C:\Program Files\Microsoft Office\MEDIA\CAGCAT10\j019903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643313"/>
            <a:ext cx="26431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5" y="2417763"/>
            <a:ext cx="8643965" cy="1082675"/>
          </a:xfrm>
        </p:spPr>
        <p:txBody>
          <a:bodyPr>
            <a:normAutofit fontScale="90000"/>
          </a:bodyPr>
          <a:lstStyle/>
          <a:p>
            <a:pPr rtl="0"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Past Perfect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had + p.p.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cxnSp>
        <p:nvCxnSpPr>
          <p:cNvPr id="5" name="Straight Arrow Connector 4"/>
          <p:cNvCxnSpPr/>
          <p:nvPr/>
        </p:nvCxnSpPr>
        <p:spPr>
          <a:xfrm rot="10800000" flipV="1">
            <a:off x="1785938" y="3071813"/>
            <a:ext cx="4857750" cy="1000125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57438" y="3000375"/>
            <a:ext cx="4429125" cy="11430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928794" y="4771779"/>
            <a:ext cx="5572164" cy="1800493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Past perfect passive</a:t>
            </a: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7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700" b="1" dirty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Had</a:t>
            </a:r>
            <a:r>
              <a:rPr lang="en-US" sz="37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+ </a:t>
            </a:r>
            <a:r>
              <a:rPr lang="en-US" sz="3700" b="1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been</a:t>
            </a:r>
            <a:r>
              <a:rPr lang="en-US" sz="3700" b="1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+ </a:t>
            </a:r>
            <a:r>
              <a:rPr lang="en-US" sz="3700" b="1" dirty="0">
                <a:ln w="6350">
                  <a:noFill/>
                </a:ln>
                <a:solidFill>
                  <a:srgbClr val="FF00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p.p.</a:t>
            </a:r>
            <a:endParaRPr lang="ar-SA" sz="3700" b="1" dirty="0">
              <a:ln w="6350">
                <a:noFill/>
              </a:ln>
              <a:solidFill>
                <a:srgbClr val="FF00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" y="2286000"/>
            <a:ext cx="7358062" cy="70802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The school </a:t>
            </a: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had built </a:t>
            </a: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a lab.</a:t>
            </a:r>
            <a:endParaRPr lang="ar-SA" sz="4000" b="1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5" y="4105275"/>
            <a:ext cx="8358188" cy="13239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A lab </a:t>
            </a: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had</a:t>
            </a: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4000" b="1" dirty="0">
                <a:solidFill>
                  <a:srgbClr val="FFFF00"/>
                </a:solidFill>
                <a:latin typeface="+mn-lt"/>
                <a:cs typeface="+mn-cs"/>
              </a:rPr>
              <a:t>been</a:t>
            </a: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>built</a:t>
            </a:r>
            <a: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  <a:t> by the school.</a:t>
            </a:r>
            <a:br>
              <a:rPr lang="en-US" sz="4000" b="1" dirty="0">
                <a:solidFill>
                  <a:srgbClr val="FF0000"/>
                </a:solidFill>
                <a:latin typeface="+mn-lt"/>
                <a:cs typeface="+mn-cs"/>
              </a:rPr>
            </a:br>
            <a:endParaRPr lang="ar-SA" sz="4000" b="1" dirty="0">
              <a:latin typeface="+mn-lt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42875"/>
            <a:ext cx="8229600" cy="7254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Change into passive</a:t>
            </a:r>
            <a:endParaRPr lang="ar-SA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57188" y="1000125"/>
            <a:ext cx="8229600" cy="5643563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dirty="0" smtClean="0">
                <a:cs typeface="Times New Roman" pitchFamily="18" charset="0"/>
              </a:rPr>
              <a:t>1- The baker had sold all the bread.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dirty="0" smtClean="0">
                <a:cs typeface="Times New Roman" pitchFamily="18" charset="0"/>
              </a:rPr>
              <a:t>2- The man had cleaned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the car</a:t>
            </a:r>
            <a:r>
              <a:rPr lang="en-US" dirty="0" smtClean="0">
                <a:cs typeface="Times New Roman" pitchFamily="18" charset="0"/>
              </a:rPr>
              <a:t>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dirty="0" smtClean="0">
                <a:cs typeface="Times New Roman" pitchFamily="18" charset="0"/>
              </a:rPr>
              <a:t>3- The car had killed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the cat</a:t>
            </a:r>
            <a:r>
              <a:rPr lang="en-US" dirty="0" smtClean="0">
                <a:cs typeface="Times New Roman" pitchFamily="18" charset="0"/>
              </a:rPr>
              <a:t>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dirty="0" smtClean="0">
                <a:cs typeface="Times New Roman" pitchFamily="18" charset="0"/>
              </a:rPr>
              <a:t>4- The government had mended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the road</a:t>
            </a:r>
            <a:r>
              <a:rPr lang="en-US" dirty="0" smtClean="0">
                <a:cs typeface="Times New Roman" pitchFamily="18" charset="0"/>
              </a:rPr>
              <a:t>.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>
              <a:cs typeface="Times New Roman" pitchFamily="18" charset="0"/>
            </a:endParaRPr>
          </a:p>
          <a:p>
            <a:pPr algn="l" rtl="0" eaLnBrk="1" hangingPunct="1">
              <a:defRPr/>
            </a:pPr>
            <a:r>
              <a:rPr lang="en-US" dirty="0" smtClean="0">
                <a:cs typeface="Times New Roman" pitchFamily="18" charset="0"/>
              </a:rPr>
              <a:t>5- The watch man had switched off </a:t>
            </a:r>
            <a:r>
              <a:rPr lang="en-US" dirty="0" smtClean="0">
                <a:solidFill>
                  <a:srgbClr val="FF0000"/>
                </a:solidFill>
                <a:cs typeface="Times New Roman" pitchFamily="18" charset="0"/>
              </a:rPr>
              <a:t>the lights</a:t>
            </a:r>
            <a:r>
              <a:rPr lang="en-US" dirty="0" smtClean="0">
                <a:cs typeface="Times New Roman" pitchFamily="18" charset="0"/>
              </a:rPr>
              <a:t>.</a:t>
            </a:r>
            <a:endParaRPr lang="ar-SA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165100"/>
            <a:ext cx="8786813" cy="6550025"/>
          </a:xfrm>
          <a:noFill/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4643438" y="2143125"/>
            <a:ext cx="3071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</a:rPr>
              <a:t>It had been cleaned.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220" name="TextBox 5"/>
          <p:cNvSpPr txBox="1">
            <a:spLocks noChangeArrowheads="1"/>
          </p:cNvSpPr>
          <p:nvPr/>
        </p:nvSpPr>
        <p:spPr bwMode="auto">
          <a:xfrm>
            <a:off x="4643438" y="2643188"/>
            <a:ext cx="335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>
                <a:solidFill>
                  <a:srgbClr val="FF0000"/>
                </a:solidFill>
              </a:rPr>
              <a:t>It had been killed.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4643438" y="3314700"/>
            <a:ext cx="3143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FF0000"/>
                </a:solidFill>
              </a:rPr>
              <a:t>It had been mended.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222" name="TextBox 7"/>
          <p:cNvSpPr txBox="1">
            <a:spLocks noChangeArrowheads="1"/>
          </p:cNvSpPr>
          <p:nvPr/>
        </p:nvSpPr>
        <p:spPr bwMode="auto">
          <a:xfrm>
            <a:off x="4643438" y="3857625"/>
            <a:ext cx="33575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FF0000"/>
                </a:solidFill>
              </a:rPr>
              <a:t>They had been switched off.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9223" name="TextBox 8"/>
          <p:cNvSpPr txBox="1">
            <a:spLocks noChangeArrowheads="1"/>
          </p:cNvSpPr>
          <p:nvPr/>
        </p:nvSpPr>
        <p:spPr bwMode="auto">
          <a:xfrm>
            <a:off x="3929063" y="5500688"/>
            <a:ext cx="357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/>
              <a:t>broke his wrist, didn’t he</a:t>
            </a:r>
            <a:endParaRPr lang="ar-SA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429125" y="5715000"/>
            <a:ext cx="1857375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he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/>
      <p:bldP spid="922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Tag Question</a:t>
            </a:r>
            <a:endParaRPr lang="ar-S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828925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dirty="0" smtClean="0"/>
              <a:t>They are questions you expect their answers and they mean </a:t>
            </a:r>
            <a:r>
              <a:rPr lang="ar-SA" dirty="0" smtClean="0"/>
              <a:t>(أليس كذلك )</a:t>
            </a:r>
            <a:r>
              <a:rPr lang="en-US" dirty="0" smtClean="0"/>
              <a:t> </a:t>
            </a:r>
          </a:p>
          <a:p>
            <a:pPr algn="ctr" rtl="0" eaLnBrk="1" hangingPunct="1">
              <a:buFont typeface="Wingdings" pitchFamily="2" charset="2"/>
              <a:buNone/>
              <a:defRPr/>
            </a:pPr>
            <a:r>
              <a:rPr lang="en-US" sz="4000" dirty="0" smtClean="0">
                <a:solidFill>
                  <a:srgbClr val="FFC000"/>
                </a:solidFill>
              </a:rPr>
              <a:t>Formation 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sz="4000" dirty="0" smtClean="0">
                <a:solidFill>
                  <a:srgbClr val="C00000"/>
                </a:solidFill>
              </a:rPr>
              <a:t>{ ……… , aux. (</a:t>
            </a:r>
            <a:r>
              <a:rPr lang="en-US" sz="4000" dirty="0" err="1" smtClean="0">
                <a:solidFill>
                  <a:srgbClr val="C00000"/>
                </a:solidFill>
              </a:rPr>
              <a:t>n’t</a:t>
            </a:r>
            <a:r>
              <a:rPr lang="en-US" sz="4000" dirty="0" smtClean="0">
                <a:solidFill>
                  <a:srgbClr val="C00000"/>
                </a:solidFill>
              </a:rPr>
              <a:t>) + subject pron. ? }</a:t>
            </a:r>
            <a:endParaRPr lang="ar-SA" sz="4000" dirty="0" smtClean="0">
              <a:solidFill>
                <a:srgbClr val="C0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85876" y="4500563"/>
          <a:ext cx="6095999" cy="518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70857"/>
                <a:gridCol w="870857"/>
                <a:gridCol w="760309"/>
                <a:gridCol w="981405"/>
                <a:gridCol w="870857"/>
                <a:gridCol w="870857"/>
                <a:gridCol w="870857"/>
              </a:tblGrid>
              <a:tr h="370840"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It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She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He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They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You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We 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800" b="1" dirty="0" smtClean="0">
                          <a:solidFill>
                            <a:schemeClr val="tx2"/>
                          </a:solidFill>
                        </a:rPr>
                        <a:t>I</a:t>
                      </a:r>
                      <a:endParaRPr lang="ar-SA" sz="2800" b="1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7161" y="5372100"/>
          <a:ext cx="8572527" cy="9144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52503"/>
                <a:gridCol w="1037375"/>
                <a:gridCol w="867631"/>
                <a:gridCol w="952503"/>
                <a:gridCol w="952503"/>
                <a:gridCol w="1072837"/>
                <a:gridCol w="832169"/>
                <a:gridCol w="952503"/>
                <a:gridCol w="952503"/>
              </a:tblGrid>
              <a:tr h="408777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have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did</a:t>
                      </a:r>
                      <a:endParaRPr lang="ar-SA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does</a:t>
                      </a:r>
                      <a:endParaRPr lang="ar-SA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chemeClr val="accent2">
                              <a:lumMod val="60000"/>
                              <a:lumOff val="40000"/>
                            </a:schemeClr>
                          </a:solidFill>
                        </a:rPr>
                        <a:t>do</a:t>
                      </a:r>
                      <a:endParaRPr lang="ar-SA" sz="2400" b="1" dirty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were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was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are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is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am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08777"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must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might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may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could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can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would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will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had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has</a:t>
                      </a:r>
                      <a:endParaRPr lang="ar-SA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643937" cy="1143000"/>
          </a:xfrm>
        </p:spPr>
        <p:txBody>
          <a:bodyPr/>
          <a:lstStyle/>
          <a:p>
            <a:pPr rtl="0" eaLnBrk="1" hangingPunct="1">
              <a:defRPr/>
            </a:pPr>
            <a:r>
              <a:rPr lang="en-US" sz="4000" dirty="0" smtClean="0">
                <a:solidFill>
                  <a:srgbClr val="FFFF00"/>
                </a:solidFill>
              </a:rPr>
              <a:t>Questions that expect the answer ‘</a:t>
            </a:r>
            <a:r>
              <a:rPr lang="en-US" sz="4000" dirty="0" smtClean="0">
                <a:solidFill>
                  <a:schemeClr val="tx1"/>
                </a:solidFill>
              </a:rPr>
              <a:t>Yes</a:t>
            </a:r>
            <a:r>
              <a:rPr lang="en-US" sz="4000" dirty="0" smtClean="0">
                <a:solidFill>
                  <a:srgbClr val="FFFF00"/>
                </a:solidFill>
              </a:rPr>
              <a:t>’</a:t>
            </a:r>
            <a:endParaRPr lang="ar-SA" sz="4000" dirty="0" smtClean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>
              <a:defRPr/>
            </a:pPr>
            <a:r>
              <a:rPr lang="en-US" dirty="0" smtClean="0"/>
              <a:t>He is an engineer, ………………?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dirty="0" smtClean="0"/>
              <a:t>1) I like English, …………………..….?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dirty="0" smtClean="0"/>
              <a:t>2) He plays video games, ……………..?</a:t>
            </a:r>
          </a:p>
          <a:p>
            <a:pPr algn="l" rtl="0"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algn="l" rtl="0" eaLnBrk="1" hangingPunct="1">
              <a:buFont typeface="Wingdings" pitchFamily="2" charset="2"/>
              <a:buNone/>
              <a:defRPr/>
            </a:pPr>
            <a:r>
              <a:rPr lang="en-US" dirty="0" smtClean="0"/>
              <a:t>3) She visited Egypt, …………………?</a:t>
            </a:r>
            <a:endParaRPr lang="ar-SA" dirty="0" smtClean="0"/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3959225" y="2728913"/>
            <a:ext cx="2255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don’t I 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4572000" y="3905250"/>
            <a:ext cx="2571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doesn’t he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4143375" y="5086350"/>
            <a:ext cx="2357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didn’t she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271" name="TextBox 7"/>
          <p:cNvSpPr txBox="1">
            <a:spLocks noChangeArrowheads="1"/>
          </p:cNvSpPr>
          <p:nvPr/>
        </p:nvSpPr>
        <p:spPr bwMode="auto">
          <a:xfrm>
            <a:off x="4357688" y="1546225"/>
            <a:ext cx="1857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FF0000"/>
                </a:solidFill>
              </a:rPr>
              <a:t>isn’t he</a:t>
            </a:r>
            <a:endParaRPr lang="ar-SA" sz="3200" b="1" dirty="0">
              <a:solidFill>
                <a:srgbClr val="FF0000"/>
              </a:solidFill>
            </a:endParaRPr>
          </a:p>
        </p:txBody>
      </p: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1214438" y="4572000"/>
            <a:ext cx="2500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C00000"/>
                </a:solidFill>
              </a:rPr>
              <a:t>Yes, he does.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1273" name="TextBox 9"/>
          <p:cNvSpPr txBox="1">
            <a:spLocks noChangeArrowheads="1"/>
          </p:cNvSpPr>
          <p:nvPr/>
        </p:nvSpPr>
        <p:spPr bwMode="auto">
          <a:xfrm>
            <a:off x="1214438" y="3357563"/>
            <a:ext cx="2500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C00000"/>
                </a:solidFill>
              </a:rPr>
              <a:t>Yes, you do.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1274" name="TextBox 10"/>
          <p:cNvSpPr txBox="1">
            <a:spLocks noChangeArrowheads="1"/>
          </p:cNvSpPr>
          <p:nvPr/>
        </p:nvSpPr>
        <p:spPr bwMode="auto">
          <a:xfrm>
            <a:off x="1214438" y="2214563"/>
            <a:ext cx="2500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C00000"/>
                </a:solidFill>
              </a:rPr>
              <a:t>Yes, he is.</a:t>
            </a:r>
            <a:endParaRPr lang="ar-SA" sz="3200" b="1" dirty="0">
              <a:solidFill>
                <a:srgbClr val="C00000"/>
              </a:solidFill>
            </a:endParaRPr>
          </a:p>
        </p:txBody>
      </p:sp>
      <p:sp>
        <p:nvSpPr>
          <p:cNvPr id="11275" name="TextBox 11"/>
          <p:cNvSpPr txBox="1">
            <a:spLocks noChangeArrowheads="1"/>
          </p:cNvSpPr>
          <p:nvPr/>
        </p:nvSpPr>
        <p:spPr bwMode="auto">
          <a:xfrm>
            <a:off x="1285875" y="5715000"/>
            <a:ext cx="3214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 dirty="0">
                <a:solidFill>
                  <a:srgbClr val="C00000"/>
                </a:solidFill>
              </a:rPr>
              <a:t>Yes, she did.</a:t>
            </a:r>
            <a:endParaRPr lang="ar-SA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5"/>
            <a:ext cx="9072563" cy="664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3786188" y="714375"/>
            <a:ext cx="30718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flew on </a:t>
            </a:r>
            <a:r>
              <a:rPr lang="en-US" sz="2000" b="1" dirty="0" err="1">
                <a:solidFill>
                  <a:srgbClr val="C00000"/>
                </a:solidFill>
              </a:rPr>
              <a:t>Saudia</a:t>
            </a:r>
            <a:r>
              <a:rPr lang="en-US" sz="2000" b="1" dirty="0">
                <a:solidFill>
                  <a:srgbClr val="C00000"/>
                </a:solidFill>
              </a:rPr>
              <a:t>, didn’t they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3500438" y="1528763"/>
            <a:ext cx="357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rang the wrong bell, didn’t I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3714750" y="2357438"/>
            <a:ext cx="35004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did your homework, didn’t he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3714750" y="3214688"/>
            <a:ext cx="328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ate the cake, didn’t you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2295" name="TextBox 8"/>
          <p:cNvSpPr txBox="1">
            <a:spLocks noChangeArrowheads="1"/>
          </p:cNvSpPr>
          <p:nvPr/>
        </p:nvSpPr>
        <p:spPr bwMode="auto">
          <a:xfrm>
            <a:off x="3571875" y="4029075"/>
            <a:ext cx="35718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spent all </a:t>
            </a:r>
            <a:r>
              <a:rPr lang="en-US" sz="2000" b="1" dirty="0" smtClean="0">
                <a:solidFill>
                  <a:srgbClr val="C00000"/>
                </a:solidFill>
              </a:rPr>
              <a:t>his </a:t>
            </a:r>
            <a:r>
              <a:rPr lang="en-US" sz="2000" b="1" dirty="0">
                <a:solidFill>
                  <a:srgbClr val="C00000"/>
                </a:solidFill>
              </a:rPr>
              <a:t>money, didn’t he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2296" name="TextBox 9"/>
          <p:cNvSpPr txBox="1">
            <a:spLocks noChangeArrowheads="1"/>
          </p:cNvSpPr>
          <p:nvPr/>
        </p:nvSpPr>
        <p:spPr bwMode="auto">
          <a:xfrm>
            <a:off x="3786188" y="4857750"/>
            <a:ext cx="3714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2000" b="1" dirty="0">
                <a:solidFill>
                  <a:srgbClr val="C00000"/>
                </a:solidFill>
              </a:rPr>
              <a:t>cut her finger, didn’t she</a:t>
            </a:r>
            <a:endParaRPr lang="ar-SA" sz="2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8" y="1844675"/>
            <a:ext cx="2071687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you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1028700"/>
            <a:ext cx="2071688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they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5172075"/>
            <a:ext cx="2071688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she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29000" y="2714625"/>
            <a:ext cx="2071688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he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29000" y="3529013"/>
            <a:ext cx="2071688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I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29000" y="4357688"/>
            <a:ext cx="2071688" cy="40005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l" rtl="0"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Yes, he did.</a:t>
            </a:r>
            <a:endParaRPr lang="ar-SA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Present perfect &amp; present perfect continuous</a:t>
            </a:r>
            <a:endParaRPr lang="ar-S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35906"/>
            <a:ext cx="8715436" cy="5007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Straight Arrow Connector 5"/>
          <p:cNvCxnSpPr/>
          <p:nvPr/>
        </p:nvCxnSpPr>
        <p:spPr>
          <a:xfrm>
            <a:off x="1643042" y="4786322"/>
            <a:ext cx="1285884" cy="1588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541731" y="5712853"/>
            <a:ext cx="1000132" cy="1588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214414" y="4899325"/>
            <a:ext cx="4286280" cy="357190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4" name="Rounded Rectangle 13"/>
          <p:cNvSpPr/>
          <p:nvPr/>
        </p:nvSpPr>
        <p:spPr>
          <a:xfrm>
            <a:off x="1214414" y="5816327"/>
            <a:ext cx="7143800" cy="357190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Stream">
  <a:themeElements>
    <a:clrScheme name="Stream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EC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E2F4FF"/>
      </a:accent5>
      <a:accent6>
        <a:srgbClr val="2D2D8A"/>
      </a:accent6>
      <a:hlink>
        <a:srgbClr val="6600FF"/>
      </a:hlink>
      <a:folHlink>
        <a:srgbClr val="009900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10">
        <a:dk1>
          <a:srgbClr val="000000"/>
        </a:dk1>
        <a:lt1>
          <a:srgbClr val="FFFFFF"/>
        </a:lt1>
        <a:dk2>
          <a:srgbClr val="000000"/>
        </a:dk2>
        <a:lt2>
          <a:srgbClr val="FF66FF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376</TotalTime>
  <Words>390</Words>
  <Application>Microsoft PowerPoint</Application>
  <PresentationFormat>On-screen Show (4:3)</PresentationFormat>
  <Paragraphs>105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Stream</vt:lpstr>
      <vt:lpstr>Slide 1</vt:lpstr>
      <vt:lpstr>UNIT 2 Lesson 3</vt:lpstr>
      <vt:lpstr>The Past Perfect  had + p.p.      </vt:lpstr>
      <vt:lpstr>Change into passive</vt:lpstr>
      <vt:lpstr>Slide 5</vt:lpstr>
      <vt:lpstr>Tag Question</vt:lpstr>
      <vt:lpstr>Questions that expect the answer ‘Yes’</vt:lpstr>
      <vt:lpstr>Slide 8</vt:lpstr>
      <vt:lpstr>Present perfect &amp; present perfect continuous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USER312</dc:creator>
  <cp:lastModifiedBy>win7</cp:lastModifiedBy>
  <cp:revision>41</cp:revision>
  <cp:lastPrinted>1601-01-01T00:00:00Z</cp:lastPrinted>
  <dcterms:created xsi:type="dcterms:W3CDTF">2009-04-14T17:04:07Z</dcterms:created>
  <dcterms:modified xsi:type="dcterms:W3CDTF">2012-10-06T14:36:54Z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5</vt:i4>
  </property>
</Properties>
</file>