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257" r:id="rId2"/>
    <p:sldId id="262" r:id="rId3"/>
    <p:sldId id="263" r:id="rId4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120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20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قانون سرعة التفاعل الكيميائي</a:t>
            </a:r>
            <a:endParaRPr kumimoji="0" lang="en-US" sz="20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الرابع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smtClean="0">
                <a:solidFill>
                  <a:schemeClr val="bg2"/>
                </a:solidFill>
              </a:rPr>
              <a:t>الدرس30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401156" y="1733124"/>
            <a:ext cx="110799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1431/5/18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6500826" y="2000240"/>
            <a:ext cx="2357454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1- عرف سرعة التفاعل الكيميائي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642910" y="3000372"/>
            <a:ext cx="8296332" cy="14287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عند ثبوت درجة الحرارة تتناسب سرعة التفاعل الكيميائي تناسبا طرديا مع حاصل ضرب تراكيز المواد المتفاعلة مرفوع تركيز كل منها الى أس </a:t>
            </a:r>
          </a:p>
          <a:p>
            <a:endParaRPr lang="ar-SA" sz="600" b="1" dirty="0" smtClean="0"/>
          </a:p>
          <a:p>
            <a:r>
              <a:rPr lang="ar-SA" sz="1400" b="1" dirty="0" smtClean="0"/>
              <a:t>معين ( معملاتها ) .</a:t>
            </a:r>
            <a:endParaRPr lang="en-US" sz="1400" dirty="0" smtClean="0"/>
          </a:p>
          <a:p>
            <a:endParaRPr lang="en-US" sz="1400" dirty="0" smtClean="0"/>
          </a:p>
          <a:p>
            <a:r>
              <a:rPr lang="en-US" sz="1400" b="1" dirty="0" smtClean="0"/>
              <a:t> </a:t>
            </a:r>
            <a:endParaRPr lang="en-US" sz="800" dirty="0" smtClean="0"/>
          </a:p>
          <a:p>
            <a:endParaRPr lang="en-US" sz="1400" dirty="0"/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4786314" y="3714752"/>
            <a:ext cx="415292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1- نفرض ان التفاعلا  تم بين المادة ( </a:t>
            </a:r>
            <a:r>
              <a:rPr lang="en-US" sz="1400" b="1" dirty="0" smtClean="0">
                <a:latin typeface="+mj-lt"/>
              </a:rPr>
              <a:t>A</a:t>
            </a:r>
            <a:r>
              <a:rPr lang="ar-SA" sz="1400" b="1" dirty="0" smtClean="0"/>
              <a:t> ) و ( </a:t>
            </a:r>
            <a:r>
              <a:rPr lang="en-US" sz="1400" b="1" dirty="0" smtClean="0">
                <a:latin typeface="+mj-lt"/>
              </a:rPr>
              <a:t>B</a:t>
            </a:r>
            <a:r>
              <a:rPr lang="en-US" sz="1400" b="1" dirty="0" smtClean="0"/>
              <a:t> </a:t>
            </a:r>
            <a:r>
              <a:rPr lang="ar-SA" sz="1400" b="1" dirty="0" smtClean="0"/>
              <a:t> ) ليكون المادة ( </a:t>
            </a:r>
            <a:r>
              <a:rPr lang="en-US" sz="1400" b="1" dirty="0" smtClean="0"/>
              <a:t>C</a:t>
            </a:r>
            <a:r>
              <a:rPr lang="ar-SA" sz="1400" b="1" dirty="0" smtClean="0"/>
              <a:t> ) حسب التفاعل التالي :</a:t>
            </a:r>
            <a:endParaRPr lang="en-US" sz="1400" dirty="0"/>
          </a:p>
        </p:txBody>
      </p:sp>
      <p:sp>
        <p:nvSpPr>
          <p:cNvPr id="52" name="Rectangle 17"/>
          <p:cNvSpPr>
            <a:spLocks noChangeArrowheads="1"/>
          </p:cNvSpPr>
          <p:nvPr/>
        </p:nvSpPr>
        <p:spPr bwMode="auto">
          <a:xfrm>
            <a:off x="3857620" y="4214818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latin typeface="+mj-lt"/>
              </a:rPr>
              <a:t>xA</a:t>
            </a:r>
            <a:endParaRPr lang="en-US" sz="1400" dirty="0">
              <a:latin typeface="+mj-lt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6215074" y="3214686"/>
            <a:ext cx="2652730" cy="357190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2- استنتج قانون سرعة التفاعل الكيميائي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143372" y="4214818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/>
              <a:t>+</a:t>
            </a:r>
            <a:endParaRPr lang="en-US" sz="1400" dirty="0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4429124" y="4214818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/>
              <a:t>yB</a:t>
            </a:r>
            <a:endParaRPr lang="en-US" sz="1400" dirty="0"/>
          </a:p>
        </p:txBody>
      </p:sp>
      <p:cxnSp>
        <p:nvCxnSpPr>
          <p:cNvPr id="22" name="رابط كسهم مستقيم 21"/>
          <p:cNvCxnSpPr/>
          <p:nvPr/>
        </p:nvCxnSpPr>
        <p:spPr bwMode="auto">
          <a:xfrm>
            <a:off x="4857752" y="4357694"/>
            <a:ext cx="785818" cy="1588"/>
          </a:xfrm>
          <a:prstGeom prst="straightConnector1">
            <a:avLst/>
          </a:prstGeom>
          <a:ln>
            <a:headEnd type="none" w="sm" len="sm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5715008" y="4143380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latin typeface="+mj-lt"/>
              </a:rPr>
              <a:t>zC</a:t>
            </a:r>
            <a:endParaRPr lang="en-US" sz="1400" dirty="0">
              <a:latin typeface="+mj-lt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4786314" y="4572008"/>
            <a:ext cx="415292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2- نفرض أننا وجدنا ان سرعة التفاعل تتناسب طرديا مع تركيز المواد المتفاعلة لذلك يمكن التعبير عن سرعة التفاعل كما يلي  :</a:t>
            </a: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5929322" y="5357826"/>
            <a:ext cx="108109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accent2"/>
                </a:solidFill>
              </a:rPr>
              <a:t>سرعة التفاعل  =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5196614" y="5357826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chemeClr val="accent2"/>
                </a:solidFill>
                <a:latin typeface="+mj-lt"/>
              </a:rPr>
              <a:t>ثابت    </a:t>
            </a:r>
            <a:r>
              <a:rPr lang="en-US" sz="1400" dirty="0" smtClean="0">
                <a:solidFill>
                  <a:schemeClr val="accent2"/>
                </a:solidFill>
                <a:latin typeface="+mj-lt"/>
              </a:rPr>
              <a:t>X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7" name="قوس متوسط أيمن 26"/>
          <p:cNvSpPr/>
          <p:nvPr/>
        </p:nvSpPr>
        <p:spPr bwMode="auto">
          <a:xfrm>
            <a:off x="5000628" y="5357826"/>
            <a:ext cx="71438" cy="357190"/>
          </a:xfrm>
          <a:prstGeom prst="righ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4714876" y="5357826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solidFill>
                  <a:schemeClr val="accent2"/>
                </a:solidFill>
                <a:latin typeface="+mj-lt"/>
              </a:rPr>
              <a:t>A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9" name="قوس متوسط أيسر 28"/>
          <p:cNvSpPr/>
          <p:nvPr/>
        </p:nvSpPr>
        <p:spPr bwMode="auto">
          <a:xfrm>
            <a:off x="4714876" y="5357826"/>
            <a:ext cx="71438" cy="357190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4929190" y="5072074"/>
            <a:ext cx="29527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dirty="0" smtClean="0">
                <a:solidFill>
                  <a:schemeClr val="accent2"/>
                </a:solidFill>
                <a:latin typeface="+mj-lt"/>
              </a:rPr>
              <a:t>X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1" name="قوس متوسط أيمن 30"/>
          <p:cNvSpPr/>
          <p:nvPr/>
        </p:nvSpPr>
        <p:spPr bwMode="auto">
          <a:xfrm>
            <a:off x="4143372" y="5357826"/>
            <a:ext cx="71438" cy="357190"/>
          </a:xfrm>
          <a:prstGeom prst="righ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3857620" y="5357826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solidFill>
                  <a:schemeClr val="accent2"/>
                </a:solidFill>
                <a:latin typeface="+mj-lt"/>
              </a:rPr>
              <a:t>B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3" name="قوس متوسط أيسر 32"/>
          <p:cNvSpPr/>
          <p:nvPr/>
        </p:nvSpPr>
        <p:spPr bwMode="auto">
          <a:xfrm>
            <a:off x="3857620" y="5357826"/>
            <a:ext cx="71438" cy="357190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4071934" y="5072074"/>
            <a:ext cx="29527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dirty="0" smtClean="0">
                <a:solidFill>
                  <a:schemeClr val="accent2"/>
                </a:solidFill>
                <a:latin typeface="+mj-lt"/>
              </a:rPr>
              <a:t>y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4286248" y="5429264"/>
            <a:ext cx="3018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  <a:latin typeface="+mj-lt"/>
              </a:rPr>
              <a:t>X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cxnSp>
        <p:nvCxnSpPr>
          <p:cNvPr id="37" name="رابط كسهم مستقيم 36"/>
          <p:cNvCxnSpPr/>
          <p:nvPr/>
        </p:nvCxnSpPr>
        <p:spPr bwMode="auto">
          <a:xfrm flipV="1">
            <a:off x="3571868" y="5573728"/>
            <a:ext cx="285752" cy="284164"/>
          </a:xfrm>
          <a:prstGeom prst="straightConnector1">
            <a:avLst/>
          </a:prstGeom>
          <a:ln>
            <a:headEnd type="none" w="sm" len="sm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0" name="Rectangle 17"/>
          <p:cNvSpPr>
            <a:spLocks noChangeArrowheads="1"/>
          </p:cNvSpPr>
          <p:nvPr/>
        </p:nvSpPr>
        <p:spPr bwMode="auto">
          <a:xfrm>
            <a:off x="3000364" y="5857892"/>
            <a:ext cx="108109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التركيز بالمولارية</a:t>
            </a:r>
            <a:endParaRPr lang="en-US" sz="1400" dirty="0">
              <a:latin typeface="+mj-lt"/>
            </a:endParaRPr>
          </a:p>
        </p:txBody>
      </p:sp>
      <p:cxnSp>
        <p:nvCxnSpPr>
          <p:cNvPr id="42" name="رابط كسهم مستقيم 41"/>
          <p:cNvCxnSpPr/>
          <p:nvPr/>
        </p:nvCxnSpPr>
        <p:spPr bwMode="auto">
          <a:xfrm rot="5400000" flipH="1" flipV="1">
            <a:off x="5469737" y="5674535"/>
            <a:ext cx="285752" cy="80962"/>
          </a:xfrm>
          <a:prstGeom prst="straightConnector1">
            <a:avLst/>
          </a:prstGeom>
          <a:ln>
            <a:headEnd type="none" w="sm" len="sm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5133980" y="5857892"/>
            <a:ext cx="108109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ثابت سرعة التفاعل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1123928" y="6286520"/>
            <a:ext cx="5234022" cy="3571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50000"/>
                  </a:schemeClr>
                </a:solidFill>
              </a:rPr>
              <a:t> هو حاصل ضرب  تركيز المواد المتفاعلة مرفوع كلا منها الى معاملاتها .</a:t>
            </a:r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6419864" y="6286520"/>
            <a:ext cx="2652730" cy="357190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3- تعريف قانون سرعة التفاعل الكيميائي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41" grpId="0" animBg="1"/>
      <p:bldP spid="51" grpId="0"/>
      <p:bldP spid="46" grpId="0"/>
      <p:bldP spid="52" grpId="0"/>
      <p:bldP spid="15" grpId="0" animBg="1"/>
      <p:bldP spid="18" grpId="0"/>
      <p:bldP spid="19" grpId="0"/>
      <p:bldP spid="23" grpId="0"/>
      <p:bldP spid="24" grpId="0"/>
      <p:bldP spid="25" grpId="0"/>
      <p:bldP spid="26" grpId="0"/>
      <p:bldP spid="27" grpId="0" animBg="1"/>
      <p:bldP spid="28" grpId="0"/>
      <p:bldP spid="28" grpId="1"/>
      <p:bldP spid="29" grpId="0" animBg="1"/>
      <p:bldP spid="30" grpId="0"/>
      <p:bldP spid="31" grpId="0" animBg="1"/>
      <p:bldP spid="32" grpId="0"/>
      <p:bldP spid="32" grpId="1"/>
      <p:bldP spid="33" grpId="0" animBg="1"/>
      <p:bldP spid="34" grpId="0"/>
      <p:bldP spid="35" grpId="0"/>
      <p:bldP spid="40" grpId="0"/>
      <p:bldP spid="44" grpId="0"/>
      <p:bldP spid="36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3643306" y="571480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1- لكل تفاعل قانون يحكم سرعة تفاعله . ولا يمكن التنبؤ به عن طريق النظر الى المعادلة  الكيميائية .</a:t>
            </a:r>
            <a:endParaRPr lang="en-US" sz="1400" dirty="0"/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8286776" y="142852"/>
            <a:ext cx="652466" cy="35719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ملاحظة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Rectangle 17"/>
          <p:cNvSpPr>
            <a:spLocks noChangeArrowheads="1"/>
          </p:cNvSpPr>
          <p:nvPr/>
        </p:nvSpPr>
        <p:spPr bwMode="auto">
          <a:xfrm>
            <a:off x="3643306" y="1071546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2- يتم تحديد سرعة التفاعل من خلال دراسة  اثر تركيز المواد المتفاعلة على سرعة التفاعل الكيميائي وذالك عن طريق تجارب مخبريه  او من خلال معرفة</a:t>
            </a:r>
          </a:p>
          <a:p>
            <a:endParaRPr lang="ar-SA" sz="800" b="1" dirty="0" smtClean="0"/>
          </a:p>
          <a:p>
            <a:r>
              <a:rPr lang="ar-SA" sz="1400" b="1" dirty="0" smtClean="0"/>
              <a:t>خطوات التفاعل (  ميكانيكية التفاعل  ) .</a:t>
            </a:r>
            <a:endParaRPr lang="en-US" sz="1400" dirty="0"/>
          </a:p>
        </p:txBody>
      </p: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5500694" y="1714488"/>
            <a:ext cx="3509986" cy="357190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3- دراسة اثر التركيز على سرعة التفاعل  دراسة علمية 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Rectangle 17"/>
          <p:cNvSpPr>
            <a:spLocks noChangeArrowheads="1"/>
          </p:cNvSpPr>
          <p:nvPr/>
        </p:nvSpPr>
        <p:spPr bwMode="auto">
          <a:xfrm>
            <a:off x="7429520" y="2285992"/>
            <a:ext cx="157163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أ )- نثبت العوامل التالية :</a:t>
            </a: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5929322" y="2285992"/>
            <a:ext cx="157163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( طبيعة المواد المتفاعلة  )  و</a:t>
            </a: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4214810" y="2285992"/>
            <a:ext cx="157163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( درجة الحرارة  )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500958" y="2643182"/>
            <a:ext cx="157163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ب )- نثبت تركيز  المواد المتفاعلة ما عدا  واحدة منها  .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7429520" y="3000372"/>
            <a:ext cx="157163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ج)- يتم تغيير درجة الحرارة  وتركيزها وقياس سرعة التفاعل المقابلة لكل تركيز حتى  نشاهد كيفية تناسب سرعة التفاعل مع تركيز هذه المادة .</a:t>
            </a: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7429520" y="3500438"/>
            <a:ext cx="157163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د)- نكرر التجربة نفسها مع مادة اخرى من المواد المتفاعلة ( ان وجدت ) ونقيس سرعة التفاعل الكيميائي عند كل تركيز لنرى كيف تتناسب سرعة التفاعل </a:t>
            </a:r>
          </a:p>
          <a:p>
            <a:endParaRPr lang="ar-SA" sz="700" b="1" dirty="0" smtClean="0"/>
          </a:p>
          <a:p>
            <a:r>
              <a:rPr lang="ar-SA" sz="1400" b="1" dirty="0" smtClean="0"/>
              <a:t>مع تركيز المادة الثانية وهكذا مع المادة الثالثة . </a:t>
            </a:r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8429652" y="4143380"/>
            <a:ext cx="581028" cy="357190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مثال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3286116" y="4286256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latin typeface="+mj-lt"/>
              </a:rPr>
              <a:t>2H</a:t>
            </a:r>
            <a:r>
              <a:rPr lang="en-US" sz="1100" b="1" dirty="0" smtClean="0">
                <a:latin typeface="+mj-lt"/>
              </a:rPr>
              <a:t>2</a:t>
            </a:r>
            <a:r>
              <a:rPr lang="en-US" sz="1050" b="1" dirty="0" smtClean="0">
                <a:latin typeface="+mj-lt"/>
              </a:rPr>
              <a:t>(g)</a:t>
            </a:r>
            <a:endParaRPr lang="en-US" sz="1400" dirty="0">
              <a:latin typeface="+mj-lt"/>
            </a:endParaRP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3500430" y="4286256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/>
              <a:t>+</a:t>
            </a:r>
            <a:endParaRPr lang="en-US" sz="1400" dirty="0"/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4071934" y="4286256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latin typeface="+mj-lt"/>
              </a:rPr>
              <a:t>2NO</a:t>
            </a:r>
            <a:r>
              <a:rPr lang="en-US" sz="1100" b="1" dirty="0" smtClean="0">
                <a:latin typeface="+mj-lt"/>
              </a:rPr>
              <a:t>(g)</a:t>
            </a:r>
            <a:endParaRPr lang="en-US" sz="1400" dirty="0">
              <a:latin typeface="+mj-lt"/>
            </a:endParaRPr>
          </a:p>
        </p:txBody>
      </p:sp>
      <p:cxnSp>
        <p:nvCxnSpPr>
          <p:cNvPr id="26" name="رابط كسهم مستقيم 25"/>
          <p:cNvCxnSpPr/>
          <p:nvPr/>
        </p:nvCxnSpPr>
        <p:spPr bwMode="auto">
          <a:xfrm>
            <a:off x="4429124" y="4498982"/>
            <a:ext cx="785818" cy="1588"/>
          </a:xfrm>
          <a:prstGeom prst="straightConnector1">
            <a:avLst/>
          </a:prstGeom>
          <a:ln>
            <a:headEnd type="none" w="sm" len="sm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5643570" y="4286256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latin typeface="+mj-lt"/>
              </a:rPr>
              <a:t>2H</a:t>
            </a:r>
            <a:r>
              <a:rPr lang="en-US" sz="1050" b="1" dirty="0" smtClean="0">
                <a:latin typeface="+mj-lt"/>
              </a:rPr>
              <a:t>2</a:t>
            </a:r>
            <a:r>
              <a:rPr lang="en-US" sz="1400" b="1" dirty="0" smtClean="0">
                <a:latin typeface="+mj-lt"/>
              </a:rPr>
              <a:t>O </a:t>
            </a:r>
            <a:r>
              <a:rPr lang="en-US" sz="1050" b="1" dirty="0" smtClean="0">
                <a:latin typeface="+mj-lt"/>
              </a:rPr>
              <a:t>(g)</a:t>
            </a:r>
            <a:endParaRPr lang="en-US" sz="1400" dirty="0">
              <a:latin typeface="+mj-lt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5929322" y="4286256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/>
              <a:t>+</a:t>
            </a:r>
            <a:endParaRPr lang="en-US" sz="1400" dirty="0"/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6572264" y="4286256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latin typeface="+mj-lt"/>
              </a:rPr>
              <a:t>2N </a:t>
            </a:r>
            <a:r>
              <a:rPr lang="en-US" sz="1050" b="1" dirty="0" smtClean="0">
                <a:latin typeface="+mj-lt"/>
              </a:rPr>
              <a:t>(g)</a:t>
            </a:r>
            <a:endParaRPr lang="en-US" sz="1400" dirty="0">
              <a:latin typeface="+mj-lt"/>
            </a:endParaRP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7429520" y="4572008"/>
            <a:ext cx="157163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سوف نقوم  من خلال هذا المثال بيان العلاقة بين تركيز المواد المتفاعلة وسرعة التفاعل  وذلك من خلال  : </a:t>
            </a:r>
          </a:p>
        </p:txBody>
      </p:sp>
      <p:sp>
        <p:nvSpPr>
          <p:cNvPr id="32" name="مستطيل 31"/>
          <p:cNvSpPr/>
          <p:nvPr/>
        </p:nvSpPr>
        <p:spPr bwMode="auto">
          <a:xfrm>
            <a:off x="6286512" y="5000636"/>
            <a:ext cx="857256" cy="500066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رقم التجربة</a:t>
            </a:r>
          </a:p>
        </p:txBody>
      </p:sp>
      <p:sp>
        <p:nvSpPr>
          <p:cNvPr id="33" name="مستطيل 32"/>
          <p:cNvSpPr/>
          <p:nvPr/>
        </p:nvSpPr>
        <p:spPr bwMode="auto">
          <a:xfrm>
            <a:off x="5429256" y="5000636"/>
            <a:ext cx="857256" cy="500066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34" name="قوس متوسط أيمن 33"/>
          <p:cNvSpPr/>
          <p:nvPr/>
        </p:nvSpPr>
        <p:spPr bwMode="auto">
          <a:xfrm>
            <a:off x="5929322" y="5072074"/>
            <a:ext cx="71438" cy="357190"/>
          </a:xfrm>
          <a:prstGeom prst="righ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5643570" y="5072074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solidFill>
                  <a:schemeClr val="accent2"/>
                </a:solidFill>
                <a:latin typeface="+mj-lt"/>
              </a:rPr>
              <a:t>NO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6" name="قوس متوسط أيسر 35"/>
          <p:cNvSpPr/>
          <p:nvPr/>
        </p:nvSpPr>
        <p:spPr bwMode="auto">
          <a:xfrm>
            <a:off x="5572132" y="5072074"/>
            <a:ext cx="71438" cy="357190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مستطيل 37"/>
          <p:cNvSpPr/>
          <p:nvPr/>
        </p:nvSpPr>
        <p:spPr bwMode="auto">
          <a:xfrm>
            <a:off x="4572000" y="5000636"/>
            <a:ext cx="857256" cy="500066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40" name="قوس متوسط أيمن 39"/>
          <p:cNvSpPr/>
          <p:nvPr/>
        </p:nvSpPr>
        <p:spPr bwMode="auto">
          <a:xfrm>
            <a:off x="5072066" y="5072074"/>
            <a:ext cx="71438" cy="357190"/>
          </a:xfrm>
          <a:prstGeom prst="righ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4786314" y="5072074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solidFill>
                  <a:schemeClr val="accent2"/>
                </a:solidFill>
                <a:latin typeface="+mj-lt"/>
              </a:rPr>
              <a:t>H</a:t>
            </a:r>
            <a:r>
              <a:rPr lang="en-US" sz="1050" b="1" dirty="0" smtClean="0">
                <a:solidFill>
                  <a:schemeClr val="accent2"/>
                </a:solidFill>
                <a:latin typeface="+mj-lt"/>
              </a:rPr>
              <a:t>2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2" name="قوس متوسط أيسر 41"/>
          <p:cNvSpPr/>
          <p:nvPr/>
        </p:nvSpPr>
        <p:spPr bwMode="auto">
          <a:xfrm>
            <a:off x="4714876" y="5072074"/>
            <a:ext cx="71438" cy="357190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44" name="مستطيل 43"/>
          <p:cNvSpPr/>
          <p:nvPr/>
        </p:nvSpPr>
        <p:spPr bwMode="auto">
          <a:xfrm>
            <a:off x="3571868" y="5000636"/>
            <a:ext cx="1000132" cy="500066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سرعة</a:t>
            </a:r>
            <a:r>
              <a:rPr kumimoji="1" lang="ar-SA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التفاعل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50" name="مستطيل 49"/>
          <p:cNvSpPr/>
          <p:nvPr/>
        </p:nvSpPr>
        <p:spPr bwMode="auto">
          <a:xfrm>
            <a:off x="6286512" y="5500702"/>
            <a:ext cx="857256" cy="35719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1</a:t>
            </a:r>
          </a:p>
        </p:txBody>
      </p:sp>
      <p:sp>
        <p:nvSpPr>
          <p:cNvPr id="51" name="مستطيل 50"/>
          <p:cNvSpPr/>
          <p:nvPr/>
        </p:nvSpPr>
        <p:spPr bwMode="auto">
          <a:xfrm>
            <a:off x="5429256" y="5500702"/>
            <a:ext cx="857256" cy="35719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300" b="1" dirty="0" smtClean="0"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A" sz="1400" b="1" dirty="0" smtClean="0">
                <a:latin typeface="+mj-lt"/>
              </a:rPr>
              <a:t>0.006</a:t>
            </a: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1400" b="1" dirty="0" smtClean="0"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600" b="1" dirty="0" smtClean="0"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1400" b="1" dirty="0" smtClean="0"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55" name="مستطيل 54"/>
          <p:cNvSpPr/>
          <p:nvPr/>
        </p:nvSpPr>
        <p:spPr bwMode="auto">
          <a:xfrm>
            <a:off x="4572000" y="5500702"/>
            <a:ext cx="857256" cy="35719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algn="ctr"/>
            <a:endParaRPr lang="ar-SA" sz="300" b="1" dirty="0" smtClean="0"/>
          </a:p>
          <a:p>
            <a:pPr algn="ctr"/>
            <a:r>
              <a:rPr lang="ar-SA" sz="1400" b="1" dirty="0" smtClean="0"/>
              <a:t>0.001</a:t>
            </a:r>
          </a:p>
          <a:p>
            <a:pPr algn="ctr"/>
            <a:endParaRPr lang="ar-SA" sz="1400" b="1" dirty="0" smtClean="0"/>
          </a:p>
        </p:txBody>
      </p:sp>
      <p:sp>
        <p:nvSpPr>
          <p:cNvPr id="59" name="مستطيل 58"/>
          <p:cNvSpPr/>
          <p:nvPr/>
        </p:nvSpPr>
        <p:spPr bwMode="auto">
          <a:xfrm>
            <a:off x="3571868" y="5500702"/>
            <a:ext cx="1000132" cy="35719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0.025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60" name="مستطيل 59"/>
          <p:cNvSpPr/>
          <p:nvPr/>
        </p:nvSpPr>
        <p:spPr bwMode="auto">
          <a:xfrm>
            <a:off x="6286512" y="5857892"/>
            <a:ext cx="857256" cy="35719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2</a:t>
            </a:r>
          </a:p>
        </p:txBody>
      </p:sp>
      <p:sp>
        <p:nvSpPr>
          <p:cNvPr id="61" name="مستطيل 60"/>
          <p:cNvSpPr/>
          <p:nvPr/>
        </p:nvSpPr>
        <p:spPr bwMode="auto">
          <a:xfrm>
            <a:off x="5429256" y="5857892"/>
            <a:ext cx="857256" cy="35719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300" b="1" dirty="0" smtClean="0"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A" sz="1400" b="1" dirty="0" smtClean="0">
                <a:latin typeface="+mj-lt"/>
              </a:rPr>
              <a:t>0.006</a:t>
            </a: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1400" b="1" dirty="0" smtClean="0"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600" b="1" dirty="0" smtClean="0"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1400" b="1" dirty="0" smtClean="0"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62" name="مستطيل 61"/>
          <p:cNvSpPr/>
          <p:nvPr/>
        </p:nvSpPr>
        <p:spPr bwMode="auto">
          <a:xfrm>
            <a:off x="4572000" y="5857892"/>
            <a:ext cx="857256" cy="35719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algn="ctr"/>
            <a:endParaRPr lang="ar-SA" sz="300" b="1" dirty="0" smtClean="0"/>
          </a:p>
          <a:p>
            <a:pPr algn="ctr"/>
            <a:r>
              <a:rPr lang="ar-SA" sz="1400" b="1" dirty="0" smtClean="0"/>
              <a:t>0.002</a:t>
            </a:r>
          </a:p>
          <a:p>
            <a:pPr algn="ctr"/>
            <a:endParaRPr lang="ar-SA" sz="1400" b="1" dirty="0" smtClean="0"/>
          </a:p>
        </p:txBody>
      </p:sp>
      <p:sp>
        <p:nvSpPr>
          <p:cNvPr id="63" name="مستطيل 62"/>
          <p:cNvSpPr/>
          <p:nvPr/>
        </p:nvSpPr>
        <p:spPr bwMode="auto">
          <a:xfrm>
            <a:off x="3571868" y="5857892"/>
            <a:ext cx="1000132" cy="35719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0.050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64" name="مستطيل 63"/>
          <p:cNvSpPr/>
          <p:nvPr/>
        </p:nvSpPr>
        <p:spPr bwMode="auto">
          <a:xfrm>
            <a:off x="6286512" y="6215082"/>
            <a:ext cx="857256" cy="35719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3</a:t>
            </a:r>
          </a:p>
        </p:txBody>
      </p:sp>
      <p:sp>
        <p:nvSpPr>
          <p:cNvPr id="65" name="مستطيل 64"/>
          <p:cNvSpPr/>
          <p:nvPr/>
        </p:nvSpPr>
        <p:spPr bwMode="auto">
          <a:xfrm>
            <a:off x="5429256" y="6215082"/>
            <a:ext cx="857256" cy="35719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300" b="1" dirty="0" smtClean="0"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A" sz="1400" b="1" dirty="0" smtClean="0">
                <a:latin typeface="+mj-lt"/>
              </a:rPr>
              <a:t>0.006</a:t>
            </a: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1400" b="1" dirty="0" smtClean="0"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600" b="1" dirty="0" smtClean="0"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ar-SA" sz="1400" b="1" dirty="0" smtClean="0"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66" name="مستطيل 65"/>
          <p:cNvSpPr/>
          <p:nvPr/>
        </p:nvSpPr>
        <p:spPr bwMode="auto">
          <a:xfrm>
            <a:off x="4572000" y="6215082"/>
            <a:ext cx="857256" cy="35719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algn="ctr"/>
            <a:endParaRPr lang="ar-SA" sz="300" b="1" dirty="0" smtClean="0"/>
          </a:p>
          <a:p>
            <a:pPr algn="ctr"/>
            <a:r>
              <a:rPr lang="ar-SA" sz="1400" b="1" dirty="0" smtClean="0"/>
              <a:t>0.003</a:t>
            </a:r>
          </a:p>
          <a:p>
            <a:pPr algn="ctr"/>
            <a:endParaRPr lang="ar-SA" sz="1400" b="1" dirty="0" smtClean="0"/>
          </a:p>
        </p:txBody>
      </p:sp>
      <p:sp>
        <p:nvSpPr>
          <p:cNvPr id="67" name="مستطيل 66"/>
          <p:cNvSpPr/>
          <p:nvPr/>
        </p:nvSpPr>
        <p:spPr bwMode="auto">
          <a:xfrm>
            <a:off x="3571868" y="6215082"/>
            <a:ext cx="1000132" cy="35719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0.075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9" grpId="0" animBg="1"/>
      <p:bldP spid="39" grpId="0"/>
      <p:bldP spid="45" grpId="0" animBg="1"/>
      <p:bldP spid="47" grpId="0"/>
      <p:bldP spid="16" grpId="0"/>
      <p:bldP spid="17" grpId="0"/>
      <p:bldP spid="18" grpId="0"/>
      <p:bldP spid="19" grpId="0"/>
      <p:bldP spid="20" grpId="0"/>
      <p:bldP spid="21" grpId="0" animBg="1"/>
      <p:bldP spid="22" grpId="0"/>
      <p:bldP spid="23" grpId="0"/>
      <p:bldP spid="25" grpId="0"/>
      <p:bldP spid="27" grpId="0"/>
      <p:bldP spid="28" grpId="0"/>
      <p:bldP spid="30" grpId="0"/>
      <p:bldP spid="31" grpId="0"/>
      <p:bldP spid="32" grpId="0" animBg="1"/>
      <p:bldP spid="33" grpId="0" animBg="1"/>
      <p:bldP spid="34" grpId="0" animBg="1"/>
      <p:bldP spid="35" grpId="0"/>
      <p:bldP spid="35" grpId="1"/>
      <p:bldP spid="36" grpId="0" animBg="1"/>
      <p:bldP spid="38" grpId="0" animBg="1"/>
      <p:bldP spid="40" grpId="0" animBg="1"/>
      <p:bldP spid="41" grpId="0"/>
      <p:bldP spid="41" grpId="1"/>
      <p:bldP spid="42" grpId="0" animBg="1"/>
      <p:bldP spid="44" grpId="0" animBg="1"/>
      <p:bldP spid="50" grpId="0" animBg="1"/>
      <p:bldP spid="51" grpId="0" animBg="1"/>
      <p:bldP spid="55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7429520" y="357166"/>
            <a:ext cx="157163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1 – نلاحظ انه عند ثبات  </a:t>
            </a:r>
          </a:p>
        </p:txBody>
      </p:sp>
      <p:sp>
        <p:nvSpPr>
          <p:cNvPr id="5" name="قوس متوسط أيمن 4"/>
          <p:cNvSpPr/>
          <p:nvPr/>
        </p:nvSpPr>
        <p:spPr bwMode="auto">
          <a:xfrm>
            <a:off x="7358082" y="357166"/>
            <a:ext cx="71438" cy="357190"/>
          </a:xfrm>
          <a:prstGeom prst="righ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7072330" y="357166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solidFill>
                  <a:schemeClr val="accent2"/>
                </a:solidFill>
                <a:latin typeface="+mj-lt"/>
              </a:rPr>
              <a:t>NO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7" name="قوس متوسط أيسر 6"/>
          <p:cNvSpPr/>
          <p:nvPr/>
        </p:nvSpPr>
        <p:spPr bwMode="auto">
          <a:xfrm>
            <a:off x="7000892" y="357166"/>
            <a:ext cx="71438" cy="357190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6072198" y="357166"/>
            <a:ext cx="92869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فان مضاعفة </a:t>
            </a:r>
          </a:p>
        </p:txBody>
      </p:sp>
      <p:sp>
        <p:nvSpPr>
          <p:cNvPr id="9" name="قوس متوسط أيمن 8"/>
          <p:cNvSpPr/>
          <p:nvPr/>
        </p:nvSpPr>
        <p:spPr bwMode="auto">
          <a:xfrm>
            <a:off x="6000760" y="357166"/>
            <a:ext cx="71438" cy="357190"/>
          </a:xfrm>
          <a:prstGeom prst="righ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5715008" y="357166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solidFill>
                  <a:schemeClr val="accent2"/>
                </a:solidFill>
                <a:latin typeface="+mj-lt"/>
              </a:rPr>
              <a:t>H</a:t>
            </a:r>
            <a:r>
              <a:rPr lang="en-US" sz="1050" b="1" dirty="0" smtClean="0">
                <a:solidFill>
                  <a:schemeClr val="accent2"/>
                </a:solidFill>
                <a:latin typeface="+mj-lt"/>
              </a:rPr>
              <a:t>2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1" name="قوس متوسط أيسر 10"/>
          <p:cNvSpPr/>
          <p:nvPr/>
        </p:nvSpPr>
        <p:spPr bwMode="auto">
          <a:xfrm>
            <a:off x="5643570" y="357166"/>
            <a:ext cx="71438" cy="357190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4714876" y="357166"/>
            <a:ext cx="92869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الى ثلاثة إضعاف  يزيد من سرعة التفاعل .</a:t>
            </a: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8072462" y="785794"/>
            <a:ext cx="92869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2-  أي ان سرعة التفاعل تتناسب طرديا مع زيادة تركيز احد المواد المتفاعلة  </a:t>
            </a:r>
          </a:p>
        </p:txBody>
      </p:sp>
      <p:sp>
        <p:nvSpPr>
          <p:cNvPr id="14" name="قوس متوسط أيمن 13"/>
          <p:cNvSpPr/>
          <p:nvPr/>
        </p:nvSpPr>
        <p:spPr bwMode="auto">
          <a:xfrm>
            <a:off x="4357686" y="785794"/>
            <a:ext cx="71438" cy="357190"/>
          </a:xfrm>
          <a:prstGeom prst="righ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4071934" y="785794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solidFill>
                  <a:schemeClr val="accent2"/>
                </a:solidFill>
                <a:latin typeface="+mj-lt"/>
              </a:rPr>
              <a:t>H</a:t>
            </a:r>
            <a:r>
              <a:rPr lang="en-US" sz="1050" b="1" dirty="0" smtClean="0">
                <a:solidFill>
                  <a:schemeClr val="accent2"/>
                </a:solidFill>
                <a:latin typeface="+mj-lt"/>
              </a:rPr>
              <a:t>2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6" name="قوس متوسط أيسر 15"/>
          <p:cNvSpPr/>
          <p:nvPr/>
        </p:nvSpPr>
        <p:spPr bwMode="auto">
          <a:xfrm>
            <a:off x="4000496" y="785794"/>
            <a:ext cx="71438" cy="357190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7429520" y="1285860"/>
            <a:ext cx="157163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3 – كما نلاحظ  انه عند ثبات  </a:t>
            </a:r>
          </a:p>
        </p:txBody>
      </p:sp>
      <p:sp>
        <p:nvSpPr>
          <p:cNvPr id="19" name="قوس متوسط أيمن 18"/>
          <p:cNvSpPr/>
          <p:nvPr/>
        </p:nvSpPr>
        <p:spPr bwMode="auto">
          <a:xfrm>
            <a:off x="7072330" y="1285860"/>
            <a:ext cx="71438" cy="357190"/>
          </a:xfrm>
          <a:prstGeom prst="righ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6786578" y="1285860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solidFill>
                  <a:schemeClr val="accent2"/>
                </a:solidFill>
                <a:latin typeface="+mj-lt"/>
              </a:rPr>
              <a:t>H</a:t>
            </a:r>
            <a:r>
              <a:rPr lang="en-US" sz="1100" b="1" dirty="0" smtClean="0">
                <a:solidFill>
                  <a:schemeClr val="accent2"/>
                </a:solidFill>
                <a:latin typeface="+mj-lt"/>
              </a:rPr>
              <a:t>2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1" name="قوس متوسط أيسر 20"/>
          <p:cNvSpPr/>
          <p:nvPr/>
        </p:nvSpPr>
        <p:spPr bwMode="auto">
          <a:xfrm>
            <a:off x="6715140" y="1285860"/>
            <a:ext cx="71438" cy="357190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5715008" y="1285860"/>
            <a:ext cx="92869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فان مضاعفة </a:t>
            </a:r>
          </a:p>
        </p:txBody>
      </p:sp>
      <p:sp>
        <p:nvSpPr>
          <p:cNvPr id="23" name="قوس متوسط أيمن 22"/>
          <p:cNvSpPr/>
          <p:nvPr/>
        </p:nvSpPr>
        <p:spPr bwMode="auto">
          <a:xfrm>
            <a:off x="5500694" y="1285860"/>
            <a:ext cx="71438" cy="357190"/>
          </a:xfrm>
          <a:prstGeom prst="righ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5214942" y="1285860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solidFill>
                  <a:schemeClr val="accent2"/>
                </a:solidFill>
                <a:latin typeface="+mj-lt"/>
              </a:rPr>
              <a:t>NO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5" name="قوس متوسط أيسر 24"/>
          <p:cNvSpPr/>
          <p:nvPr/>
        </p:nvSpPr>
        <p:spPr bwMode="auto">
          <a:xfrm>
            <a:off x="5143504" y="1285860"/>
            <a:ext cx="71438" cy="357190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4214810" y="1285860"/>
            <a:ext cx="92869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الى ثلاثة إضعاف  يزيد من سرعة التفاعل</a:t>
            </a: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8072462" y="1785926"/>
            <a:ext cx="92869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4-  زمن هنا يمكن كتابة قانون سرعة التفاعل لهذا التفاعل على النحو : </a:t>
            </a: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5929322" y="2357430"/>
            <a:ext cx="108109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accent2"/>
                </a:solidFill>
              </a:rPr>
              <a:t>سرعة التفاعل  =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5196614" y="2357430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400" b="1" dirty="0" smtClean="0">
                <a:solidFill>
                  <a:schemeClr val="accent2"/>
                </a:solidFill>
                <a:latin typeface="+mj-lt"/>
              </a:rPr>
              <a:t>ثابت    </a:t>
            </a:r>
            <a:r>
              <a:rPr lang="en-US" sz="1400" dirty="0" smtClean="0">
                <a:solidFill>
                  <a:schemeClr val="accent2"/>
                </a:solidFill>
                <a:latin typeface="+mj-lt"/>
              </a:rPr>
              <a:t>X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0" name="قوس متوسط أيمن 29"/>
          <p:cNvSpPr/>
          <p:nvPr/>
        </p:nvSpPr>
        <p:spPr bwMode="auto">
          <a:xfrm>
            <a:off x="5000628" y="2357430"/>
            <a:ext cx="71438" cy="357190"/>
          </a:xfrm>
          <a:prstGeom prst="righ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4714876" y="2357430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solidFill>
                  <a:schemeClr val="accent2"/>
                </a:solidFill>
                <a:latin typeface="+mj-lt"/>
              </a:rPr>
              <a:t>NO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2" name="قوس متوسط أيسر 31"/>
          <p:cNvSpPr/>
          <p:nvPr/>
        </p:nvSpPr>
        <p:spPr bwMode="auto">
          <a:xfrm>
            <a:off x="4643438" y="2357430"/>
            <a:ext cx="71438" cy="357190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4929190" y="2071678"/>
            <a:ext cx="29527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dirty="0" smtClean="0">
                <a:solidFill>
                  <a:schemeClr val="accent2"/>
                </a:solidFill>
                <a:latin typeface="+mj-lt"/>
              </a:rPr>
              <a:t>2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4" name="قوس متوسط أيمن 33"/>
          <p:cNvSpPr/>
          <p:nvPr/>
        </p:nvSpPr>
        <p:spPr bwMode="auto">
          <a:xfrm>
            <a:off x="4143372" y="2357430"/>
            <a:ext cx="71438" cy="357190"/>
          </a:xfrm>
          <a:prstGeom prst="righ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3857620" y="2357430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>
                <a:solidFill>
                  <a:schemeClr val="accent2"/>
                </a:solidFill>
                <a:latin typeface="+mj-lt"/>
              </a:rPr>
              <a:t>H</a:t>
            </a:r>
            <a:r>
              <a:rPr lang="en-US" sz="1050" b="1" dirty="0" smtClean="0">
                <a:solidFill>
                  <a:schemeClr val="accent2"/>
                </a:solidFill>
                <a:latin typeface="+mj-lt"/>
              </a:rPr>
              <a:t>2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6" name="قوس متوسط أيسر 35"/>
          <p:cNvSpPr/>
          <p:nvPr/>
        </p:nvSpPr>
        <p:spPr bwMode="auto">
          <a:xfrm>
            <a:off x="3857620" y="2357430"/>
            <a:ext cx="71438" cy="357190"/>
          </a:xfrm>
          <a:prstGeom prst="lef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2400" b="0" i="0" u="none" strike="noStrike" cap="none" normalizeH="0" baseline="0" smtClean="0">
              <a:ln>
                <a:noFill/>
              </a:ln>
              <a:solidFill>
                <a:schemeClr val="accent2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مستطيل 37"/>
          <p:cNvSpPr/>
          <p:nvPr/>
        </p:nvSpPr>
        <p:spPr>
          <a:xfrm>
            <a:off x="4286248" y="2428868"/>
            <a:ext cx="3018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2"/>
                </a:solidFill>
                <a:latin typeface="+mj-lt"/>
              </a:rPr>
              <a:t>X</a:t>
            </a:r>
            <a:endParaRPr lang="en-US" sz="14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43" name="وسيلة شرح على شكل سحابة 42"/>
          <p:cNvSpPr/>
          <p:nvPr/>
        </p:nvSpPr>
        <p:spPr bwMode="auto">
          <a:xfrm>
            <a:off x="71406" y="5429264"/>
            <a:ext cx="2357454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6" grpId="1"/>
      <p:bldP spid="7" grpId="0" animBg="1"/>
      <p:bldP spid="8" grpId="0"/>
      <p:bldP spid="9" grpId="0" animBg="1"/>
      <p:bldP spid="10" grpId="0"/>
      <p:bldP spid="10" grpId="1"/>
      <p:bldP spid="11" grpId="0" animBg="1"/>
      <p:bldP spid="12" grpId="0"/>
      <p:bldP spid="13" grpId="0"/>
      <p:bldP spid="14" grpId="0" animBg="1"/>
      <p:bldP spid="15" grpId="0"/>
      <p:bldP spid="15" grpId="1"/>
      <p:bldP spid="16" grpId="0" animBg="1"/>
      <p:bldP spid="18" grpId="0"/>
      <p:bldP spid="19" grpId="0" animBg="1"/>
      <p:bldP spid="20" grpId="0"/>
      <p:bldP spid="20" grpId="1"/>
      <p:bldP spid="21" grpId="0" animBg="1"/>
      <p:bldP spid="22" grpId="0"/>
      <p:bldP spid="23" grpId="0" animBg="1"/>
      <p:bldP spid="24" grpId="0"/>
      <p:bldP spid="24" grpId="1"/>
      <p:bldP spid="25" grpId="0" animBg="1"/>
      <p:bldP spid="26" grpId="0"/>
      <p:bldP spid="27" grpId="0"/>
      <p:bldP spid="28" grpId="0"/>
      <p:bldP spid="29" grpId="0"/>
      <p:bldP spid="30" grpId="0" animBg="1"/>
      <p:bldP spid="31" grpId="0"/>
      <p:bldP spid="31" grpId="1"/>
      <p:bldP spid="32" grpId="0" animBg="1"/>
      <p:bldP spid="33" grpId="0"/>
      <p:bldP spid="34" grpId="0" animBg="1"/>
      <p:bldP spid="35" grpId="0"/>
      <p:bldP spid="35" grpId="1"/>
      <p:bldP spid="36" grpId="0" animBg="1"/>
      <p:bldP spid="38" grpId="0"/>
      <p:bldP spid="43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7193</TotalTime>
  <Words>421</Words>
  <PresentationFormat>عرض على الشاشة (3:4)‏</PresentationFormat>
  <Paragraphs>111</Paragraphs>
  <Slides>3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  <vt:variant>
        <vt:lpstr>عروض مخصصة</vt:lpstr>
      </vt:variant>
      <vt:variant>
        <vt:i4>1</vt:i4>
      </vt:variant>
    </vt:vector>
  </HeadingPairs>
  <TitlesOfParts>
    <vt:vector size="5" baseType="lpstr">
      <vt:lpstr>Training</vt:lpstr>
      <vt:lpstr>الشريحة 1</vt:lpstr>
      <vt:lpstr>الشريحة 2</vt:lpstr>
      <vt:lpstr>الشريحة 3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dell</cp:lastModifiedBy>
  <cp:revision>421</cp:revision>
  <dcterms:modified xsi:type="dcterms:W3CDTF">2010-05-02T07:58:08Z</dcterms:modified>
</cp:coreProperties>
</file>