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36" y="15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سرعة التفاعل الكيميائي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الرابع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الدرس28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7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1430/12/28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2428860" y="3643314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من فيتامين ( </a:t>
            </a:r>
            <a:r>
              <a:rPr lang="en-US" sz="1400" b="1" dirty="0" smtClean="0"/>
              <a:t>C </a:t>
            </a:r>
            <a:r>
              <a:rPr lang="ar-SA" sz="1400" b="1" dirty="0" smtClean="0"/>
              <a:t>) الفوار  يذوب ببطء </a:t>
            </a:r>
            <a:endParaRPr lang="en-US" sz="1400" dirty="0"/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7000892" y="2500306"/>
            <a:ext cx="185738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ثالثا : درجة الحرارة  :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3214678" y="3071810"/>
            <a:ext cx="5581688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1-ماذا يحدث عند إضافة قرص من فيتامين ( </a:t>
            </a:r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</a:rPr>
              <a:t>C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) الفوار الى نصف كأس ماء ( بارد – ساخن) 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3714744" y="2000240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 العوامل تعتمد عليها سرعة التفاعل التالي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4857752" y="3643314"/>
            <a:ext cx="41529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إضافة قرص من فيتامين ( </a:t>
            </a:r>
            <a:r>
              <a:rPr lang="en-US" sz="1400" b="1" dirty="0" smtClean="0"/>
              <a:t>C </a:t>
            </a:r>
            <a:r>
              <a:rPr lang="ar-SA" sz="1400" b="1" dirty="0" smtClean="0"/>
              <a:t>) الفوار الى نصف كأس ماء بارد نلاحظ  :</a:t>
            </a:r>
            <a:endParaRPr lang="en-US" sz="1400" dirty="0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2714612" y="5000636"/>
            <a:ext cx="615319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 )-  لقد وجد أن سرعة التفاعلات الكيميائية تزداد بشكل عام مع ارتفاع درجة الحرارة  .</a:t>
            </a:r>
            <a:endParaRPr lang="en-US" sz="1400" dirty="0"/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2357422" y="4000504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من فيتامين ( </a:t>
            </a:r>
            <a:r>
              <a:rPr lang="en-US" sz="1400" b="1" dirty="0" smtClean="0"/>
              <a:t>C </a:t>
            </a:r>
            <a:r>
              <a:rPr lang="ar-SA" sz="1400" b="1" dirty="0" smtClean="0"/>
              <a:t>) الفوار  يذوب بسرعة </a:t>
            </a:r>
            <a:endParaRPr lang="en-US" sz="1400" dirty="0"/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4857752" y="4000504"/>
            <a:ext cx="41529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إضافة قرص من فيتامين ( </a:t>
            </a:r>
            <a:r>
              <a:rPr lang="en-US" sz="1400" b="1" dirty="0" smtClean="0"/>
              <a:t>C </a:t>
            </a:r>
            <a:r>
              <a:rPr lang="ar-SA" sz="1400" b="1" dirty="0" smtClean="0"/>
              <a:t>) الفوار الى نصف كأس ماء ساخن نلاحظ  :</a:t>
            </a:r>
            <a:endParaRPr lang="en-US" sz="1400" dirty="0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3143240" y="4500570"/>
            <a:ext cx="5724564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من خلال التجربة ما اثر درجة الحرارة على سرعة التفاعل الكيميائي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3500430" y="5357826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ب)-  لقد وجد أن سرعة التفاعلات الكيميائية و درجة الحرارة  تخلف من تفاعل الى آخر .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24" grpId="0"/>
      <p:bldP spid="41" grpId="0" animBg="1"/>
      <p:bldP spid="43" grpId="0" animBg="1"/>
      <p:bldP spid="42" grpId="0" animBg="1"/>
      <p:bldP spid="51" grpId="0"/>
      <p:bldP spid="34" grpId="0"/>
      <p:bldP spid="45" grpId="0"/>
      <p:bldP spid="46" grpId="0"/>
      <p:bldP spid="50" grpId="0" animBg="1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6572264" y="3357562"/>
            <a:ext cx="2500330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اذكر بعض الأمثلة على المواد الحافزة  ؟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6705616" y="1857364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مادة تزيد من سرعة التفاعل الكيميائي دون أن تستهلك  . </a:t>
            </a:r>
            <a:endParaRPr lang="en-US" sz="1400" dirty="0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3419468" y="1000108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كم تعلم أن هناك كثير من التفاعلات تتم ببطء  . ولكن سرعتها تزداد بدرجة محفوظة  إذا أضيف الى المواد المتفاعلة مع مواد أخرى تعرف بالمواد الحافزة .</a:t>
            </a:r>
            <a:endParaRPr lang="en-US" sz="1400" dirty="0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6929454" y="1428736"/>
            <a:ext cx="2071702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ما هو تعريف المواد الحافزة  ؟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214282" y="2857496"/>
            <a:ext cx="885831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المواد الحافزة لا تظهر كأحد المواد المتفاعلة آو الناتجة في المعادلة الكيميائية ولكن يتم الدلالة على وجودها عن طريق كتابة اسمها آو صيغتها فوق السهم </a:t>
            </a:r>
            <a:endParaRPr lang="en-US" sz="1400" dirty="0"/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4338702" y="3786190"/>
            <a:ext cx="242886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يسرع تحلل فوق أكسيد الهيدروجين .</a:t>
            </a:r>
            <a:endParaRPr lang="en-US" sz="1400" dirty="0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8286776" y="2428868"/>
            <a:ext cx="652466" cy="357190"/>
          </a:xfrm>
          <a:prstGeom prst="rect">
            <a:avLst/>
          </a:prstGeom>
          <a:solidFill>
            <a:srgbClr val="FF00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7143768" y="428604"/>
            <a:ext cx="185738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رابعا : المواد الحافزة  :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6562772" y="3786190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ثاني أكسيد المنجنيز  ( </a:t>
            </a:r>
            <a:r>
              <a:rPr lang="en-US" sz="1400" b="1" dirty="0" smtClean="0"/>
              <a:t>MnO</a:t>
            </a:r>
            <a:r>
              <a:rPr lang="en-US" sz="1000" b="1" dirty="0" smtClean="0"/>
              <a:t>2</a:t>
            </a:r>
            <a:r>
              <a:rPr lang="ar-SA" sz="1000" b="1" dirty="0" smtClean="0"/>
              <a:t>  ) .</a:t>
            </a:r>
            <a:endParaRPr lang="en-US" sz="1400" dirty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4552984" y="4071942"/>
            <a:ext cx="15716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يسرع تكوين النشادر .</a:t>
            </a:r>
            <a:endParaRPr lang="en-US" sz="1400" dirty="0"/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6562740" y="4071942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الحديد آو احد مركباته ( أكسيد الحديد الثلاثي )</a:t>
            </a:r>
            <a:endParaRPr lang="en-US" sz="1400" dirty="0"/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4267264" y="4357694"/>
            <a:ext cx="242886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التي تساعد على تسريع التفاعلات الحيوكيميائية و هضم الطعام  .</a:t>
            </a:r>
            <a:endParaRPr lang="en-US" sz="1400" dirty="0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6634178" y="4357694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3-  الإنزيمات الموجودة في جسم الإنسان </a:t>
            </a:r>
            <a:endParaRPr lang="en-US" sz="1400" dirty="0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1481150" y="4643446"/>
            <a:ext cx="350046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التي  تقوم بأكسدة ( </a:t>
            </a:r>
            <a:r>
              <a:rPr lang="en-US" sz="1400" b="1" dirty="0" smtClean="0"/>
              <a:t>CO</a:t>
            </a:r>
            <a:r>
              <a:rPr lang="ar-SA" sz="1400" b="1" dirty="0" smtClean="0"/>
              <a:t> ) الى  ( </a:t>
            </a:r>
            <a:r>
              <a:rPr lang="en-US" sz="1400" b="1" dirty="0" smtClean="0"/>
              <a:t>CO</a:t>
            </a:r>
            <a:r>
              <a:rPr lang="en-US" sz="1000" b="1" dirty="0" smtClean="0"/>
              <a:t>2</a:t>
            </a:r>
            <a:r>
              <a:rPr lang="en-US" sz="1400" b="1" dirty="0" smtClean="0"/>
              <a:t> </a:t>
            </a:r>
            <a:r>
              <a:rPr lang="ar-SA" sz="1400" b="1" dirty="0" smtClean="0"/>
              <a:t> ) الأقل ضررا  للحد من التلوث .</a:t>
            </a:r>
            <a:endParaRPr lang="en-US" sz="1400" dirty="0"/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6634178" y="4643446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4- المحفزات الموجودة في عوادم السيارات  آو فوهات مداخن المصانع  </a:t>
            </a:r>
            <a:endParaRPr lang="en-US" sz="1400" dirty="0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6500826" y="5072074"/>
            <a:ext cx="2500330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ما هي  السموم  ؟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4500562" y="5500702"/>
            <a:ext cx="45005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مواد تعيق عمل المواد المحفزة  أذا وجدة في وسط التفاعل الكيميائي . مثل :</a:t>
            </a:r>
            <a:endParaRPr lang="en-US" sz="1400" dirty="0"/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562740" y="5786454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الكبريت الذي يعيق عمل أكسيد الحديد التي تساعد في سرعة تفاعل الهيدروجين مع النيتروجين لتكوين النشادر  .</a:t>
            </a:r>
            <a:endParaRPr lang="en-US" sz="1400" dirty="0"/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6562740" y="6000768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الرصاص الذي يعيق عمل المادة الحافزة الموجودة في وقود السيارات للتحكم بغازات العوادم  .</a:t>
            </a:r>
            <a:endParaRPr lang="en-US" sz="1400" dirty="0"/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572140"/>
            <a:ext cx="235745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3" grpId="0"/>
      <p:bldP spid="27" grpId="0"/>
      <p:bldP spid="28" grpId="0" animBg="1"/>
      <p:bldP spid="49" grpId="0"/>
      <p:bldP spid="30" grpId="0"/>
      <p:bldP spid="34" grpId="0" animBg="1"/>
      <p:bldP spid="22" grpId="0" animBg="1"/>
      <p:bldP spid="25" grpId="0"/>
      <p:bldP spid="26" grpId="0"/>
      <p:bldP spid="31" grpId="0"/>
      <p:bldP spid="33" grpId="0"/>
      <p:bldP spid="35" grpId="0"/>
      <p:bldP spid="36" grpId="0"/>
      <p:bldP spid="37" grpId="0"/>
      <p:bldP spid="38" grpId="0" animBg="1"/>
      <p:bldP spid="40" grpId="0"/>
      <p:bldP spid="41" grpId="0"/>
      <p:bldP spid="42" grpId="0"/>
      <p:bldP spid="43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6981</TotalTime>
  <Words>352</Words>
  <PresentationFormat>عرض على الشاشة (3:4)‏</PresentationFormat>
  <Paragraphs>39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376</cp:revision>
  <dcterms:modified xsi:type="dcterms:W3CDTF">2009-12-15T16:05:40Z</dcterms:modified>
</cp:coreProperties>
</file>