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9" r:id="rId1"/>
  </p:sldMasterIdLst>
  <p:notesMasterIdLst>
    <p:notesMasterId r:id="rId4"/>
  </p:notesMasterIdLst>
  <p:handoutMasterIdLst>
    <p:handoutMasterId r:id="rId5"/>
  </p:handoutMasterIdLst>
  <p:sldIdLst>
    <p:sldId id="257" r:id="rId2"/>
    <p:sldId id="262" r:id="rId3"/>
  </p:sldIdLst>
  <p:sldSz cx="9144000" cy="6858000" type="screen4x3"/>
  <p:notesSz cx="6858000" cy="9144000"/>
  <p:custShowLst>
    <p:custShow name="عرض مخصص 1" id="0">
      <p:sldLst/>
    </p:custShow>
  </p:custShowLst>
  <p:defaultTextStyle>
    <a:defPPr>
      <a:defRPr lang="ar-SA"/>
    </a:defPPr>
    <a:lvl1pPr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6"/>
  <p:showPr showNarration="1">
    <p:present/>
    <p:sldAll/>
    <p:penClr>
      <a:srgbClr val="FF0000"/>
    </p:penClr>
  </p:showPr>
  <p:clrMru>
    <a:srgbClr val="CC3300"/>
    <a:srgbClr val="CC99FF"/>
    <a:srgbClr val="99FF99"/>
    <a:srgbClr val="00808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90153" autoAdjust="0"/>
    <p:restoredTop sz="94617" autoAdjust="0"/>
  </p:normalViewPr>
  <p:slideViewPr>
    <p:cSldViewPr>
      <p:cViewPr>
        <p:scale>
          <a:sx n="91" d="100"/>
          <a:sy n="91" d="100"/>
        </p:scale>
        <p:origin x="510" y="87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cs typeface="Times New Roman" pitchFamily="18" charset="0"/>
              </a:defRPr>
            </a:lvl1pPr>
          </a:lstStyle>
          <a:p>
            <a:r>
              <a:rPr lang="ar-SA"/>
              <a:t>الغازات في التفاعلات الكيميائية</a:t>
            </a: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0" sz="1200"/>
            </a:lvl1pPr>
          </a:lstStyle>
          <a:p>
            <a:endParaRPr lang="en-US"/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/>
            </a:lvl1pPr>
          </a:lstStyle>
          <a:p>
            <a:endParaRPr lang="en-US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200">
                <a:cs typeface="Times New Roman" pitchFamily="18" charset="0"/>
              </a:defRPr>
            </a:lvl1pPr>
          </a:lstStyle>
          <a:p>
            <a:fld id="{F852AAF0-03AA-4D11-B2D6-403052F43624}" type="slidenum">
              <a:rPr lang="ar-SA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cs typeface="Times New Roman" pitchFamily="18" charset="0"/>
              </a:defRPr>
            </a:lvl1pPr>
          </a:lstStyle>
          <a:p>
            <a:r>
              <a:rPr lang="ar-SA"/>
              <a:t>الغازات في التفاعلات الكيميائية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0" sz="1200"/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200">
                <a:cs typeface="Times New Roman" pitchFamily="18" charset="0"/>
              </a:defRPr>
            </a:lvl1pPr>
          </a:lstStyle>
          <a:p>
            <a:fld id="{E9362F7B-4256-4F56-80CE-F62C267661F4}" type="slidenum">
              <a:rPr lang="ar-SA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ftr="0" dt="0"/>
  <p:notesStyle>
    <a:lvl1pPr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عنصر نائب للرأس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ar-SA" smtClean="0"/>
              <a:t>الغازات في التفاعلات الكيميائية</a:t>
            </a:r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9362F7B-4256-4F56-80CE-F62C267661F4}" type="slidenum">
              <a:rPr lang="ar-SA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عنصر نائب للرأس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ar-SA" smtClean="0"/>
              <a:t>الغازات في التفاعلات الكيميائية</a:t>
            </a:r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9362F7B-4256-4F56-80CE-F62C267661F4}" type="slidenum">
              <a:rPr lang="ar-SA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1026"/>
          <p:cNvGrpSpPr>
            <a:grpSpLocks/>
          </p:cNvGrpSpPr>
          <p:nvPr/>
        </p:nvGrpSpPr>
        <p:grpSpPr bwMode="auto">
          <a:xfrm>
            <a:off x="-7758113" y="1463675"/>
            <a:ext cx="16902113" cy="10795000"/>
            <a:chOff x="-4887" y="922"/>
            <a:chExt cx="10647" cy="6800"/>
          </a:xfrm>
        </p:grpSpPr>
        <p:sp>
          <p:nvSpPr>
            <p:cNvPr id="7171" name="Freeform 1027"/>
            <p:cNvSpPr>
              <a:spLocks/>
            </p:cNvSpPr>
            <p:nvPr/>
          </p:nvSpPr>
          <p:spPr bwMode="auto">
            <a:xfrm>
              <a:off x="2061" y="1707"/>
              <a:ext cx="3699" cy="2613"/>
            </a:xfrm>
            <a:custGeom>
              <a:avLst/>
              <a:gdLst/>
              <a:ahLst/>
              <a:cxnLst>
                <a:cxn ang="0">
                  <a:pos x="1523" y="2611"/>
                </a:cxn>
                <a:cxn ang="0">
                  <a:pos x="3698" y="2612"/>
                </a:cxn>
                <a:cxn ang="0">
                  <a:pos x="3698" y="2228"/>
                </a:cxn>
                <a:cxn ang="0">
                  <a:pos x="0" y="0"/>
                </a:cxn>
                <a:cxn ang="0">
                  <a:pos x="160" y="118"/>
                </a:cxn>
                <a:cxn ang="0">
                  <a:pos x="292" y="219"/>
                </a:cxn>
                <a:cxn ang="0">
                  <a:pos x="441" y="347"/>
                </a:cxn>
                <a:cxn ang="0">
                  <a:pos x="585" y="482"/>
                </a:cxn>
                <a:cxn ang="0">
                  <a:pos x="796" y="711"/>
                </a:cxn>
                <a:cxn ang="0">
                  <a:pos x="983" y="955"/>
                </a:cxn>
                <a:cxn ang="0">
                  <a:pos x="1119" y="1168"/>
                </a:cxn>
                <a:cxn ang="0">
                  <a:pos x="1238" y="1388"/>
                </a:cxn>
                <a:cxn ang="0">
                  <a:pos x="1331" y="1608"/>
                </a:cxn>
                <a:cxn ang="0">
                  <a:pos x="1400" y="1809"/>
                </a:cxn>
                <a:cxn ang="0">
                  <a:pos x="1447" y="1979"/>
                </a:cxn>
                <a:cxn ang="0">
                  <a:pos x="1490" y="2190"/>
                </a:cxn>
                <a:cxn ang="0">
                  <a:pos x="1511" y="2374"/>
                </a:cxn>
                <a:cxn ang="0">
                  <a:pos x="1523" y="2611"/>
                </a:cxn>
              </a:cxnLst>
              <a:rect l="0" t="0" r="r" b="b"/>
              <a:pathLst>
                <a:path w="3699" h="2613">
                  <a:moveTo>
                    <a:pt x="1523" y="2611"/>
                  </a:moveTo>
                  <a:lnTo>
                    <a:pt x="3698" y="2612"/>
                  </a:lnTo>
                  <a:lnTo>
                    <a:pt x="3698" y="2228"/>
                  </a:lnTo>
                  <a:lnTo>
                    <a:pt x="0" y="0"/>
                  </a:lnTo>
                  <a:lnTo>
                    <a:pt x="160" y="118"/>
                  </a:lnTo>
                  <a:lnTo>
                    <a:pt x="292" y="219"/>
                  </a:lnTo>
                  <a:lnTo>
                    <a:pt x="441" y="347"/>
                  </a:lnTo>
                  <a:lnTo>
                    <a:pt x="585" y="482"/>
                  </a:lnTo>
                  <a:lnTo>
                    <a:pt x="796" y="711"/>
                  </a:lnTo>
                  <a:lnTo>
                    <a:pt x="983" y="955"/>
                  </a:lnTo>
                  <a:lnTo>
                    <a:pt x="1119" y="1168"/>
                  </a:lnTo>
                  <a:lnTo>
                    <a:pt x="1238" y="1388"/>
                  </a:lnTo>
                  <a:lnTo>
                    <a:pt x="1331" y="1608"/>
                  </a:lnTo>
                  <a:lnTo>
                    <a:pt x="1400" y="1809"/>
                  </a:lnTo>
                  <a:lnTo>
                    <a:pt x="1447" y="1979"/>
                  </a:lnTo>
                  <a:lnTo>
                    <a:pt x="1490" y="2190"/>
                  </a:lnTo>
                  <a:lnTo>
                    <a:pt x="1511" y="2374"/>
                  </a:lnTo>
                  <a:lnTo>
                    <a:pt x="1523" y="2611"/>
                  </a:lnTo>
                </a:path>
              </a:pathLst>
            </a:custGeom>
            <a:gradFill rotWithShape="0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172" name="Arc 1028"/>
            <p:cNvSpPr>
              <a:spLocks/>
            </p:cNvSpPr>
            <p:nvPr/>
          </p:nvSpPr>
          <p:spPr bwMode="auto">
            <a:xfrm>
              <a:off x="-4887" y="922"/>
              <a:ext cx="8474" cy="6800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43200 w 43200"/>
                <a:gd name="T1" fmla="*/ 21600 h 43200"/>
                <a:gd name="T2" fmla="*/ 24979 w 43200"/>
                <a:gd name="T3" fmla="*/ 266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22731" y="-1"/>
                    <a:pt x="23861" y="88"/>
                    <a:pt x="24979" y="265"/>
                  </a:cubicBezTo>
                </a:path>
                <a:path w="43200" h="43200" stroke="0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22731" y="-1"/>
                    <a:pt x="23861" y="88"/>
                    <a:pt x="24979" y="265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 cap="sq">
              <a:solidFill>
                <a:schemeClr val="folHlink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7173" name="Rectangle 1029"/>
          <p:cNvSpPr>
            <a:spLocks noGrp="1" noChangeArrowheads="1"/>
          </p:cNvSpPr>
          <p:nvPr>
            <p:ph type="ctrTitle" sz="quarter"/>
          </p:nvPr>
        </p:nvSpPr>
        <p:spPr>
          <a:xfrm>
            <a:off x="1293813" y="762000"/>
            <a:ext cx="77724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7174" name="Rectangle 103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3429000" y="2085975"/>
            <a:ext cx="5638800" cy="1038225"/>
          </a:xfrm>
        </p:spPr>
        <p:txBody>
          <a:bodyPr lIns="92075" rIns="92075"/>
          <a:lstStyle>
            <a:lvl1pPr marL="0" indent="0">
              <a:lnSpc>
                <a:spcPct val="70000"/>
              </a:lnSpc>
              <a:buFont typeface="Wingdings" pitchFamily="2" charset="2"/>
              <a:buNone/>
              <a:defRPr/>
            </a:lvl1pPr>
          </a:lstStyle>
          <a:p>
            <a:r>
              <a:rPr lang="ar-SA"/>
              <a:t>انقر لتحرير نمط العنوان الثانوي الرئيسي</a:t>
            </a:r>
          </a:p>
        </p:txBody>
      </p:sp>
      <p:sp>
        <p:nvSpPr>
          <p:cNvPr id="7175" name="Rectangle 1031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176" name="Rectangle 1032"/>
          <p:cNvSpPr>
            <a:spLocks noGrp="1" noChangeArrowheads="1"/>
          </p:cNvSpPr>
          <p:nvPr>
            <p:ph type="ftr" sz="quarter" idx="3"/>
          </p:nvPr>
        </p:nvSpPr>
        <p:spPr>
          <a:xfrm>
            <a:off x="1295400" y="6365875"/>
            <a:ext cx="42672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177" name="Rectangle 103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2pPr lvl="1">
              <a:defRPr>
                <a:latin typeface="+mn-lt"/>
                <a:cs typeface="+mn-cs"/>
              </a:defRPr>
            </a:lvl2pPr>
          </a:lstStyle>
          <a:p>
            <a:pPr lvl="1"/>
            <a:fld id="{2177EE20-C76D-49CF-A42B-B42C1BC3B4B6}" type="slidenum">
              <a:rPr lang="ar-SA"/>
              <a:pPr lvl="1"/>
              <a:t>‹#›</a:t>
            </a:fld>
            <a:endParaRPr lang="en-US"/>
          </a:p>
        </p:txBody>
      </p:sp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98BD9E71-D796-4FA0-AA0C-A6B04E95B34D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743700" y="609600"/>
            <a:ext cx="2019300" cy="5486400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682625" y="609600"/>
            <a:ext cx="5908675" cy="5486400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C4E58AF5-28E2-4A8B-8245-2A6CCBD348D7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321ADF0C-93D5-41D1-B6AD-1BDF4D6CF932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341026B1-6FA5-40D1-B755-41DBFFB50399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682625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5025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7CD34C5F-26F6-4861-AA7C-46F4B0E2EB65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79B5B5FA-9D4D-472E-BFBC-8DA0C2F5366D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68EB3483-D7FE-4343-A912-9DC38CD444B8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BA4BE45A-A076-4B40-8863-E3A109716FF3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634553B1-DA17-4BB3-8881-D841ACB21FA8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75B6D8C2-5B0E-42BE-97AC-6802F8387014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2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Group 2"/>
          <p:cNvGrpSpPr>
            <a:grpSpLocks/>
          </p:cNvGrpSpPr>
          <p:nvPr/>
        </p:nvGrpSpPr>
        <p:grpSpPr bwMode="auto">
          <a:xfrm>
            <a:off x="-8405813" y="4763"/>
            <a:ext cx="17538701" cy="13690600"/>
            <a:chOff x="-5295" y="3"/>
            <a:chExt cx="11048" cy="8624"/>
          </a:xfrm>
        </p:grpSpPr>
        <p:sp>
          <p:nvSpPr>
            <p:cNvPr id="6147" name="Freeform 3"/>
            <p:cNvSpPr>
              <a:spLocks/>
            </p:cNvSpPr>
            <p:nvPr/>
          </p:nvSpPr>
          <p:spPr bwMode="auto">
            <a:xfrm>
              <a:off x="3394" y="999"/>
              <a:ext cx="2359" cy="3314"/>
            </a:xfrm>
            <a:custGeom>
              <a:avLst/>
              <a:gdLst/>
              <a:ahLst/>
              <a:cxnLst>
                <a:cxn ang="0">
                  <a:pos x="1905" y="3312"/>
                </a:cxn>
                <a:cxn ang="0">
                  <a:pos x="2358" y="3313"/>
                </a:cxn>
                <a:cxn ang="0">
                  <a:pos x="2358" y="1437"/>
                </a:cxn>
                <a:cxn ang="0">
                  <a:pos x="0" y="0"/>
                </a:cxn>
                <a:cxn ang="0">
                  <a:pos x="201" y="150"/>
                </a:cxn>
                <a:cxn ang="0">
                  <a:pos x="366" y="279"/>
                </a:cxn>
                <a:cxn ang="0">
                  <a:pos x="552" y="441"/>
                </a:cxn>
                <a:cxn ang="0">
                  <a:pos x="732" y="612"/>
                </a:cxn>
                <a:cxn ang="0">
                  <a:pos x="996" y="903"/>
                </a:cxn>
                <a:cxn ang="0">
                  <a:pos x="1230" y="1212"/>
                </a:cxn>
                <a:cxn ang="0">
                  <a:pos x="1400" y="1482"/>
                </a:cxn>
                <a:cxn ang="0">
                  <a:pos x="1548" y="1761"/>
                </a:cxn>
                <a:cxn ang="0">
                  <a:pos x="1665" y="2040"/>
                </a:cxn>
                <a:cxn ang="0">
                  <a:pos x="1751" y="2295"/>
                </a:cxn>
                <a:cxn ang="0">
                  <a:pos x="1809" y="2511"/>
                </a:cxn>
                <a:cxn ang="0">
                  <a:pos x="1863" y="2778"/>
                </a:cxn>
                <a:cxn ang="0">
                  <a:pos x="1890" y="3012"/>
                </a:cxn>
                <a:cxn ang="0">
                  <a:pos x="1905" y="3312"/>
                </a:cxn>
              </a:cxnLst>
              <a:rect l="0" t="0" r="r" b="b"/>
              <a:pathLst>
                <a:path w="2359" h="3314">
                  <a:moveTo>
                    <a:pt x="1905" y="3312"/>
                  </a:moveTo>
                  <a:lnTo>
                    <a:pt x="2358" y="3313"/>
                  </a:lnTo>
                  <a:lnTo>
                    <a:pt x="2358" y="1437"/>
                  </a:lnTo>
                  <a:lnTo>
                    <a:pt x="0" y="0"/>
                  </a:lnTo>
                  <a:lnTo>
                    <a:pt x="201" y="150"/>
                  </a:lnTo>
                  <a:lnTo>
                    <a:pt x="366" y="279"/>
                  </a:lnTo>
                  <a:lnTo>
                    <a:pt x="552" y="441"/>
                  </a:lnTo>
                  <a:lnTo>
                    <a:pt x="732" y="612"/>
                  </a:lnTo>
                  <a:lnTo>
                    <a:pt x="996" y="903"/>
                  </a:lnTo>
                  <a:lnTo>
                    <a:pt x="1230" y="1212"/>
                  </a:lnTo>
                  <a:lnTo>
                    <a:pt x="1400" y="1482"/>
                  </a:lnTo>
                  <a:lnTo>
                    <a:pt x="1548" y="1761"/>
                  </a:lnTo>
                  <a:lnTo>
                    <a:pt x="1665" y="2040"/>
                  </a:lnTo>
                  <a:lnTo>
                    <a:pt x="1751" y="2295"/>
                  </a:lnTo>
                  <a:lnTo>
                    <a:pt x="1809" y="2511"/>
                  </a:lnTo>
                  <a:lnTo>
                    <a:pt x="1863" y="2778"/>
                  </a:lnTo>
                  <a:lnTo>
                    <a:pt x="1890" y="3012"/>
                  </a:lnTo>
                  <a:lnTo>
                    <a:pt x="1905" y="3312"/>
                  </a:lnTo>
                </a:path>
              </a:pathLst>
            </a:custGeom>
            <a:gradFill rotWithShape="0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6148" name="Arc 4"/>
            <p:cNvSpPr>
              <a:spLocks/>
            </p:cNvSpPr>
            <p:nvPr/>
          </p:nvSpPr>
          <p:spPr bwMode="auto">
            <a:xfrm>
              <a:off x="-5295" y="3"/>
              <a:ext cx="10596" cy="8624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43200 w 43200"/>
                <a:gd name="T1" fmla="*/ 21600 h 43200"/>
                <a:gd name="T2" fmla="*/ 21600 w 43200"/>
                <a:gd name="T3" fmla="*/ 0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-1" y="9670"/>
                    <a:pt x="9670" y="0"/>
                    <a:pt x="21599" y="0"/>
                  </a:cubicBezTo>
                </a:path>
                <a:path w="43200" h="43200" stroke="0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-1" y="9670"/>
                    <a:pt x="9670" y="0"/>
                    <a:pt x="21599" y="0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 cap="sq">
              <a:solidFill>
                <a:schemeClr val="folHlink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149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682625" y="609600"/>
            <a:ext cx="80803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نمط العنوان الرئيسي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2625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82562" tIns="46038" rIns="182562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215188" y="6442075"/>
            <a:ext cx="1905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rtl="0">
              <a:defRPr kumimoji="0" sz="1400"/>
            </a:lvl1pPr>
          </a:lstStyle>
          <a:p>
            <a:endParaRPr lang="en-US"/>
          </a:p>
        </p:txBody>
      </p:sp>
      <p:sp>
        <p:nvSpPr>
          <p:cNvPr id="6152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82625" y="6365875"/>
            <a:ext cx="426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l" rtl="0">
              <a:defRPr kumimoji="0" sz="1400"/>
            </a:lvl1pPr>
          </a:lstStyle>
          <a:p>
            <a:endParaRPr lang="en-US"/>
          </a:p>
        </p:txBody>
      </p:sp>
      <p:sp>
        <p:nvSpPr>
          <p:cNvPr id="6153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199313" y="6148388"/>
            <a:ext cx="1905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0" rIns="92075" bIns="0" numCol="1" anchor="b" anchorCtr="0" compatLnSpc="1">
            <a:prstTxWarp prst="textNoShape">
              <a:avLst/>
            </a:prstTxWarp>
          </a:bodyPr>
          <a:lstStyle>
            <a:lvl2pPr lvl="1" rtl="0">
              <a:defRPr kumimoji="0" sz="1400">
                <a:latin typeface="+mj-lt"/>
                <a:cs typeface="+mj-cs"/>
              </a:defRPr>
            </a:lvl2pPr>
          </a:lstStyle>
          <a:p>
            <a:pPr lvl="1"/>
            <a:fld id="{3223A977-0DDD-4E7F-B295-7193FA3D6408}" type="slidenum">
              <a:rPr lang="ar-SA"/>
              <a:pPr lvl="1"/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ransition spd="slow">
    <p:random/>
  </p:transition>
  <p:txStyles>
    <p:titleStyle>
      <a:lvl1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2pPr>
      <a:lvl3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3pPr>
      <a:lvl4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4pPr>
      <a:lvl5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5pPr>
      <a:lvl6pPr marL="4572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6pPr>
      <a:lvl7pPr marL="9144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7pPr>
      <a:lvl8pPr marL="13716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8pPr>
      <a:lvl9pPr marL="18288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9pPr>
    </p:titleStyle>
    <p:bodyStyle>
      <a:lvl1pPr marL="342900" indent="-342900" algn="r" rtl="1" fontAlgn="base">
        <a:lnSpc>
          <a:spcPct val="90000"/>
        </a:lnSpc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r" rtl="1" fontAlgn="base">
        <a:spcBef>
          <a:spcPct val="20000"/>
        </a:spcBef>
        <a:spcAft>
          <a:spcPct val="0"/>
        </a:spcAft>
        <a:buClr>
          <a:srgbClr val="00CCFF"/>
        </a:buClr>
        <a:buSzPct val="65000"/>
        <a:buFont typeface="Wingdings" pitchFamily="2" charset="2"/>
        <a:buChar char="l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r" rtl="1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file:///E:\&#1603;&#1610;&#1605;&#1610;&#1575;&#1569;%202\&#1593;&#1585;&#1608;&#1590;%20&#1603;&#1610;&#1605;&#1610;&#1575;&#1569;%202\&#1601;&#1604;&#1575;&#1588;&#1575;&#1578;%20&#1583;&#1585;&#1587;%2013\&#1575;&#1604;&#1578;&#1589;&#1575;&#1583;&#1605;%20&#1575;&#1604;&#1605;&#1579;&#1605;&#1585;%20&#1608;%20&#1594;&#1610;&#1585;%20&#1575;&#1604;&#1605;&#1579;&#1605;&#1585;.swf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Oval 4"/>
          <p:cNvSpPr>
            <a:spLocks noChangeArrowheads="1"/>
          </p:cNvSpPr>
          <p:nvPr/>
        </p:nvSpPr>
        <p:spPr bwMode="auto">
          <a:xfrm>
            <a:off x="3000364" y="357166"/>
            <a:ext cx="3000396" cy="750888"/>
          </a:xfrm>
          <a:prstGeom prst="ellipse">
            <a:avLst/>
          </a:prstGeom>
          <a:solidFill>
            <a:schemeClr val="tx2"/>
          </a:solidFill>
          <a:ln w="76200" cmpd="tri">
            <a:solidFill>
              <a:schemeClr val="tx1"/>
            </a:solidFill>
            <a:round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anchor="ctr"/>
          <a:lstStyle/>
          <a:p>
            <a:pPr algn="ctr"/>
            <a:r>
              <a:rPr kumimoji="0" lang="ar-SA" sz="2000" b="1" dirty="0" smtClean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سرعة التفاعل الكيميائي</a:t>
            </a:r>
            <a:endParaRPr kumimoji="0" lang="en-US" sz="2000" dirty="0">
              <a:solidFill>
                <a:schemeClr val="bg1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9224" name="Rectangle 8"/>
          <p:cNvSpPr>
            <a:spLocks noChangeArrowheads="1"/>
          </p:cNvSpPr>
          <p:nvPr/>
        </p:nvSpPr>
        <p:spPr bwMode="auto">
          <a:xfrm rot="-2279437">
            <a:off x="218893" y="807760"/>
            <a:ext cx="1219200" cy="434674"/>
          </a:xfrm>
          <a:prstGeom prst="rect">
            <a:avLst/>
          </a:prstGeom>
          <a:solidFill>
            <a:schemeClr val="folHlink"/>
          </a:solidFill>
          <a:ln w="76200" cmpd="tri">
            <a:solidFill>
              <a:schemeClr val="tx2"/>
            </a:solidFill>
            <a:prstDash val="lgDash"/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/>
          <a:lstStyle/>
          <a:p>
            <a:pPr algn="ctr"/>
            <a:r>
              <a:rPr lang="ar-SA" sz="1800" b="1" dirty="0">
                <a:solidFill>
                  <a:schemeClr val="bg2"/>
                </a:solidFill>
              </a:rPr>
              <a:t>الفصل</a:t>
            </a:r>
            <a:r>
              <a:rPr lang="ar-SA" sz="1800" b="1" dirty="0">
                <a:solidFill>
                  <a:schemeClr val="bg2"/>
                </a:solidFill>
                <a:cs typeface="Times New Roman" pitchFamily="18" charset="0"/>
              </a:rPr>
              <a:t> </a:t>
            </a:r>
            <a:r>
              <a:rPr lang="ar-SA" sz="1800" b="1" dirty="0" smtClean="0">
                <a:solidFill>
                  <a:schemeClr val="bg2"/>
                </a:solidFill>
                <a:cs typeface="Times New Roman" pitchFamily="18" charset="0"/>
              </a:rPr>
              <a:t>الرابع</a:t>
            </a:r>
            <a:endParaRPr lang="en-US" sz="1800" b="1" dirty="0">
              <a:solidFill>
                <a:schemeClr val="bg2"/>
              </a:solidFill>
              <a:cs typeface="Times New Roman" pitchFamily="18" charset="0"/>
            </a:endParaRPr>
          </a:p>
        </p:txBody>
      </p:sp>
      <p:sp>
        <p:nvSpPr>
          <p:cNvPr id="9225" name="Rectangle 9"/>
          <p:cNvSpPr>
            <a:spLocks noChangeArrowheads="1"/>
          </p:cNvSpPr>
          <p:nvPr/>
        </p:nvSpPr>
        <p:spPr bwMode="auto">
          <a:xfrm rot="1702462">
            <a:off x="7675116" y="852175"/>
            <a:ext cx="1219200" cy="457200"/>
          </a:xfrm>
          <a:prstGeom prst="rect">
            <a:avLst/>
          </a:prstGeom>
          <a:solidFill>
            <a:schemeClr val="folHlink"/>
          </a:solidFill>
          <a:ln w="76200" cmpd="tri">
            <a:solidFill>
              <a:schemeClr val="tx2"/>
            </a:solidFill>
            <a:prstDash val="lgDash"/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bg2"/>
                </a:solidFill>
              </a:rPr>
              <a:t>الدرس31</a:t>
            </a:r>
            <a:endParaRPr lang="en-US" sz="1800" b="1" dirty="0">
              <a:solidFill>
                <a:schemeClr val="bg2"/>
              </a:solidFill>
            </a:endParaRPr>
          </a:p>
        </p:txBody>
      </p:sp>
      <p:sp>
        <p:nvSpPr>
          <p:cNvPr id="9226" name="Rectangle 10"/>
          <p:cNvSpPr>
            <a:spLocks noChangeArrowheads="1"/>
          </p:cNvSpPr>
          <p:nvPr/>
        </p:nvSpPr>
        <p:spPr bwMode="auto">
          <a:xfrm>
            <a:off x="401156" y="1733124"/>
            <a:ext cx="1107996" cy="33855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ar-SA" sz="1600" b="1" u="sng" dirty="0" smtClean="0">
                <a:cs typeface="Times New Roman" pitchFamily="18" charset="0"/>
              </a:rPr>
              <a:t>1431/5/20</a:t>
            </a:r>
            <a:endParaRPr lang="en-US" sz="1600" b="1" u="sng" dirty="0">
              <a:cs typeface="Times New Roman" pitchFamily="18" charset="0"/>
            </a:endParaRPr>
          </a:p>
        </p:txBody>
      </p:sp>
      <p:sp>
        <p:nvSpPr>
          <p:cNvPr id="41" name="Rectangle 17"/>
          <p:cNvSpPr>
            <a:spLocks noChangeArrowheads="1"/>
          </p:cNvSpPr>
          <p:nvPr/>
        </p:nvSpPr>
        <p:spPr bwMode="auto">
          <a:xfrm>
            <a:off x="4572000" y="2000240"/>
            <a:ext cx="4286280" cy="357190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1- كيف يمكن تفسير اثر العوامل المختلفة في سرعة التفاعل الكيميائي ؟ 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" name="Rectangle 17"/>
          <p:cNvSpPr>
            <a:spLocks noChangeArrowheads="1"/>
          </p:cNvSpPr>
          <p:nvPr/>
        </p:nvSpPr>
        <p:spPr bwMode="auto">
          <a:xfrm>
            <a:off x="3143240" y="2500306"/>
            <a:ext cx="5796002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لقد وضعت نظريتان لدراسة اثر العوامل المختلفة في سرعة التفاعل الكيميائي وهي : </a:t>
            </a:r>
            <a:endParaRPr lang="en-US" sz="1400" dirty="0" smtClean="0"/>
          </a:p>
          <a:p>
            <a:endParaRPr lang="en-US" sz="1400" dirty="0"/>
          </a:p>
        </p:txBody>
      </p:sp>
      <p:sp>
        <p:nvSpPr>
          <p:cNvPr id="46" name="Rectangle 17"/>
          <p:cNvSpPr>
            <a:spLocks noChangeArrowheads="1"/>
          </p:cNvSpPr>
          <p:nvPr/>
        </p:nvSpPr>
        <p:spPr bwMode="auto">
          <a:xfrm>
            <a:off x="4857752" y="4214818"/>
            <a:ext cx="4152928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تتألف نظرية  التصادم من فرضين أساسيين .</a:t>
            </a:r>
            <a:endParaRPr lang="en-US" sz="1400" dirty="0"/>
          </a:p>
        </p:txBody>
      </p:sp>
      <p:sp>
        <p:nvSpPr>
          <p:cNvPr id="50" name="Rectangle 17"/>
          <p:cNvSpPr>
            <a:spLocks noChangeArrowheads="1"/>
          </p:cNvSpPr>
          <p:nvPr/>
        </p:nvSpPr>
        <p:spPr bwMode="auto">
          <a:xfrm>
            <a:off x="7358082" y="2786058"/>
            <a:ext cx="1509722" cy="357190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ا )- نظرية التصادم  .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2" name="Rectangle 17"/>
          <p:cNvSpPr>
            <a:spLocks noChangeArrowheads="1"/>
          </p:cNvSpPr>
          <p:nvPr/>
        </p:nvSpPr>
        <p:spPr bwMode="auto">
          <a:xfrm>
            <a:off x="3500430" y="5500702"/>
            <a:ext cx="5357850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لكي يتفاعل جزيء من مادة معينة مع جزيء من مادة أخرى فا عليهما أن يتصادما  أي أن تصادمهما شرط أساسي لحدوث التفاعل . </a:t>
            </a:r>
            <a:endParaRPr lang="en-US" sz="1400" dirty="0"/>
          </a:p>
        </p:txBody>
      </p:sp>
      <p:sp>
        <p:nvSpPr>
          <p:cNvPr id="14" name="Rectangle 17"/>
          <p:cNvSpPr>
            <a:spLocks noChangeArrowheads="1"/>
          </p:cNvSpPr>
          <p:nvPr/>
        </p:nvSpPr>
        <p:spPr bwMode="auto">
          <a:xfrm>
            <a:off x="7358082" y="3214686"/>
            <a:ext cx="1509722" cy="357190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ب )-  الحالة الانتقالية .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5" name="Rectangle 17"/>
          <p:cNvSpPr>
            <a:spLocks noChangeArrowheads="1"/>
          </p:cNvSpPr>
          <p:nvPr/>
        </p:nvSpPr>
        <p:spPr bwMode="auto">
          <a:xfrm>
            <a:off x="7358082" y="3714752"/>
            <a:ext cx="1509722" cy="357190"/>
          </a:xfrm>
          <a:prstGeom prst="rect">
            <a:avLst/>
          </a:prstGeom>
          <a:solidFill>
            <a:srgbClr val="FFC000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أولا : نظرية التصادم  .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6" name="Rectangle 17"/>
          <p:cNvSpPr>
            <a:spLocks noChangeArrowheads="1"/>
          </p:cNvSpPr>
          <p:nvPr/>
        </p:nvSpPr>
        <p:spPr bwMode="auto">
          <a:xfrm>
            <a:off x="6572264" y="4643446"/>
            <a:ext cx="2286016" cy="357190"/>
          </a:xfrm>
          <a:prstGeom prst="rect">
            <a:avLst/>
          </a:prstGeom>
          <a:solidFill>
            <a:srgbClr val="FFC000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2- ما هي فروض نظرية التصادم ؟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" name="Rectangle 17"/>
          <p:cNvSpPr>
            <a:spLocks noChangeArrowheads="1"/>
          </p:cNvSpPr>
          <p:nvPr/>
        </p:nvSpPr>
        <p:spPr bwMode="auto">
          <a:xfrm>
            <a:off x="7358082" y="5143512"/>
            <a:ext cx="1509722" cy="357190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الفرض الأول  :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20" name="Picture 2" descr="عدد التصادمات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30000" contrast="-24000"/>
          </a:blip>
          <a:srcRect/>
          <a:stretch>
            <a:fillRect/>
          </a:stretch>
        </p:blipFill>
        <p:spPr bwMode="auto">
          <a:xfrm>
            <a:off x="1500166" y="5857892"/>
            <a:ext cx="5721364" cy="1000108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animBg="1"/>
      <p:bldP spid="9224" grpId="0" animBg="1"/>
      <p:bldP spid="9225" grpId="0" animBg="1"/>
      <p:bldP spid="9226" grpId="0"/>
      <p:bldP spid="41" grpId="0" animBg="1"/>
      <p:bldP spid="51" grpId="0"/>
      <p:bldP spid="46" grpId="0"/>
      <p:bldP spid="50" grpId="0" animBg="1"/>
      <p:bldP spid="52" grpId="0"/>
      <p:bldP spid="14" grpId="0" animBg="1"/>
      <p:bldP spid="15" grpId="0" animBg="1"/>
      <p:bldP spid="16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8" name="Rectangle 17"/>
          <p:cNvSpPr>
            <a:spLocks noChangeArrowheads="1"/>
          </p:cNvSpPr>
          <p:nvPr/>
        </p:nvSpPr>
        <p:spPr bwMode="auto">
          <a:xfrm>
            <a:off x="6500826" y="2285992"/>
            <a:ext cx="2500330" cy="357190"/>
          </a:xfrm>
          <a:prstGeom prst="rect">
            <a:avLst/>
          </a:prstGeom>
          <a:solidFill>
            <a:schemeClr val="accent2"/>
          </a:solidFill>
          <a:ln w="12700">
            <a:noFill/>
            <a:miter lim="800000"/>
            <a:headEnd type="none" w="sm" len="sm"/>
            <a:tailEnd type="none" w="sm" len="sm"/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txBody>
          <a:bodyPr wrap="none" anchor="ctr"/>
          <a:lstStyle/>
          <a:p>
            <a:r>
              <a:rPr lang="ar-SA" sz="1400" b="1" dirty="0" smtClean="0">
                <a:solidFill>
                  <a:srgbClr val="FF0000"/>
                </a:solidFill>
              </a:rPr>
              <a:t>ما هي شروط حدوث التفاعل المثمر ؟</a:t>
            </a:r>
            <a:endParaRPr lang="en-US" sz="1400" dirty="0">
              <a:solidFill>
                <a:srgbClr val="FF0000"/>
              </a:solidFill>
            </a:endParaRPr>
          </a:p>
        </p:txBody>
      </p:sp>
      <p:sp>
        <p:nvSpPr>
          <p:cNvPr id="43" name="وسيلة شرح على شكل سحابة 42"/>
          <p:cNvSpPr/>
          <p:nvPr/>
        </p:nvSpPr>
        <p:spPr bwMode="auto">
          <a:xfrm>
            <a:off x="71406" y="5572140"/>
            <a:ext cx="2357454" cy="1000132"/>
          </a:xfrm>
          <a:prstGeom prst="cloudCallou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ar-SA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ar-S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لا تنسى الواجب المنزلي</a:t>
            </a:r>
            <a:endParaRPr kumimoji="1" lang="en-U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4" name="Rectangle 17"/>
          <p:cNvSpPr>
            <a:spLocks noChangeArrowheads="1"/>
          </p:cNvSpPr>
          <p:nvPr/>
        </p:nvSpPr>
        <p:spPr bwMode="auto">
          <a:xfrm>
            <a:off x="3571868" y="1785926"/>
            <a:ext cx="5357850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ليس من الضروري أن يؤدي كل تصادم بين جزيئين الى حدوث تفاعل الكيميائي حيث نجد أن هناك تفاعلات غير مثمرة .( لا تنتج تفاعل ) </a:t>
            </a:r>
            <a:endParaRPr lang="en-US" sz="1400" dirty="0"/>
          </a:p>
        </p:txBody>
      </p:sp>
      <p:sp>
        <p:nvSpPr>
          <p:cNvPr id="29" name="Rectangle 17"/>
          <p:cNvSpPr>
            <a:spLocks noChangeArrowheads="1"/>
          </p:cNvSpPr>
          <p:nvPr/>
        </p:nvSpPr>
        <p:spPr bwMode="auto">
          <a:xfrm>
            <a:off x="7429520" y="1285860"/>
            <a:ext cx="1509722" cy="357190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الفرض الثاني  :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9" name="Rectangle 17"/>
          <p:cNvSpPr>
            <a:spLocks noChangeArrowheads="1"/>
          </p:cNvSpPr>
          <p:nvPr/>
        </p:nvSpPr>
        <p:spPr bwMode="auto">
          <a:xfrm>
            <a:off x="3786150" y="2928934"/>
            <a:ext cx="5357850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1- لابد أن تتخذ الوحدات المتصادمة ( ذرات أو ايونات أو جزيئات ) أوضاعا مناسبة من حيث المسافة  </a:t>
            </a:r>
            <a:r>
              <a:rPr lang="ar-SA" sz="1400" b="1" dirty="0" err="1" smtClean="0"/>
              <a:t>و</a:t>
            </a:r>
            <a:r>
              <a:rPr lang="ar-SA" sz="1400" b="1" dirty="0" smtClean="0"/>
              <a:t> لاتجاه لحظة التصادم .</a:t>
            </a:r>
            <a:endParaRPr lang="en-US" sz="1400" dirty="0"/>
          </a:p>
        </p:txBody>
      </p:sp>
      <p:sp>
        <p:nvSpPr>
          <p:cNvPr id="44" name="Rectangle 17"/>
          <p:cNvSpPr>
            <a:spLocks noChangeArrowheads="1"/>
          </p:cNvSpPr>
          <p:nvPr/>
        </p:nvSpPr>
        <p:spPr bwMode="auto">
          <a:xfrm>
            <a:off x="3643306" y="3429000"/>
            <a:ext cx="5357850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لابد من توفر كمية من الطاقة للوحدات المتصادمة لكي يحدث تفاعل وهي ما تسمى بطاقة التنشيط . </a:t>
            </a:r>
            <a:endParaRPr lang="en-US" sz="1400" dirty="0"/>
          </a:p>
        </p:txBody>
      </p:sp>
      <p:sp>
        <p:nvSpPr>
          <p:cNvPr id="45" name="Rectangle 17"/>
          <p:cNvSpPr>
            <a:spLocks noChangeArrowheads="1"/>
          </p:cNvSpPr>
          <p:nvPr/>
        </p:nvSpPr>
        <p:spPr bwMode="auto">
          <a:xfrm>
            <a:off x="7429520" y="4000504"/>
            <a:ext cx="1509722" cy="357190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ب )-  الحالة الانتقالية .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7" name="Rectangle 17"/>
          <p:cNvSpPr>
            <a:spLocks noChangeArrowheads="1"/>
          </p:cNvSpPr>
          <p:nvPr/>
        </p:nvSpPr>
        <p:spPr bwMode="auto">
          <a:xfrm>
            <a:off x="3643306" y="4643446"/>
            <a:ext cx="5357850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وهي التي تهتم بشكل رئيسي بما يحصل فعليا خلال حدوث التصادمات وذلك عن طريق تتبع طاقة واتجاه جزيئات المادة المتفاعلة </a:t>
            </a:r>
          </a:p>
          <a:p>
            <a:r>
              <a:rPr lang="ar-SA" sz="1400" b="1" dirty="0" smtClean="0"/>
              <a:t>عند حدوث التصادم .</a:t>
            </a:r>
            <a:endParaRPr lang="en-US" sz="1400" dirty="0"/>
          </a:p>
        </p:txBody>
      </p:sp>
      <p:sp>
        <p:nvSpPr>
          <p:cNvPr id="52" name="زر إجراء: الأمام أو التالي 51">
            <a:hlinkClick r:id="rId3" action="ppaction://hlinkfile" highlightClick="1"/>
          </p:cNvPr>
          <p:cNvSpPr/>
          <p:nvPr/>
        </p:nvSpPr>
        <p:spPr bwMode="auto">
          <a:xfrm>
            <a:off x="1071538" y="3143248"/>
            <a:ext cx="571504" cy="428628"/>
          </a:xfrm>
          <a:prstGeom prst="actionButtonForwardNex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4" name="Rectangle 17"/>
          <p:cNvSpPr>
            <a:spLocks noChangeArrowheads="1"/>
          </p:cNvSpPr>
          <p:nvPr/>
        </p:nvSpPr>
        <p:spPr bwMode="auto">
          <a:xfrm>
            <a:off x="3500430" y="285728"/>
            <a:ext cx="5357850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لذلك نجد  أن معدل سرعة التفاعل الكيميائي تتناسب طرديا مع عدد التصادمات بين جزيئات المواد المتفاعلة  آو  ذراتها آو ايوناتها  . </a:t>
            </a:r>
            <a:endParaRPr lang="en-US" sz="1400" dirty="0"/>
          </a:p>
        </p:txBody>
      </p:sp>
      <p:sp>
        <p:nvSpPr>
          <p:cNvPr id="15" name="Rectangle 17"/>
          <p:cNvSpPr>
            <a:spLocks noChangeArrowheads="1"/>
          </p:cNvSpPr>
          <p:nvPr/>
        </p:nvSpPr>
        <p:spPr bwMode="auto">
          <a:xfrm>
            <a:off x="3500430" y="642918"/>
            <a:ext cx="5357850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كذلك نستنتج أن زيادة التركيز للمواد المتفاعلة أو مساحة سطح التلامس يزيد من عدد جزيئات المواد المتفاعلة وبالتالي يزيد عدد التصادمات </a:t>
            </a:r>
          </a:p>
          <a:p>
            <a:r>
              <a:rPr lang="ar-SA" sz="1400" b="1" dirty="0" smtClean="0"/>
              <a:t>بين الجزيئات </a:t>
            </a:r>
            <a:endParaRPr lang="en-US" sz="1400" dirty="0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43" grpId="0" animBg="1"/>
      <p:bldP spid="24" grpId="0"/>
      <p:bldP spid="29" grpId="0" animBg="1"/>
      <p:bldP spid="39" grpId="0"/>
      <p:bldP spid="44" grpId="0"/>
      <p:bldP spid="45" grpId="0" animBg="1"/>
      <p:bldP spid="47" grpId="0"/>
      <p:bldP spid="52" grpId="0" animBg="1"/>
      <p:bldP spid="14" grpId="0"/>
      <p:bldP spid="15" grpId="0"/>
    </p:bldLst>
  </p:timing>
</p:sld>
</file>

<file path=ppt/theme/theme1.xml><?xml version="1.0" encoding="utf-8"?>
<a:theme xmlns:a="http://schemas.openxmlformats.org/drawingml/2006/main" name="Training">
  <a:themeElements>
    <a:clrScheme name="Training 1">
      <a:dk1>
        <a:srgbClr val="000000"/>
      </a:dk1>
      <a:lt1>
        <a:srgbClr val="FFFFFF"/>
      </a:lt1>
      <a:dk2>
        <a:srgbClr val="0000FF"/>
      </a:dk2>
      <a:lt2>
        <a:srgbClr val="FFCC66"/>
      </a:lt2>
      <a:accent1>
        <a:srgbClr val="00CCFF"/>
      </a:accent1>
      <a:accent2>
        <a:srgbClr val="FFFF00"/>
      </a:accent2>
      <a:accent3>
        <a:srgbClr val="AAAAFF"/>
      </a:accent3>
      <a:accent4>
        <a:srgbClr val="DADADA"/>
      </a:accent4>
      <a:accent5>
        <a:srgbClr val="AAE2FF"/>
      </a:accent5>
      <a:accent6>
        <a:srgbClr val="E7E700"/>
      </a:accent6>
      <a:hlink>
        <a:srgbClr val="FF0033"/>
      </a:hlink>
      <a:folHlink>
        <a:srgbClr val="3366FF"/>
      </a:folHlink>
    </a:clrScheme>
    <a:fontScheme name="Training">
      <a:majorFont>
        <a:latin typeface="Arial"/>
        <a:ea typeface=""/>
        <a:cs typeface="Arial"/>
      </a:majorFont>
      <a:minorFont>
        <a:latin typeface="Times New Roman"/>
        <a:ea typeface=""/>
        <a:cs typeface="Times New Roma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ar-SA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ar-SA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Training 1">
        <a:dk1>
          <a:srgbClr val="000000"/>
        </a:dk1>
        <a:lt1>
          <a:srgbClr val="FFFFFF"/>
        </a:lt1>
        <a:dk2>
          <a:srgbClr val="0000FF"/>
        </a:dk2>
        <a:lt2>
          <a:srgbClr val="FFCC66"/>
        </a:lt2>
        <a:accent1>
          <a:srgbClr val="00CCFF"/>
        </a:accent1>
        <a:accent2>
          <a:srgbClr val="FFFF00"/>
        </a:accent2>
        <a:accent3>
          <a:srgbClr val="AAAAFF"/>
        </a:accent3>
        <a:accent4>
          <a:srgbClr val="DADADA"/>
        </a:accent4>
        <a:accent5>
          <a:srgbClr val="AAE2FF"/>
        </a:accent5>
        <a:accent6>
          <a:srgbClr val="E7E700"/>
        </a:accent6>
        <a:hlink>
          <a:srgbClr val="FF0033"/>
        </a:hlink>
        <a:folHlink>
          <a:srgbClr val="33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ining 2">
        <a:dk1>
          <a:srgbClr val="000000"/>
        </a:dk1>
        <a:lt1>
          <a:srgbClr val="FFFFFF"/>
        </a:lt1>
        <a:dk2>
          <a:srgbClr val="000000"/>
        </a:dk2>
        <a:lt2>
          <a:srgbClr val="CCECFF"/>
        </a:lt2>
        <a:accent1>
          <a:srgbClr val="6699FF"/>
        </a:accent1>
        <a:accent2>
          <a:srgbClr val="00CCCC"/>
        </a:accent2>
        <a:accent3>
          <a:srgbClr val="FFFFFF"/>
        </a:accent3>
        <a:accent4>
          <a:srgbClr val="000000"/>
        </a:accent4>
        <a:accent5>
          <a:srgbClr val="B8CAFF"/>
        </a:accent5>
        <a:accent6>
          <a:srgbClr val="00B9B9"/>
        </a:accent6>
        <a:hlink>
          <a:srgbClr val="CC99FF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ining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96969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878787"/>
        </a:accent6>
        <a:hlink>
          <a:srgbClr val="5F5F5F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ining 4">
        <a:dk1>
          <a:srgbClr val="000000"/>
        </a:dk1>
        <a:lt1>
          <a:srgbClr val="FFFFFF"/>
        </a:lt1>
        <a:dk2>
          <a:srgbClr val="008080"/>
        </a:dk2>
        <a:lt2>
          <a:srgbClr val="FFCC66"/>
        </a:lt2>
        <a:accent1>
          <a:srgbClr val="0099CC"/>
        </a:accent1>
        <a:accent2>
          <a:srgbClr val="FFFF00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E7E700"/>
        </a:accent6>
        <a:hlink>
          <a:srgbClr val="6600CC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ining 5">
        <a:dk1>
          <a:srgbClr val="000000"/>
        </a:dk1>
        <a:lt1>
          <a:srgbClr val="FFFFFF"/>
        </a:lt1>
        <a:dk2>
          <a:srgbClr val="993300"/>
        </a:dk2>
        <a:lt2>
          <a:srgbClr val="FFCC66"/>
        </a:lt2>
        <a:accent1>
          <a:srgbClr val="FF6633"/>
        </a:accent1>
        <a:accent2>
          <a:srgbClr val="FFFF00"/>
        </a:accent2>
        <a:accent3>
          <a:srgbClr val="CAADAA"/>
        </a:accent3>
        <a:accent4>
          <a:srgbClr val="DADADA"/>
        </a:accent4>
        <a:accent5>
          <a:srgbClr val="FFB8AD"/>
        </a:accent5>
        <a:accent6>
          <a:srgbClr val="E7E700"/>
        </a:accent6>
        <a:hlink>
          <a:srgbClr val="CC0000"/>
        </a:hlink>
        <a:folHlink>
          <a:srgbClr val="CC6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سمة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سمة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7190</TotalTime>
  <Words>249</Words>
  <PresentationFormat>عرض على الشاشة (3:4)‏</PresentationFormat>
  <Paragraphs>30</Paragraphs>
  <Slides>2</Slides>
  <Notes>2</Notes>
  <HiddenSlides>0</HiddenSlides>
  <MMClips>0</MMClips>
  <ScaleCrop>false</ScaleCrop>
  <HeadingPairs>
    <vt:vector size="6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2</vt:i4>
      </vt:variant>
      <vt:variant>
        <vt:lpstr>عروض مخصصة</vt:lpstr>
      </vt:variant>
      <vt:variant>
        <vt:i4>1</vt:i4>
      </vt:variant>
    </vt:vector>
  </HeadingPairs>
  <TitlesOfParts>
    <vt:vector size="4" baseType="lpstr">
      <vt:lpstr>Training</vt:lpstr>
      <vt:lpstr>الشريحة 1</vt:lpstr>
      <vt:lpstr>الشريحة 2</vt:lpstr>
      <vt:lpstr>عرض مخصص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من PowerPoint</dc:title>
  <cp:lastModifiedBy>dell</cp:lastModifiedBy>
  <cp:revision>396</cp:revision>
  <dcterms:modified xsi:type="dcterms:W3CDTF">2010-05-04T09:21:49Z</dcterms:modified>
</cp:coreProperties>
</file>