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258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الدرس28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5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1431/5/12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2571736" y="2857496"/>
            <a:ext cx="642942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هناك أنوع للتفاعلات  الكيميائية حسب الحالة التي توجد عليها المواد المتفاعلة أثناء التفاعل وهي : </a:t>
            </a:r>
            <a:endParaRPr lang="en-US" sz="1400" dirty="0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2571736" y="4357694"/>
            <a:ext cx="61531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مثل تفاعل غاز الهيدروجين مع غاز أول أكسيد النيتروجين  حسب المعادلة  :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215074" y="2500306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ثانيا : تركيز المواد الداخلة في التفاعل 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7215206" y="3286124"/>
            <a:ext cx="165259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أ )-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التفاعلات المتجانسة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3714744" y="2000240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 العوامل تعتمد عليها سرعة التفاعل التالي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285984" y="478632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8" name="رابط كسهم مستقيم 47"/>
          <p:cNvCxnSpPr/>
          <p:nvPr/>
        </p:nvCxnSpPr>
        <p:spPr bwMode="auto">
          <a:xfrm>
            <a:off x="4000496" y="4929198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357554" y="3643314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وهي التفاعلات التي  تتم في وسط متجانس حيث تكون فيها المواد المتفاعلة و الناتجة من التفاعل في حالة واحدة من حالات المادة  مثل : </a:t>
            </a:r>
            <a:endParaRPr lang="en-US" sz="1400" dirty="0"/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7358082" y="4000504"/>
            <a:ext cx="157163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تفاعل غاز مع غاز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2857488" y="478632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143240" y="478632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2NO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4857752" y="478632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5429256" y="4786322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5715008" y="4786322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4000496" y="4572008"/>
            <a:ext cx="8572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800مْ</a:t>
            </a: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2571736" y="5429264"/>
            <a:ext cx="61531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مثل تفاعل محلول  هيدروكسيد الصوديوم مع حمض الكلور حسب المعادلة  :</a:t>
            </a:r>
            <a:endParaRPr lang="en-US" sz="1400" dirty="0"/>
          </a:p>
        </p:txBody>
      </p:sp>
      <p:cxnSp>
        <p:nvCxnSpPr>
          <p:cNvPr id="35" name="رابط كسهم مستقيم 34"/>
          <p:cNvCxnSpPr/>
          <p:nvPr/>
        </p:nvCxnSpPr>
        <p:spPr bwMode="auto">
          <a:xfrm>
            <a:off x="4000496" y="5971792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7286644" y="5072074"/>
            <a:ext cx="1643074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تفاعل سائل مع سائلة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2857488" y="573704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3143240" y="5737041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HCL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sz="14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aq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857752" y="5737041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NaCL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(aq)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5572132" y="5737041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6286512" y="5715016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H2O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2214546" y="5715016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NaOH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en-US" sz="1400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aq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3428992" y="6072206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تعتمد سرعة التفاعل في مثل هذه التفاعلات على درجة تركيز المواد المتفاعلة ويعبر عن التركيز  بالمولارية في حالة </a:t>
            </a:r>
            <a:endParaRPr lang="en-US" sz="1400" dirty="0"/>
          </a:p>
        </p:txBody>
      </p:sp>
      <p:sp>
        <p:nvSpPr>
          <p:cNvPr id="54" name="Rectangle 17"/>
          <p:cNvSpPr>
            <a:spLocks noChangeArrowheads="1"/>
          </p:cNvSpPr>
          <p:nvPr/>
        </p:nvSpPr>
        <p:spPr bwMode="auto">
          <a:xfrm>
            <a:off x="1428728" y="6072206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المحاليل السائلة </a:t>
            </a:r>
            <a:endParaRPr lang="en-US" sz="1400" dirty="0"/>
          </a:p>
        </p:txBody>
      </p:sp>
      <p:sp>
        <p:nvSpPr>
          <p:cNvPr id="55" name="Rectangle 17"/>
          <p:cNvSpPr>
            <a:spLocks noChangeArrowheads="1"/>
          </p:cNvSpPr>
          <p:nvPr/>
        </p:nvSpPr>
        <p:spPr bwMode="auto">
          <a:xfrm>
            <a:off x="3428992" y="6357958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تعتمد سرعة التفاعل في مثل هذه التفاعلات على درجة تركيز المواد المتفاعلة ويعبر عن التركيز  بالضغط  في حالة </a:t>
            </a:r>
            <a:endParaRPr lang="en-US" sz="1400" dirty="0"/>
          </a:p>
        </p:txBody>
      </p:sp>
      <p:sp>
        <p:nvSpPr>
          <p:cNvPr id="56" name="Rectangle 17"/>
          <p:cNvSpPr>
            <a:spLocks noChangeArrowheads="1"/>
          </p:cNvSpPr>
          <p:nvPr/>
        </p:nvSpPr>
        <p:spPr bwMode="auto">
          <a:xfrm>
            <a:off x="1428728" y="6357958"/>
            <a:ext cx="108109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الغازات 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7" grpId="0"/>
      <p:bldP spid="24" grpId="0"/>
      <p:bldP spid="41" grpId="0" animBg="1"/>
      <p:bldP spid="43" grpId="0" animBg="1"/>
      <p:bldP spid="42" grpId="0" animBg="1"/>
      <p:bldP spid="6148" grpId="0"/>
      <p:bldP spid="51" grpId="0"/>
      <p:bldP spid="23" grpId="0" animBg="1"/>
      <p:bldP spid="25" grpId="0"/>
      <p:bldP spid="26" grpId="0"/>
      <p:bldP spid="28" grpId="0"/>
      <p:bldP spid="29" grpId="0"/>
      <p:bldP spid="30" grpId="0"/>
      <p:bldP spid="32" grpId="0"/>
      <p:bldP spid="34" grpId="0"/>
      <p:bldP spid="36" grpId="0" animBg="1"/>
      <p:bldP spid="37" grpId="0"/>
      <p:bldP spid="38" grpId="0"/>
      <p:bldP spid="39" grpId="0"/>
      <p:bldP spid="40" grpId="0"/>
      <p:bldP spid="44" grpId="0"/>
      <p:bldP spid="49" grpId="0"/>
      <p:bldP spid="53" grpId="0"/>
      <p:bldP spid="54" grpId="0"/>
      <p:bldP spid="55" grpId="0"/>
      <p:bldP spid="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3428992" y="5214950"/>
            <a:ext cx="5643602" cy="35719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1- التفاعلات الغير متجانسة  تعتمد في تفاعلاتها على مساحة منطقة التلامس بين المواد المتفاعلة .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286512" y="2857496"/>
            <a:ext cx="243841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مثل تفاعل غاز الأكسجين  مع الحديد .</a:t>
            </a:r>
            <a:endParaRPr lang="en-US" sz="1400" dirty="0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6858016" y="1357298"/>
            <a:ext cx="200978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ب )-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التفاعلات  الغير المتجانسة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3357554" y="1857364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وهي التفاعلات التي  تتم في وسط  غير متجانس حيث تكون فيها المواد المتفاعلة و الناتجة من التفاعل في حالة مختلفة من حالات المادة  مثل : </a:t>
            </a:r>
            <a:endParaRPr lang="en-US" sz="1400" dirty="0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7358082" y="2428868"/>
            <a:ext cx="1571636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تفاعل غاز مع صلب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Rectangle 17"/>
          <p:cNvSpPr>
            <a:spLocks noChangeArrowheads="1"/>
          </p:cNvSpPr>
          <p:nvPr/>
        </p:nvSpPr>
        <p:spPr bwMode="auto">
          <a:xfrm>
            <a:off x="2571736" y="3786190"/>
            <a:ext cx="61531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مثل تفاعل محلول  الماء  مع كلوريد الصوديوم حسب المعادلة  :</a:t>
            </a:r>
            <a:endParaRPr lang="en-US" sz="1400" dirty="0"/>
          </a:p>
        </p:txBody>
      </p:sp>
      <p:cxnSp>
        <p:nvCxnSpPr>
          <p:cNvPr id="50" name="رابط كسهم مستقيم 49"/>
          <p:cNvCxnSpPr/>
          <p:nvPr/>
        </p:nvCxnSpPr>
        <p:spPr bwMode="auto">
          <a:xfrm>
            <a:off x="4000496" y="4471594"/>
            <a:ext cx="92869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7286644" y="3357562"/>
            <a:ext cx="1643074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تفاعل سائل مع صلب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2857488" y="423684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3143240" y="4236843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4857752" y="4264231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NaOH</a:t>
            </a:r>
            <a:r>
              <a:rPr kumimoji="0" lang="en-US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5572132" y="4236843"/>
            <a:ext cx="5715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5715008" y="4236843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HCL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(l)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2214546" y="4214818"/>
            <a:ext cx="92869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NaCL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(s)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3071802" y="5786454"/>
            <a:ext cx="6000792" cy="357190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2- أن التفاعلات الغير متجانسة  تعتمد في تفاعلاتها على تركيز  المواد المتفاعلة . 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71438" y="5214950"/>
            <a:ext cx="3428992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تزداد سرعة التفاعل بزيادة مساحة السطح المعرض للتفاعل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1438" y="5786454"/>
            <a:ext cx="3428992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تزداد سرعة التفاعل بزيادة تركيز  المواد المتفاعلة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8358214" y="4643446"/>
            <a:ext cx="652466" cy="357190"/>
          </a:xfrm>
          <a:prstGeom prst="rect">
            <a:avLst/>
          </a:prstGeom>
          <a:solidFill>
            <a:srgbClr val="FF0000"/>
          </a:solidFill>
          <a:ln w="12700">
            <a:noFill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3" grpId="0"/>
      <p:bldP spid="24" grpId="0" animBg="1"/>
      <p:bldP spid="27" grpId="0"/>
      <p:bldP spid="28" grpId="0" animBg="1"/>
      <p:bldP spid="49" grpId="0"/>
      <p:bldP spid="51" grpId="0" animBg="1"/>
      <p:bldP spid="52" grpId="0"/>
      <p:bldP spid="53" grpId="0"/>
      <p:bldP spid="54" grpId="0"/>
      <p:bldP spid="55" grpId="0"/>
      <p:bldP spid="56" grpId="0"/>
      <p:bldP spid="57" grpId="0"/>
      <p:bldP spid="29" grpId="0" animBg="1"/>
      <p:bldP spid="30" grpId="0" animBg="1"/>
      <p:bldP spid="32" grpId="0" animBg="1"/>
      <p:bldP spid="34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7019</TotalTime>
  <Words>294</Words>
  <PresentationFormat>عرض على الشاشة (3:4)‏</PresentationFormat>
  <Paragraphs>51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372</cp:revision>
  <dcterms:modified xsi:type="dcterms:W3CDTF">2010-04-26T07:51:21Z</dcterms:modified>
</cp:coreProperties>
</file>