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702" y="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سرعة التفاعل الكيميائي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الرابع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الدرس28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6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cs typeface="Times New Roman" pitchFamily="18" charset="0"/>
              </a:rPr>
              <a:t>1431/3/10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2500298" y="3071810"/>
            <a:ext cx="642942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تتأثر سرعة التفاعل الكيميائي باختلاف طبيعة المواد المتفاعلة ويقصد بطبيعة المواد المتفاعلة عدد أمور  منها  :</a:t>
            </a:r>
            <a:endParaRPr lang="en-US" sz="1400" dirty="0"/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2714612" y="6215082"/>
            <a:ext cx="615319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نلاحظ أن التفاعل الأول  اسرع من التفاعل الثاني  و ذلك بسبب قلة الروابط في المواد المتفاعلة </a:t>
            </a:r>
            <a:endParaRPr lang="en-US" sz="1400" dirty="0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215074" y="2643182"/>
            <a:ext cx="264320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أولا : طبيعة المواد الداخلة في التفاعل  .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6143636" y="3571876"/>
            <a:ext cx="2795606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أ )-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عدد الروابط في المواد الداخلة في التفاعل :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3714744" y="2000240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 العوامل تعتمد عليها سرعة التفاعل التالي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5786446" y="4786322"/>
            <a:ext cx="3214710" cy="35719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r>
              <a:rPr lang="ar-SA" sz="1400" b="1" dirty="0" smtClean="0"/>
              <a:t>- أي التفاعلين التاليين تتوقع أن يكون اسرع ؟ ولماذا ؟</a:t>
            </a:r>
            <a:endParaRPr lang="en-US" sz="1400" dirty="0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714612" y="5335801"/>
            <a:ext cx="22145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+  O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2(g)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643174" y="5835867"/>
            <a:ext cx="164307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2C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+  13O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2(g))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cxnSp>
        <p:nvCxnSpPr>
          <p:cNvPr id="48" name="رابط كسهم مستقيم 47"/>
          <p:cNvCxnSpPr/>
          <p:nvPr/>
        </p:nvCxnSpPr>
        <p:spPr bwMode="auto">
          <a:xfrm>
            <a:off x="4429124" y="5572140"/>
            <a:ext cx="1285884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رابط كسهم مستقيم 49"/>
          <p:cNvCxnSpPr/>
          <p:nvPr/>
        </p:nvCxnSpPr>
        <p:spPr bwMode="auto">
          <a:xfrm>
            <a:off x="4286248" y="5978743"/>
            <a:ext cx="1428760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3357554" y="4000504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من المعلوم أن التفاعلات الكيميائية يصاحبها تفكك بعض الروابط وتكوين روابط جديدة  . وكما نعلم أن تفكك الروابط أمر غير مرغوب فيه لذالك نتوقع :</a:t>
            </a:r>
            <a:endParaRPr lang="en-US" sz="1400" dirty="0"/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357554" y="4357694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سرعة التفاعلات الكيميائية التي يصاحبها تفكك روابط كثيرة اقل من سرعة التفاعلات التي يصاحبها تفكك روابط اقل  .</a:t>
            </a:r>
            <a:endParaRPr lang="en-US" sz="1400" dirty="0"/>
          </a:p>
        </p:txBody>
      </p:sp>
      <p:sp>
        <p:nvSpPr>
          <p:cNvPr id="21" name="مستطيل 20"/>
          <p:cNvSpPr/>
          <p:nvPr/>
        </p:nvSpPr>
        <p:spPr>
          <a:xfrm>
            <a:off x="5643570" y="5357826"/>
            <a:ext cx="1718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  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    2H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(g)</a:t>
            </a:r>
            <a:r>
              <a:rPr kumimoji="0" lang="en-US" sz="1400" b="1" dirty="0" smtClean="0">
                <a:solidFill>
                  <a:srgbClr val="00007F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dirty="0"/>
          </a:p>
        </p:txBody>
      </p:sp>
      <p:sp>
        <p:nvSpPr>
          <p:cNvPr id="22" name="مستطيل 21"/>
          <p:cNvSpPr/>
          <p:nvPr/>
        </p:nvSpPr>
        <p:spPr>
          <a:xfrm>
            <a:off x="5715008" y="5835867"/>
            <a:ext cx="1827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8CO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2(g)  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    10H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(g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7" grpId="0"/>
      <p:bldP spid="24" grpId="0"/>
      <p:bldP spid="41" grpId="0" animBg="1"/>
      <p:bldP spid="43" grpId="0" animBg="1"/>
      <p:bldP spid="42" grpId="0" animBg="1"/>
      <p:bldP spid="45" grpId="0" animBg="1"/>
      <p:bldP spid="6148" grpId="0"/>
      <p:bldP spid="6149" grpId="0"/>
      <p:bldP spid="51" grpId="0"/>
      <p:bldP spid="52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71406" y="5500702"/>
            <a:ext cx="2214578" cy="1142984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1400" b="1" dirty="0" smtClean="0"/>
              <a:t>   </a:t>
            </a: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   </a:t>
            </a: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</a:t>
            </a: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ar-SA" sz="1400" b="1" dirty="0" smtClean="0"/>
              <a:t>           ا</a:t>
            </a: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4714876" y="928670"/>
            <a:ext cx="442912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إن نوع الروابط الكيميائية له اثر في سرعة التفاعل الكيميائي  حيث نلاحظ  :</a:t>
            </a:r>
            <a:endParaRPr lang="en-US" sz="1400" dirty="0"/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3714744" y="3857628"/>
            <a:ext cx="529593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حالة الفيزيائية المواد المتفاعلة لها اثر في سرعة التفاعل الكيميائي حيث  نلاحظ :</a:t>
            </a:r>
            <a:endParaRPr lang="en-US" sz="1400" dirty="0" smtClean="0"/>
          </a:p>
          <a:p>
            <a:r>
              <a:rPr lang="ar-SA" sz="1400" b="1" dirty="0" smtClean="0"/>
              <a:t> </a:t>
            </a:r>
            <a:endParaRPr lang="en-US" sz="1400" dirty="0"/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500694" y="4143380"/>
            <a:ext cx="3429024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بعض المواد لا تتفاعل مع بعضها البعض في الحالة الصلبة </a:t>
            </a:r>
            <a:endParaRPr lang="en-US" sz="1400" dirty="0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4000496" y="1285860"/>
            <a:ext cx="5000660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 التفاعلات التي تحتوي على روابط أيونية تكون لحظيا أي سريعة جدا وذلك بسبب :</a:t>
            </a:r>
            <a:endParaRPr lang="en-US" sz="1400" dirty="0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785786" y="1285860"/>
            <a:ext cx="3214710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سرعة تبادل الايونات بمجرد خلطها معا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3428992" y="4143380"/>
            <a:ext cx="2071702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ولكن محاليلها تتفاعل بكل سهولة </a:t>
            </a:r>
            <a:endParaRPr lang="en-US" sz="1400" dirty="0"/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072198" y="428604"/>
            <a:ext cx="292895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ب )-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نوع الروابط في المواد الداخلة في التفاعل :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4000496" y="2285992"/>
            <a:ext cx="5000660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 التفاعلات التي تحتوي على روابط  تساهمية تكون بطيئة عادة جدا وذلك بسبب :</a:t>
            </a:r>
            <a:endParaRPr lang="en-US" sz="1400" dirty="0"/>
          </a:p>
        </p:txBody>
      </p:sp>
      <p:sp>
        <p:nvSpPr>
          <p:cNvPr id="42" name="Rectangle 17"/>
          <p:cNvSpPr>
            <a:spLocks noChangeArrowheads="1"/>
          </p:cNvSpPr>
          <p:nvPr/>
        </p:nvSpPr>
        <p:spPr bwMode="auto">
          <a:xfrm>
            <a:off x="714348" y="2285992"/>
            <a:ext cx="3286148" cy="3571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أنها لا تتفكك الى ايونات  آو أن التفاعل يتم بين جزيئات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7" name="Line 1"/>
          <p:cNvSpPr>
            <a:spLocks noChangeShapeType="1"/>
          </p:cNvSpPr>
          <p:nvPr/>
        </p:nvSpPr>
        <p:spPr bwMode="auto">
          <a:xfrm>
            <a:off x="4643438" y="2000240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643174" y="1785926"/>
            <a:ext cx="22860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AgNO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+  NaCL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4643438" y="3000372"/>
            <a:ext cx="914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071670" y="2835471"/>
            <a:ext cx="278608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COOH +  C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OH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6072198" y="3286124"/>
            <a:ext cx="292895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ج )- الحالة الفيزيائية للمواد المتفاعلة  :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6072198" y="4714884"/>
            <a:ext cx="2928958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د )- الصفات الكيميائية للمواد المتفاعلة  :</a:t>
            </a:r>
            <a:endParaRPr 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1704956" y="5214950"/>
            <a:ext cx="7367638" cy="7858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أن الصفات الكيميائية للمواد المتفاعلة  له اثر كبير في سرعة التفاعل الكيميائي حيث نجد انه أذا كانت المادة المتفاعلة أكثر نشاطا </a:t>
            </a:r>
          </a:p>
          <a:p>
            <a:r>
              <a:rPr lang="ar-SA" sz="1400" b="1" dirty="0" smtClean="0"/>
              <a:t>و فاعلية كان التفاعل اسرع </a:t>
            </a:r>
            <a:endParaRPr lang="en-US" sz="1400" dirty="0" smtClean="0"/>
          </a:p>
          <a:p>
            <a:r>
              <a:rPr lang="ar-SA" sz="1400" b="1" dirty="0" smtClean="0"/>
              <a:t> </a:t>
            </a:r>
            <a:endParaRPr lang="en-US" sz="1400" dirty="0"/>
          </a:p>
        </p:txBody>
      </p:sp>
      <p:sp>
        <p:nvSpPr>
          <p:cNvPr id="47" name="مستطيل 46"/>
          <p:cNvSpPr/>
          <p:nvPr/>
        </p:nvSpPr>
        <p:spPr>
          <a:xfrm>
            <a:off x="5572132" y="1785926"/>
            <a:ext cx="16289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AgCL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    NaNO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endParaRPr lang="en-US" sz="1400" dirty="0"/>
          </a:p>
        </p:txBody>
      </p:sp>
      <p:sp>
        <p:nvSpPr>
          <p:cNvPr id="48" name="مستطيل 47"/>
          <p:cNvSpPr/>
          <p:nvPr/>
        </p:nvSpPr>
        <p:spPr>
          <a:xfrm>
            <a:off x="5572132" y="2835471"/>
            <a:ext cx="2105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COOC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   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+    H</a:t>
            </a:r>
            <a:r>
              <a:rPr kumimoji="0" lang="en-US" sz="1400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n-US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16" grpId="0"/>
      <p:bldP spid="29" grpId="0"/>
      <p:bldP spid="32" grpId="0" animBg="1"/>
      <p:bldP spid="34" grpId="0" animBg="1"/>
      <p:bldP spid="35" grpId="0" animBg="1"/>
      <p:bldP spid="36" grpId="0" animBg="1"/>
      <p:bldP spid="41" grpId="0" animBg="1"/>
      <p:bldP spid="30" grpId="0" animBg="1"/>
      <p:bldP spid="42" grpId="0" animBg="1"/>
      <p:bldP spid="4097" grpId="0" animBg="1"/>
      <p:bldP spid="4099" grpId="0"/>
      <p:bldP spid="4100" grpId="0" animBg="1"/>
      <p:bldP spid="4102" grpId="0"/>
      <p:bldP spid="43" grpId="0" animBg="1"/>
      <p:bldP spid="45" grpId="0" animBg="1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6235</TotalTime>
  <Words>307</Words>
  <PresentationFormat>عرض على الشاشة (3:4)‏</PresentationFormat>
  <Paragraphs>42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361</cp:revision>
  <dcterms:modified xsi:type="dcterms:W3CDTF">2010-04-24T03:28:52Z</dcterms:modified>
</cp:coreProperties>
</file>