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4"/>
  </p:notesMasterIdLst>
  <p:handoutMasterIdLst>
    <p:handoutMasterId r:id="rId5"/>
  </p:handoutMasterIdLst>
  <p:sldIdLst>
    <p:sldId id="257" r:id="rId2"/>
    <p:sldId id="262" r:id="rId3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CC3300"/>
    <a:srgbClr val="CC99FF"/>
    <a:srgbClr val="99FF99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91" d="100"/>
          <a:sy n="91" d="100"/>
        </p:scale>
        <p:origin x="-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عنصر نائب للرأس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ar-SA" smtClean="0"/>
              <a:t>الغازات في التفاعلات الكيميائية</a:t>
            </a: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362F7B-4256-4F56-80CE-F62C267661F4}" type="slidenum">
              <a:rPr lang="ar-SA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3000364" y="357166"/>
            <a:ext cx="3000396" cy="7508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>
                    <a:lumMod val="50000"/>
                  </a:schemeClr>
                </a:solidFill>
                <a:cs typeface="Times New Roman" pitchFamily="18" charset="0"/>
              </a:rPr>
              <a:t>سرعة التفاعل الكيميائي</a:t>
            </a:r>
            <a:endParaRPr kumimoji="0" lang="en-US" sz="2000" dirty="0">
              <a:solidFill>
                <a:schemeClr val="bg1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 rot="-2279437">
            <a:off x="218893" y="807760"/>
            <a:ext cx="1219200" cy="434674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dirty="0">
                <a:solidFill>
                  <a:schemeClr val="bg2"/>
                </a:solidFill>
              </a:rPr>
              <a:t>الفصل</a:t>
            </a:r>
            <a:r>
              <a:rPr lang="ar-SA" sz="1800" b="1" dirty="0">
                <a:solidFill>
                  <a:schemeClr val="bg2"/>
                </a:solidFill>
                <a:cs typeface="Times New Roman" pitchFamily="18" charset="0"/>
              </a:rPr>
              <a:t>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الرابع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 rot="1702462">
            <a:off x="7675116" y="8521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none" anchor="ctr"/>
          <a:lstStyle/>
          <a:p>
            <a:pPr algn="ctr"/>
            <a:r>
              <a:rPr lang="ar-SA" sz="1800" b="1" smtClean="0">
                <a:solidFill>
                  <a:schemeClr val="bg2"/>
                </a:solidFill>
              </a:rPr>
              <a:t>الدرس26</a:t>
            </a:r>
            <a:endParaRPr lang="en-US" sz="1800" b="1" dirty="0">
              <a:solidFill>
                <a:schemeClr val="bg2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5737" y="1733124"/>
            <a:ext cx="1223412" cy="33855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 dirty="0" smtClean="0">
                <a:cs typeface="Times New Roman" pitchFamily="18" charset="0"/>
              </a:rPr>
              <a:t>1430/12/25</a:t>
            </a:r>
            <a:endParaRPr lang="en-US" sz="1600" b="1" u="sng" dirty="0">
              <a:cs typeface="Times New Roman" pitchFamily="18" charset="0"/>
            </a:endParaRPr>
          </a:p>
        </p:txBody>
      </p:sp>
      <p:sp>
        <p:nvSpPr>
          <p:cNvPr id="14" name="Rectangle 17"/>
          <p:cNvSpPr>
            <a:spLocks noChangeArrowheads="1"/>
          </p:cNvSpPr>
          <p:nvPr/>
        </p:nvSpPr>
        <p:spPr bwMode="auto">
          <a:xfrm>
            <a:off x="5357818" y="2643182"/>
            <a:ext cx="1643074" cy="285752"/>
          </a:xfrm>
          <a:prstGeom prst="rect">
            <a:avLst/>
          </a:prstGeom>
          <a:solidFill>
            <a:schemeClr val="tx1">
              <a:lumMod val="75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التفاعلات الكيميائية 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6286512" y="2000240"/>
            <a:ext cx="264320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1- صنف التفاعل التالية من حيث سرعتها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7" name="Rectangle 17"/>
          <p:cNvSpPr>
            <a:spLocks noChangeArrowheads="1"/>
          </p:cNvSpPr>
          <p:nvPr/>
        </p:nvSpPr>
        <p:spPr bwMode="auto">
          <a:xfrm>
            <a:off x="6000760" y="4714884"/>
            <a:ext cx="300039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هي معدل التغير في كميات ( تركيز  ) المواد المتفاعلة أو الناتجة في وحدة  الزمن :   </a:t>
            </a:r>
            <a:endParaRPr lang="en-US" sz="1400" dirty="0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2643174" y="4714884"/>
            <a:ext cx="1714512" cy="28575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( ثانية  أو ساعة أو يوم  )</a:t>
            </a:r>
            <a:endParaRPr lang="en-US" sz="1400" dirty="0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429388" y="5786454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3- هل يمكن قياس سرعة التفاعل نظريا 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3428992" y="6215082"/>
            <a:ext cx="565312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نعم يمكن قياسها وذلك بقياس مدى سرعة تغير تركيز احد المواد المتفاعلة أو الناتجة  مع الزمن  .</a:t>
            </a:r>
            <a:endParaRPr lang="en-US" sz="1400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357818" y="2928934"/>
            <a:ext cx="1643074" cy="28575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احتراق الفسفور الأبيض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4572000" y="2643182"/>
            <a:ext cx="785818" cy="285752"/>
          </a:xfrm>
          <a:prstGeom prst="rect">
            <a:avLst/>
          </a:prstGeom>
          <a:solidFill>
            <a:schemeClr val="tx1">
              <a:lumMod val="75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سريعة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3786182" y="2643182"/>
            <a:ext cx="785818" cy="285752"/>
          </a:xfrm>
          <a:prstGeom prst="rect">
            <a:avLst/>
          </a:prstGeom>
          <a:solidFill>
            <a:schemeClr val="tx1">
              <a:lumMod val="75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بطيئة 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4572000" y="2928934"/>
            <a:ext cx="785818" cy="28575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نعم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3786182" y="2928934"/>
            <a:ext cx="785818" cy="28575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5357818" y="3214686"/>
            <a:ext cx="1643074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صدأ مسمار من الحديد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4572000" y="3214686"/>
            <a:ext cx="785818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3786182" y="3214686"/>
            <a:ext cx="785818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نعم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5357818" y="3500438"/>
            <a:ext cx="1643074" cy="28575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تكوين النفط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4572000" y="3500438"/>
            <a:ext cx="785818" cy="28575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3786182" y="3500438"/>
            <a:ext cx="785818" cy="285752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نعم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5357818" y="3786190"/>
            <a:ext cx="1643074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أكسدة الغذاء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4572000" y="3786190"/>
            <a:ext cx="785818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accent3">
                    <a:lumMod val="10000"/>
                  </a:schemeClr>
                </a:solidFill>
              </a:rPr>
              <a:t>نعم</a:t>
            </a:r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3786182" y="3786190"/>
            <a:ext cx="785818" cy="2857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accent3">
                <a:lumMod val="10000"/>
              </a:schemeClr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400" dirty="0">
              <a:solidFill>
                <a:schemeClr val="accent3">
                  <a:lumMod val="10000"/>
                </a:schemeClr>
              </a:solidFill>
            </a:endParaRPr>
          </a:p>
        </p:txBody>
      </p:sp>
      <p:sp>
        <p:nvSpPr>
          <p:cNvPr id="41" name="Rectangle 17"/>
          <p:cNvSpPr>
            <a:spLocks noChangeArrowheads="1"/>
          </p:cNvSpPr>
          <p:nvPr/>
        </p:nvSpPr>
        <p:spPr bwMode="auto">
          <a:xfrm>
            <a:off x="6438912" y="4214818"/>
            <a:ext cx="264320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2- ماذا يقصد بسرعة التفاعل الكيميائي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3" name="Rectangle 17"/>
          <p:cNvSpPr>
            <a:spLocks noChangeArrowheads="1"/>
          </p:cNvSpPr>
          <p:nvPr/>
        </p:nvSpPr>
        <p:spPr bwMode="auto">
          <a:xfrm>
            <a:off x="4929190" y="5143512"/>
            <a:ext cx="4152928" cy="35719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يعبر عن سرعة التفاعل بالتغير في وحدات التركيز لكل وحدة زمنية  .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24" grpId="0" animBg="1"/>
      <p:bldP spid="9225" grpId="0" animBg="1"/>
      <p:bldP spid="9226" grpId="0"/>
      <p:bldP spid="14" grpId="0" animBg="1"/>
      <p:bldP spid="23" grpId="0" animBg="1"/>
      <p:bldP spid="47" grpId="0"/>
      <p:bldP spid="21" grpId="0"/>
      <p:bldP spid="22" grpId="0" animBg="1"/>
      <p:bldP spid="24" grpId="0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وسيلة شرح على شكل سحابة 43"/>
          <p:cNvSpPr/>
          <p:nvPr/>
        </p:nvSpPr>
        <p:spPr bwMode="auto">
          <a:xfrm>
            <a:off x="71406" y="5572140"/>
            <a:ext cx="2000264" cy="1071546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6500826" y="642918"/>
            <a:ext cx="2428892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1- عند بداية التفاعل ( عند الزمن صفر  ) </a:t>
            </a:r>
            <a:endParaRPr lang="en-US" sz="1400" dirty="0"/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8072462" y="214290"/>
            <a:ext cx="857256" cy="35719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ملاحظة 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3643306" y="642918"/>
            <a:ext cx="2857520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أي لا توجد أي كمية من المواد الناتجة  .</a:t>
            </a:r>
            <a:endParaRPr lang="en-US" sz="1400" dirty="0"/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3643306" y="1071546"/>
            <a:ext cx="5286412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2- بمرور الوقت نلاحظ يزداد تركيز المواد الناتجة مع انخفاض في تركيز المواد المتفاعلة . </a:t>
            </a:r>
            <a:endParaRPr lang="en-US" sz="1400" dirty="0"/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3643306" y="1500174"/>
            <a:ext cx="5286412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3- بمقارنة التركيز في زمنيين مختلفين لثناء التفاعل يمكن معرفة التغير فيها بالنسبة للزمن. </a:t>
            </a:r>
            <a:endParaRPr lang="en-US" sz="1400" dirty="0"/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643306" y="1928802"/>
            <a:ext cx="5286412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4- ومن ثم يتم تحديد سرعة التفاعل الكيميائي نظريا .</a:t>
            </a:r>
            <a:endParaRPr lang="en-US" sz="1400" dirty="0"/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357950" y="2428868"/>
            <a:ext cx="2571768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4- هل يمكن قياس سرعة التفاعل عمليا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1571604" y="2857496"/>
            <a:ext cx="75105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نعم يمكن قياسها وذلك بقياس معدل اختفاء أي مادة متفاعلة أو تكوين أي مادة ناتجة ويتم ذلك عادة بتتبع احدي خواص المادة مثل اللون .</a:t>
            </a:r>
            <a:endParaRPr lang="en-US" sz="1400" dirty="0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6143636" y="3286124"/>
            <a:ext cx="285752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5- كيف يمكنك قياس سرعة التفاعل التالي :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214678" y="3643314"/>
            <a:ext cx="6524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CO</a:t>
            </a:r>
            <a:r>
              <a:rPr lang="en-US" sz="1050" b="1" dirty="0" smtClean="0"/>
              <a:t>(g)</a:t>
            </a:r>
            <a:endParaRPr lang="en-US" sz="1050" dirty="0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3786182" y="364331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+</a:t>
            </a:r>
            <a:endParaRPr lang="en-US" sz="1050" dirty="0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062410" y="3643314"/>
            <a:ext cx="6524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NO</a:t>
            </a:r>
            <a:r>
              <a:rPr lang="en-US" sz="1000" b="1" dirty="0" smtClean="0"/>
              <a:t>2</a:t>
            </a:r>
            <a:r>
              <a:rPr lang="en-US" sz="1050" b="1" dirty="0" smtClean="0"/>
              <a:t>(g)</a:t>
            </a:r>
            <a:endParaRPr lang="en-US" sz="1050" dirty="0"/>
          </a:p>
        </p:txBody>
      </p:sp>
      <p:cxnSp>
        <p:nvCxnSpPr>
          <p:cNvPr id="24" name="رابط كسهم مستقيم 23"/>
          <p:cNvCxnSpPr/>
          <p:nvPr/>
        </p:nvCxnSpPr>
        <p:spPr bwMode="auto">
          <a:xfrm>
            <a:off x="4714876" y="3857628"/>
            <a:ext cx="642942" cy="1588"/>
          </a:xfrm>
          <a:prstGeom prst="straightConnector1">
            <a:avLst/>
          </a:prstGeom>
          <a:ln>
            <a:solidFill>
              <a:schemeClr val="tx1"/>
            </a:solidFill>
            <a:headEnd type="none" w="sm" len="sm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Rectangle 17"/>
          <p:cNvSpPr>
            <a:spLocks noChangeArrowheads="1"/>
          </p:cNvSpPr>
          <p:nvPr/>
        </p:nvSpPr>
        <p:spPr bwMode="auto">
          <a:xfrm>
            <a:off x="5491170" y="3643314"/>
            <a:ext cx="6524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CO</a:t>
            </a:r>
            <a:r>
              <a:rPr lang="en-US" sz="1100" b="1" dirty="0" smtClean="0"/>
              <a:t>2</a:t>
            </a:r>
            <a:r>
              <a:rPr lang="en-US" sz="1050" b="1" dirty="0" smtClean="0"/>
              <a:t>(g)</a:t>
            </a:r>
            <a:endParaRPr lang="en-US" sz="1050" dirty="0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6000760" y="3643314"/>
            <a:ext cx="357190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+</a:t>
            </a:r>
            <a:endParaRPr lang="en-US" sz="1050" dirty="0"/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6348426" y="3643314"/>
            <a:ext cx="652466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en-US" sz="1400" b="1" dirty="0" smtClean="0"/>
              <a:t>NO</a:t>
            </a:r>
            <a:r>
              <a:rPr lang="en-US" sz="1100" b="1" dirty="0" smtClean="0"/>
              <a:t> </a:t>
            </a:r>
            <a:r>
              <a:rPr lang="en-US" sz="1050" b="1" dirty="0" smtClean="0"/>
              <a:t>(g)</a:t>
            </a:r>
            <a:endParaRPr lang="en-US" sz="1050" dirty="0"/>
          </a:p>
        </p:txBody>
      </p:sp>
      <p:sp>
        <p:nvSpPr>
          <p:cNvPr id="29" name="Rectangle 17"/>
          <p:cNvSpPr>
            <a:spLocks noChangeArrowheads="1"/>
          </p:cNvSpPr>
          <p:nvPr/>
        </p:nvSpPr>
        <p:spPr bwMode="auto">
          <a:xfrm>
            <a:off x="1500166" y="4143380"/>
            <a:ext cx="7510514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يمكن تتبع سير عملية التفاعل بمراقبة معدل اختفاء اللون البيني المحمر لثاني أكسيد النيتروجين  </a:t>
            </a:r>
            <a:r>
              <a:rPr lang="en-US" sz="1400" b="1" dirty="0" smtClean="0"/>
              <a:t>NO</a:t>
            </a:r>
            <a:r>
              <a:rPr lang="en-US" sz="1000" b="1" dirty="0" smtClean="0"/>
              <a:t>2(g)</a:t>
            </a:r>
            <a:r>
              <a:rPr lang="ar-SA" sz="1000" b="1" dirty="0" smtClean="0"/>
              <a:t>  </a:t>
            </a:r>
            <a:r>
              <a:rPr lang="ar-SA" sz="1400" b="1" dirty="0" smtClean="0">
                <a:cs typeface="+mj-cs"/>
              </a:rPr>
              <a:t>عند تفاعله مع أول أكسيد الكربون </a:t>
            </a:r>
            <a:endParaRPr lang="en-US" sz="1400" dirty="0" smtClean="0"/>
          </a:p>
          <a:p>
            <a:r>
              <a:rPr lang="ar-SA" sz="1400" b="1" dirty="0" smtClean="0"/>
              <a:t> </a:t>
            </a:r>
            <a:endParaRPr lang="en-US" sz="1400" dirty="0"/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7358082" y="4429132"/>
            <a:ext cx="1643074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سرعة التفاعل الكيميائي  = </a:t>
            </a:r>
            <a:endParaRPr lang="en-US" sz="1400" dirty="0"/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5072066" y="4429132"/>
            <a:ext cx="2286016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معدل اختفاء ثاني أكسيد النيتروجين = </a:t>
            </a:r>
            <a:endParaRPr lang="en-US" sz="1400" dirty="0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3214678" y="4429132"/>
            <a:ext cx="1928826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معدل اختفاء أول أكسيد الكربون </a:t>
            </a:r>
            <a:endParaRPr lang="en-US" sz="1400" dirty="0"/>
          </a:p>
        </p:txBody>
      </p:sp>
      <p:sp>
        <p:nvSpPr>
          <p:cNvPr id="36" name="Rectangle 17"/>
          <p:cNvSpPr>
            <a:spLocks noChangeArrowheads="1"/>
          </p:cNvSpPr>
          <p:nvPr/>
        </p:nvSpPr>
        <p:spPr bwMode="auto">
          <a:xfrm>
            <a:off x="7358082" y="4857760"/>
            <a:ext cx="1643074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سرعة التفاعل الكيميائي  = </a:t>
            </a:r>
            <a:endParaRPr lang="en-US" sz="1400" dirty="0"/>
          </a:p>
        </p:txBody>
      </p:sp>
      <p:sp>
        <p:nvSpPr>
          <p:cNvPr id="37" name="Rectangle 17"/>
          <p:cNvSpPr>
            <a:spLocks noChangeArrowheads="1"/>
          </p:cNvSpPr>
          <p:nvPr/>
        </p:nvSpPr>
        <p:spPr bwMode="auto">
          <a:xfrm>
            <a:off x="5072066" y="4857760"/>
            <a:ext cx="2286016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معدل  تكون أول أكسيد النيتروجين = </a:t>
            </a:r>
            <a:endParaRPr lang="en-US" sz="1400" dirty="0"/>
          </a:p>
        </p:txBody>
      </p:sp>
      <p:sp>
        <p:nvSpPr>
          <p:cNvPr id="38" name="Rectangle 17"/>
          <p:cNvSpPr>
            <a:spLocks noChangeArrowheads="1"/>
          </p:cNvSpPr>
          <p:nvPr/>
        </p:nvSpPr>
        <p:spPr bwMode="auto">
          <a:xfrm>
            <a:off x="3214678" y="4857760"/>
            <a:ext cx="1928826" cy="35719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/>
              <a:t>معدل تكوين ثاني أكسيد الكربون </a:t>
            </a:r>
            <a:endParaRPr lang="en-US" sz="1400" dirty="0"/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786446" y="5357826"/>
            <a:ext cx="3214710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5- ما هي العوامل تعتمد عليها سرعة التفاعل التالي ؟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1" name="Rectangle 17"/>
          <p:cNvSpPr>
            <a:spLocks noChangeArrowheads="1"/>
          </p:cNvSpPr>
          <p:nvPr/>
        </p:nvSpPr>
        <p:spPr bwMode="auto">
          <a:xfrm>
            <a:off x="6286512" y="5857892"/>
            <a:ext cx="2571768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أولا :- طبيعة المواد الداخلة في التفاعل 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3000364" y="5857892"/>
            <a:ext cx="2571768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ثانيا : - تركيز المواد الداخلة في التفاعل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39" name="Rectangle 17"/>
          <p:cNvSpPr>
            <a:spLocks noChangeArrowheads="1"/>
          </p:cNvSpPr>
          <p:nvPr/>
        </p:nvSpPr>
        <p:spPr bwMode="auto">
          <a:xfrm>
            <a:off x="6286512" y="6286520"/>
            <a:ext cx="2571768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ثالثا :- درجة الحرارة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40" name="Rectangle 17"/>
          <p:cNvSpPr>
            <a:spLocks noChangeArrowheads="1"/>
          </p:cNvSpPr>
          <p:nvPr/>
        </p:nvSpPr>
        <p:spPr bwMode="auto">
          <a:xfrm>
            <a:off x="3000364" y="6286520"/>
            <a:ext cx="2571768" cy="3571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  <a:latin typeface="+mj-lt"/>
                <a:cs typeface="Times New Roman" pitchFamily="18" charset="0"/>
              </a:rPr>
              <a:t>رابعا : - المواد الحافزة </a:t>
            </a:r>
            <a:endParaRPr lang="en-US" sz="1400" b="1" dirty="0">
              <a:solidFill>
                <a:schemeClr val="bg1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19" grpId="0" animBg="1"/>
      <p:bldP spid="30" grpId="0" animBg="1"/>
      <p:bldP spid="8" grpId="0" animBg="1"/>
      <p:bldP spid="9" grpId="0" animBg="1"/>
      <p:bldP spid="11" grpId="0" animBg="1"/>
      <p:bldP spid="13" grpId="0" animBg="1"/>
      <p:bldP spid="15" grpId="0" animBg="1"/>
      <p:bldP spid="16" grpId="0"/>
      <p:bldP spid="17" grpId="0" animBg="1"/>
      <p:bldP spid="18" grpId="0"/>
      <p:bldP spid="20" grpId="0"/>
      <p:bldP spid="21" grpId="0"/>
      <p:bldP spid="25" grpId="0"/>
      <p:bldP spid="27" grpId="0"/>
      <p:bldP spid="28" grpId="0"/>
      <p:bldP spid="29" grpId="0"/>
      <p:bldP spid="32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26" grpId="0" animBg="1"/>
      <p:bldP spid="31" grpId="0" animBg="1"/>
      <p:bldP spid="33" grpId="0" animBg="1"/>
      <p:bldP spid="39" grpId="0" animBg="1"/>
      <p:bldP spid="40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6124</TotalTime>
  <Words>315</Words>
  <PresentationFormat>عرض على الشاشة (3:4)‏</PresentationFormat>
  <Paragraphs>56</Paragraphs>
  <Slides>2</Slides>
  <Notes>2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</vt:i4>
      </vt:variant>
      <vt:variant>
        <vt:lpstr>عروض مخصصة</vt:lpstr>
      </vt:variant>
      <vt:variant>
        <vt:i4>1</vt:i4>
      </vt:variant>
    </vt:vector>
  </HeadingPairs>
  <TitlesOfParts>
    <vt:vector size="4" baseType="lpstr">
      <vt:lpstr>Training</vt:lpstr>
      <vt:lpstr>الشريحة 1</vt:lpstr>
      <vt:lpstr>الشريحة 2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347</cp:revision>
  <dcterms:modified xsi:type="dcterms:W3CDTF">2010-04-25T05:57:00Z</dcterms:modified>
</cp:coreProperties>
</file>