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9" r:id="rId1"/>
  </p:sldMasterIdLst>
  <p:notesMasterIdLst>
    <p:notesMasterId r:id="rId5"/>
  </p:notesMasterIdLst>
  <p:handoutMasterIdLst>
    <p:handoutMasterId r:id="rId6"/>
  </p:handoutMasterIdLst>
  <p:sldIdLst>
    <p:sldId id="276" r:id="rId2"/>
    <p:sldId id="280" r:id="rId3"/>
    <p:sldId id="281" r:id="rId4"/>
  </p:sldIdLst>
  <p:sldSz cx="9144000" cy="6858000" type="screen4x3"/>
  <p:notesSz cx="6858000" cy="9144000"/>
  <p:custShowLst>
    <p:custShow name="عرض مخصص 1" id="0">
      <p:sldLst/>
    </p:custShow>
  </p:custShowLst>
  <p:defaultTextStyle>
    <a:defPPr>
      <a:defRPr lang="ar-SA"/>
    </a:defPPr>
    <a:lvl1pPr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r" rtl="1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webPr encoding="windows-1256"/>
  <p:showPr showNarration="1">
    <p:present/>
    <p:sldAll/>
    <p:penClr>
      <a:srgbClr val="FF0000"/>
    </p:penClr>
  </p:showPr>
  <p:clrMru>
    <a:srgbClr val="99FF99"/>
    <a:srgbClr val="008080"/>
    <a:srgbClr val="CC99FF"/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90153" autoAdjust="0"/>
    <p:restoredTop sz="94617" autoAdjust="0"/>
  </p:normalViewPr>
  <p:slideViewPr>
    <p:cSldViewPr>
      <p:cViewPr>
        <p:scale>
          <a:sx n="75" d="100"/>
          <a:sy n="75" d="100"/>
        </p:scale>
        <p:origin x="-115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F852AAF0-03AA-4D11-B2D6-403052F4362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cs typeface="Times New Roman" pitchFamily="18" charset="0"/>
              </a:defRPr>
            </a:lvl1pPr>
          </a:lstStyle>
          <a:p>
            <a:r>
              <a:rPr lang="ar-SA"/>
              <a:t>الغازات في التفاعلات الكيميائية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kumimoji="0"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200">
                <a:cs typeface="Times New Roman" pitchFamily="18" charset="0"/>
              </a:defRPr>
            </a:lvl1pPr>
          </a:lstStyle>
          <a:p>
            <a:fld id="{E9362F7B-4256-4F56-80CE-F62C267661F4}" type="slidenum">
              <a:rPr lang="ar-SA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ftr="0" dt="0"/>
  <p:notesStyle>
    <a:lvl1pPr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r" rtl="1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1026"/>
          <p:cNvGrpSpPr>
            <a:grpSpLocks/>
          </p:cNvGrpSpPr>
          <p:nvPr/>
        </p:nvGrpSpPr>
        <p:grpSpPr bwMode="auto">
          <a:xfrm>
            <a:off x="-7758113" y="1463675"/>
            <a:ext cx="16902113" cy="10795000"/>
            <a:chOff x="-4887" y="922"/>
            <a:chExt cx="10647" cy="6800"/>
          </a:xfrm>
        </p:grpSpPr>
        <p:sp>
          <p:nvSpPr>
            <p:cNvPr id="7171" name="Freeform 1027"/>
            <p:cNvSpPr>
              <a:spLocks/>
            </p:cNvSpPr>
            <p:nvPr/>
          </p:nvSpPr>
          <p:spPr bwMode="auto">
            <a:xfrm>
              <a:off x="2061" y="1707"/>
              <a:ext cx="3699" cy="2613"/>
            </a:xfrm>
            <a:custGeom>
              <a:avLst/>
              <a:gdLst/>
              <a:ahLst/>
              <a:cxnLst>
                <a:cxn ang="0">
                  <a:pos x="1523" y="2611"/>
                </a:cxn>
                <a:cxn ang="0">
                  <a:pos x="3698" y="2612"/>
                </a:cxn>
                <a:cxn ang="0">
                  <a:pos x="3698" y="2228"/>
                </a:cxn>
                <a:cxn ang="0">
                  <a:pos x="0" y="0"/>
                </a:cxn>
                <a:cxn ang="0">
                  <a:pos x="160" y="118"/>
                </a:cxn>
                <a:cxn ang="0">
                  <a:pos x="292" y="219"/>
                </a:cxn>
                <a:cxn ang="0">
                  <a:pos x="441" y="347"/>
                </a:cxn>
                <a:cxn ang="0">
                  <a:pos x="585" y="482"/>
                </a:cxn>
                <a:cxn ang="0">
                  <a:pos x="796" y="711"/>
                </a:cxn>
                <a:cxn ang="0">
                  <a:pos x="983" y="955"/>
                </a:cxn>
                <a:cxn ang="0">
                  <a:pos x="1119" y="1168"/>
                </a:cxn>
                <a:cxn ang="0">
                  <a:pos x="1238" y="1388"/>
                </a:cxn>
                <a:cxn ang="0">
                  <a:pos x="1331" y="1608"/>
                </a:cxn>
                <a:cxn ang="0">
                  <a:pos x="1400" y="1809"/>
                </a:cxn>
                <a:cxn ang="0">
                  <a:pos x="1447" y="1979"/>
                </a:cxn>
                <a:cxn ang="0">
                  <a:pos x="1490" y="2190"/>
                </a:cxn>
                <a:cxn ang="0">
                  <a:pos x="1511" y="2374"/>
                </a:cxn>
                <a:cxn ang="0">
                  <a:pos x="1523" y="2611"/>
                </a:cxn>
              </a:cxnLst>
              <a:rect l="0" t="0" r="r" b="b"/>
              <a:pathLst>
                <a:path w="3699" h="2613">
                  <a:moveTo>
                    <a:pt x="1523" y="2611"/>
                  </a:moveTo>
                  <a:lnTo>
                    <a:pt x="3698" y="2612"/>
                  </a:lnTo>
                  <a:lnTo>
                    <a:pt x="3698" y="2228"/>
                  </a:lnTo>
                  <a:lnTo>
                    <a:pt x="0" y="0"/>
                  </a:lnTo>
                  <a:lnTo>
                    <a:pt x="160" y="118"/>
                  </a:lnTo>
                  <a:lnTo>
                    <a:pt x="292" y="219"/>
                  </a:lnTo>
                  <a:lnTo>
                    <a:pt x="441" y="347"/>
                  </a:lnTo>
                  <a:lnTo>
                    <a:pt x="585" y="482"/>
                  </a:lnTo>
                  <a:lnTo>
                    <a:pt x="796" y="711"/>
                  </a:lnTo>
                  <a:lnTo>
                    <a:pt x="983" y="955"/>
                  </a:lnTo>
                  <a:lnTo>
                    <a:pt x="1119" y="1168"/>
                  </a:lnTo>
                  <a:lnTo>
                    <a:pt x="1238" y="1388"/>
                  </a:lnTo>
                  <a:lnTo>
                    <a:pt x="1331" y="1608"/>
                  </a:lnTo>
                  <a:lnTo>
                    <a:pt x="1400" y="1809"/>
                  </a:lnTo>
                  <a:lnTo>
                    <a:pt x="1447" y="1979"/>
                  </a:lnTo>
                  <a:lnTo>
                    <a:pt x="1490" y="2190"/>
                  </a:lnTo>
                  <a:lnTo>
                    <a:pt x="1511" y="2374"/>
                  </a:lnTo>
                  <a:lnTo>
                    <a:pt x="1523" y="2611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7172" name="Arc 1028"/>
            <p:cNvSpPr>
              <a:spLocks/>
            </p:cNvSpPr>
            <p:nvPr/>
          </p:nvSpPr>
          <p:spPr bwMode="auto">
            <a:xfrm>
              <a:off x="-4887" y="922"/>
              <a:ext cx="8474" cy="68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4979 w 43200"/>
                <a:gd name="T3" fmla="*/ 266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31" y="-1"/>
                    <a:pt x="23861" y="88"/>
                    <a:pt x="24979" y="265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7173" name="Rectangle 1029"/>
          <p:cNvSpPr>
            <a:spLocks noGrp="1" noChangeArrowheads="1"/>
          </p:cNvSpPr>
          <p:nvPr>
            <p:ph type="ctrTitle" sz="quarter"/>
          </p:nvPr>
        </p:nvSpPr>
        <p:spPr>
          <a:xfrm>
            <a:off x="1293813" y="762000"/>
            <a:ext cx="77724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lang="ar-SA"/>
              <a:t>انقر لتحرير نمط العنوان الرئيسي</a:t>
            </a:r>
          </a:p>
        </p:txBody>
      </p:sp>
      <p:sp>
        <p:nvSpPr>
          <p:cNvPr id="7174" name="Rectangle 103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429000" y="2085975"/>
            <a:ext cx="5638800" cy="1038225"/>
          </a:xfrm>
        </p:spPr>
        <p:txBody>
          <a:bodyPr lIns="92075" rIns="92075"/>
          <a:lstStyle>
            <a:lvl1pPr marL="0" indent="0">
              <a:lnSpc>
                <a:spcPct val="70000"/>
              </a:lnSpc>
              <a:buFont typeface="Wingdings" pitchFamily="2" charset="2"/>
              <a:buNone/>
              <a:defRPr/>
            </a:lvl1pPr>
          </a:lstStyle>
          <a:p>
            <a:r>
              <a:rPr lang="ar-SA"/>
              <a:t>انقر لتحرير نمط العنوان الثانوي الرئيسي</a:t>
            </a:r>
          </a:p>
        </p:txBody>
      </p:sp>
      <p:sp>
        <p:nvSpPr>
          <p:cNvPr id="7175" name="Rectangle 103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1295400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177" name="Rectangle 103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2pPr lvl="1">
              <a:defRPr>
                <a:latin typeface="+mn-lt"/>
                <a:cs typeface="+mn-cs"/>
              </a:defRPr>
            </a:lvl2pPr>
          </a:lstStyle>
          <a:p>
            <a:pPr lvl="1"/>
            <a:fld id="{2177EE20-C76D-49CF-A42B-B42C1BC3B4B6}" type="slidenum">
              <a:rPr lang="ar-SA"/>
              <a:pPr lvl="1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98BD9E71-D796-4FA0-AA0C-A6B04E95B34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743700" y="609600"/>
            <a:ext cx="2019300" cy="5486400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682625" y="609600"/>
            <a:ext cx="5908675" cy="5486400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C4E58AF5-28E2-4A8B-8245-2A6CCBD348D7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21ADF0C-93D5-41D1-B6AD-1BDF4D6CF932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341026B1-6FA5-40D1-B755-41DBFFB50399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CD34C5F-26F6-4861-AA7C-46F4B0E2EB65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9B5B5FA-9D4D-472E-BFBC-8DA0C2F5366D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8EB3483-D7FE-4343-A912-9DC38CD444B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BA4BE45A-A076-4B40-8863-E3A109716FF3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634553B1-DA17-4BB3-8881-D841ACB21FA8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en-US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2pPr lvl="1">
              <a:defRPr/>
            </a:lvl2pPr>
          </a:lstStyle>
          <a:p>
            <a:pPr lvl="1"/>
            <a:fld id="{75B6D8C2-5B0E-42BE-97AC-6802F8387014}" type="slidenum">
              <a:rPr lang="ar-SA"/>
              <a:pPr lvl="1"/>
              <a:t>‹#›</a:t>
            </a:fld>
            <a:endParaRPr lang="en-US">
              <a:latin typeface="+mn-lt"/>
            </a:endParaRPr>
          </a:p>
        </p:txBody>
      </p:sp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2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6" name="Group 2"/>
          <p:cNvGrpSpPr>
            <a:grpSpLocks/>
          </p:cNvGrpSpPr>
          <p:nvPr/>
        </p:nvGrpSpPr>
        <p:grpSpPr bwMode="auto">
          <a:xfrm>
            <a:off x="-8405813" y="4763"/>
            <a:ext cx="17538701" cy="13690600"/>
            <a:chOff x="-5295" y="3"/>
            <a:chExt cx="11048" cy="8624"/>
          </a:xfrm>
        </p:grpSpPr>
        <p:sp>
          <p:nvSpPr>
            <p:cNvPr id="6147" name="Freeform 3"/>
            <p:cNvSpPr>
              <a:spLocks/>
            </p:cNvSpPr>
            <p:nvPr/>
          </p:nvSpPr>
          <p:spPr bwMode="auto">
            <a:xfrm>
              <a:off x="3394" y="999"/>
              <a:ext cx="2359" cy="3314"/>
            </a:xfrm>
            <a:custGeom>
              <a:avLst/>
              <a:gdLst/>
              <a:ahLst/>
              <a:cxnLst>
                <a:cxn ang="0">
                  <a:pos x="1905" y="3312"/>
                </a:cxn>
                <a:cxn ang="0">
                  <a:pos x="2358" y="3313"/>
                </a:cxn>
                <a:cxn ang="0">
                  <a:pos x="2358" y="1437"/>
                </a:cxn>
                <a:cxn ang="0">
                  <a:pos x="0" y="0"/>
                </a:cxn>
                <a:cxn ang="0">
                  <a:pos x="201" y="150"/>
                </a:cxn>
                <a:cxn ang="0">
                  <a:pos x="366" y="279"/>
                </a:cxn>
                <a:cxn ang="0">
                  <a:pos x="552" y="441"/>
                </a:cxn>
                <a:cxn ang="0">
                  <a:pos x="732" y="612"/>
                </a:cxn>
                <a:cxn ang="0">
                  <a:pos x="996" y="903"/>
                </a:cxn>
                <a:cxn ang="0">
                  <a:pos x="1230" y="1212"/>
                </a:cxn>
                <a:cxn ang="0">
                  <a:pos x="1400" y="1482"/>
                </a:cxn>
                <a:cxn ang="0">
                  <a:pos x="1548" y="1761"/>
                </a:cxn>
                <a:cxn ang="0">
                  <a:pos x="1665" y="2040"/>
                </a:cxn>
                <a:cxn ang="0">
                  <a:pos x="1751" y="2295"/>
                </a:cxn>
                <a:cxn ang="0">
                  <a:pos x="1809" y="2511"/>
                </a:cxn>
                <a:cxn ang="0">
                  <a:pos x="1863" y="2778"/>
                </a:cxn>
                <a:cxn ang="0">
                  <a:pos x="1890" y="3012"/>
                </a:cxn>
                <a:cxn ang="0">
                  <a:pos x="1905" y="3312"/>
                </a:cxn>
              </a:cxnLst>
              <a:rect l="0" t="0" r="r" b="b"/>
              <a:pathLst>
                <a:path w="2359" h="3314">
                  <a:moveTo>
                    <a:pt x="1905" y="3312"/>
                  </a:moveTo>
                  <a:lnTo>
                    <a:pt x="2358" y="3313"/>
                  </a:lnTo>
                  <a:lnTo>
                    <a:pt x="2358" y="1437"/>
                  </a:lnTo>
                  <a:lnTo>
                    <a:pt x="0" y="0"/>
                  </a:lnTo>
                  <a:lnTo>
                    <a:pt x="201" y="150"/>
                  </a:lnTo>
                  <a:lnTo>
                    <a:pt x="366" y="279"/>
                  </a:lnTo>
                  <a:lnTo>
                    <a:pt x="552" y="441"/>
                  </a:lnTo>
                  <a:lnTo>
                    <a:pt x="732" y="612"/>
                  </a:lnTo>
                  <a:lnTo>
                    <a:pt x="996" y="903"/>
                  </a:lnTo>
                  <a:lnTo>
                    <a:pt x="1230" y="1212"/>
                  </a:lnTo>
                  <a:lnTo>
                    <a:pt x="1400" y="1482"/>
                  </a:lnTo>
                  <a:lnTo>
                    <a:pt x="1548" y="1761"/>
                  </a:lnTo>
                  <a:lnTo>
                    <a:pt x="1665" y="2040"/>
                  </a:lnTo>
                  <a:lnTo>
                    <a:pt x="1751" y="2295"/>
                  </a:lnTo>
                  <a:lnTo>
                    <a:pt x="1809" y="2511"/>
                  </a:lnTo>
                  <a:lnTo>
                    <a:pt x="1863" y="2778"/>
                  </a:lnTo>
                  <a:lnTo>
                    <a:pt x="1890" y="3012"/>
                  </a:lnTo>
                  <a:lnTo>
                    <a:pt x="1905" y="3312"/>
                  </a:lnTo>
                </a:path>
              </a:pathLst>
            </a:custGeom>
            <a:gradFill rotWithShape="0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0" scaled="1"/>
            </a:gradFill>
            <a:ln w="9525">
              <a:noFill/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6148" name="Arc 4"/>
            <p:cNvSpPr>
              <a:spLocks/>
            </p:cNvSpPr>
            <p:nvPr/>
          </p:nvSpPr>
          <p:spPr bwMode="auto">
            <a:xfrm>
              <a:off x="-5295" y="3"/>
              <a:ext cx="10596" cy="8624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3200 w 43200"/>
                <a:gd name="T1" fmla="*/ 21600 h 43200"/>
                <a:gd name="T2" fmla="*/ 21600 w 43200"/>
                <a:gd name="T3" fmla="*/ 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</a:path>
                <a:path w="43200" h="43200" stroke="0" extrusionOk="0">
                  <a:moveTo>
                    <a:pt x="43200" y="21600"/>
                  </a:move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9670"/>
                    <a:pt x="9670" y="0"/>
                    <a:pt x="21599" y="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12700" cap="sq">
              <a:solidFill>
                <a:schemeClr val="fol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682625" y="609600"/>
            <a:ext cx="8080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نمط العنوان الرئيسي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2625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82562" tIns="46038" rIns="1825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215188" y="6442075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rtl="0">
              <a:defRPr kumimoji="0" sz="1400"/>
            </a:lvl1pPr>
          </a:lstStyle>
          <a:p>
            <a:endParaRPr lang="en-US"/>
          </a:p>
        </p:txBody>
      </p:sp>
      <p:sp>
        <p:nvSpPr>
          <p:cNvPr id="615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82625" y="6365875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l" rtl="0">
              <a:defRPr kumimoji="0" sz="1400"/>
            </a:lvl1pPr>
          </a:lstStyle>
          <a:p>
            <a:endParaRPr lang="en-US"/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199313" y="6148388"/>
            <a:ext cx="1905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0" rIns="92075" bIns="0" numCol="1" anchor="b" anchorCtr="0" compatLnSpc="1">
            <a:prstTxWarp prst="textNoShape">
              <a:avLst/>
            </a:prstTxWarp>
          </a:bodyPr>
          <a:lstStyle>
            <a:lvl2pPr lvl="1" rtl="0">
              <a:defRPr kumimoji="0" sz="1400">
                <a:latin typeface="+mj-lt"/>
                <a:cs typeface="+mj-cs"/>
              </a:defRPr>
            </a:lvl2pPr>
          </a:lstStyle>
          <a:p>
            <a:pPr lvl="1"/>
            <a:fld id="{3223A977-0DDD-4E7F-B295-7193FA3D6408}" type="slidenum">
              <a:rPr lang="ar-SA"/>
              <a:pPr lvl="1"/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ransition spd="slow">
    <p:random/>
  </p:transition>
  <p:txStyles>
    <p:titleStyle>
      <a:lvl1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2pPr>
      <a:lvl3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3pPr>
      <a:lvl4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4pPr>
      <a:lvl5pPr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5pPr>
      <a:lvl6pPr marL="4572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6pPr>
      <a:lvl7pPr marL="9144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7pPr>
      <a:lvl8pPr marL="13716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8pPr>
      <a:lvl9pPr marL="1828800" algn="l" rtl="1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  <a:cs typeface="Arial" charset="0"/>
        </a:defRPr>
      </a:lvl9pPr>
    </p:titleStyle>
    <p:bodyStyle>
      <a:lvl1pPr marL="342900" indent="-342900" algn="r" rtl="1" fontAlgn="base">
        <a:lnSpc>
          <a:spcPct val="90000"/>
        </a:lnSpc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r" rtl="1" fontAlgn="base">
        <a:spcBef>
          <a:spcPct val="20000"/>
        </a:spcBef>
        <a:spcAft>
          <a:spcPct val="0"/>
        </a:spcAft>
        <a:buClr>
          <a:srgbClr val="00CCFF"/>
        </a:buClr>
        <a:buSzPct val="65000"/>
        <a:buFont typeface="Wingdings" pitchFamily="2" charset="2"/>
        <a:buChar char="l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r" rtl="1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r" rtl="1" fontAlgn="base">
        <a:spcBef>
          <a:spcPct val="20000"/>
        </a:spcBef>
        <a:spcAft>
          <a:spcPct val="0"/>
        </a:spcAft>
        <a:buClr>
          <a:schemeClr val="accent1"/>
        </a:buClr>
        <a:buChar char="•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20" name="Rectangle 4"/>
          <p:cNvSpPr>
            <a:spLocks noChangeArrowheads="1"/>
          </p:cNvSpPr>
          <p:nvPr/>
        </p:nvSpPr>
        <p:spPr bwMode="auto">
          <a:xfrm rot="1702462">
            <a:off x="7740650" y="54927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 dirty="0" smtClean="0">
                <a:solidFill>
                  <a:schemeClr val="bg2"/>
                </a:solidFill>
              </a:rPr>
              <a:t>الدرس </a:t>
            </a:r>
            <a:r>
              <a:rPr lang="ar-SA" sz="1800" b="1" dirty="0" smtClean="0">
                <a:solidFill>
                  <a:schemeClr val="bg2"/>
                </a:solidFill>
                <a:cs typeface="Times New Roman" pitchFamily="18" charset="0"/>
              </a:rPr>
              <a:t>8</a:t>
            </a:r>
            <a:endParaRPr lang="en-US" sz="1800" b="1" dirty="0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821" name="Rectangle 5"/>
          <p:cNvSpPr>
            <a:spLocks noChangeArrowheads="1"/>
          </p:cNvSpPr>
          <p:nvPr/>
        </p:nvSpPr>
        <p:spPr bwMode="auto">
          <a:xfrm>
            <a:off x="395288" y="1339850"/>
            <a:ext cx="984250" cy="33655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r>
              <a:rPr lang="ar-SA" sz="1600" b="1" u="sng">
                <a:latin typeface="Arial" charset="0"/>
                <a:cs typeface="Arial" charset="0"/>
              </a:rPr>
              <a:t>/ 3 /1430</a:t>
            </a:r>
            <a:endParaRPr lang="en-US" sz="1600" b="1" u="sng">
              <a:latin typeface="Arial" charset="0"/>
              <a:cs typeface="Arial" charset="0"/>
            </a:endParaRPr>
          </a:p>
        </p:txBody>
      </p:sp>
      <p:sp>
        <p:nvSpPr>
          <p:cNvPr id="34822" name="Oval 6"/>
          <p:cNvSpPr>
            <a:spLocks noChangeArrowheads="1"/>
          </p:cNvSpPr>
          <p:nvPr/>
        </p:nvSpPr>
        <p:spPr bwMode="auto">
          <a:xfrm>
            <a:off x="2627313" y="260350"/>
            <a:ext cx="3816350" cy="865188"/>
          </a:xfrm>
          <a:prstGeom prst="ellipse">
            <a:avLst/>
          </a:prstGeom>
          <a:solidFill>
            <a:schemeClr val="tx2"/>
          </a:solidFill>
          <a:ln w="76200" cmpd="tri">
            <a:solidFill>
              <a:schemeClr val="tx1"/>
            </a:solidFill>
            <a:round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01600" prst="riblet"/>
          </a:sp3d>
        </p:spPr>
        <p:txBody>
          <a:bodyPr wrap="none" anchor="ctr"/>
          <a:lstStyle/>
          <a:p>
            <a:pPr algn="ctr"/>
            <a:r>
              <a:rPr kumimoji="0" lang="ar-SA" sz="2000" b="1" dirty="0" smtClean="0">
                <a:solidFill>
                  <a:schemeClr val="bg1"/>
                </a:solidFill>
                <a:cs typeface="Times New Roman" pitchFamily="18" charset="0"/>
              </a:rPr>
              <a:t>قانون دالتون للضغوط الجزيئية </a:t>
            </a:r>
            <a:endParaRPr kumimoji="0" lang="en-US" sz="20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4823" name="Rectangle 7"/>
          <p:cNvSpPr>
            <a:spLocks noChangeArrowheads="1"/>
          </p:cNvSpPr>
          <p:nvPr/>
        </p:nvSpPr>
        <p:spPr bwMode="auto">
          <a:xfrm>
            <a:off x="5214943" y="2500306"/>
            <a:ext cx="3714776" cy="44448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ar-SA" sz="1600" b="1" dirty="0" smtClean="0">
                <a:solidFill>
                  <a:schemeClr val="bg1"/>
                </a:solidFill>
                <a:cs typeface="Times New Roman" pitchFamily="18" charset="0"/>
              </a:rPr>
              <a:t>1- ما هو نص قانون دالتون للضغوط الجزيئية  ؟</a:t>
            </a:r>
            <a:endParaRPr lang="en-US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4824" name="Rectangle 8"/>
          <p:cNvSpPr>
            <a:spLocks noChangeArrowheads="1"/>
          </p:cNvSpPr>
          <p:nvPr/>
        </p:nvSpPr>
        <p:spPr bwMode="auto">
          <a:xfrm rot="-2279437">
            <a:off x="473075" y="479425"/>
            <a:ext cx="1219200" cy="457200"/>
          </a:xfrm>
          <a:prstGeom prst="rect">
            <a:avLst/>
          </a:prstGeom>
          <a:solidFill>
            <a:schemeClr val="folHlink"/>
          </a:solidFill>
          <a:ln w="76200" cmpd="tri">
            <a:solidFill>
              <a:schemeClr val="tx2"/>
            </a:solidFill>
            <a:prstDash val="lgDash"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800" b="1">
                <a:solidFill>
                  <a:schemeClr val="bg2"/>
                </a:solidFill>
              </a:rPr>
              <a:t>الفصل</a:t>
            </a:r>
            <a:r>
              <a:rPr lang="ar-SA" sz="1800" b="1">
                <a:solidFill>
                  <a:schemeClr val="bg2"/>
                </a:solidFill>
                <a:cs typeface="Times New Roman" pitchFamily="18" charset="0"/>
              </a:rPr>
              <a:t> الاول</a:t>
            </a:r>
            <a:endParaRPr lang="en-US" sz="1800" b="1">
              <a:solidFill>
                <a:schemeClr val="bg2"/>
              </a:solidFill>
              <a:cs typeface="Times New Roman" pitchFamily="18" charset="0"/>
            </a:endParaRPr>
          </a:p>
        </p:txBody>
      </p:sp>
      <p:sp>
        <p:nvSpPr>
          <p:cNvPr id="34825" name="Rectangle 9"/>
          <p:cNvSpPr>
            <a:spLocks noChangeArrowheads="1"/>
          </p:cNvSpPr>
          <p:nvPr/>
        </p:nvSpPr>
        <p:spPr bwMode="auto">
          <a:xfrm>
            <a:off x="2952781" y="3000372"/>
            <a:ext cx="6048375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latin typeface="Arial" charset="0"/>
                <a:cs typeface="Arial" charset="0"/>
              </a:rPr>
              <a:t>أن الضغط الكلي لخليط من عدة غازات يساوي مجموع ضغوطها الجزيئية .. 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43" name="Rectangle 7"/>
          <p:cNvSpPr>
            <a:spLocks noChangeArrowheads="1"/>
          </p:cNvSpPr>
          <p:nvPr/>
        </p:nvSpPr>
        <p:spPr bwMode="auto">
          <a:xfrm>
            <a:off x="6572264" y="4265635"/>
            <a:ext cx="2320911" cy="444489"/>
          </a:xfrm>
          <a:prstGeom prst="rect">
            <a:avLst/>
          </a:prstGeom>
          <a:ln>
            <a:headEnd type="none" w="sm" len="sm"/>
            <a:tailEnd type="none" w="sm" len="sm"/>
          </a:ln>
          <a:effectLst>
            <a:glow rad="228600">
              <a:schemeClr val="accent3">
                <a:satMod val="175000"/>
                <a:alpha val="40000"/>
              </a:schemeClr>
            </a:glow>
            <a:outerShdw blurRad="40000" dist="23000" dir="5400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ar-SA" sz="1600" b="1" dirty="0" smtClean="0">
                <a:solidFill>
                  <a:schemeClr val="bg1"/>
                </a:solidFill>
                <a:cs typeface="Times New Roman" pitchFamily="18" charset="0"/>
              </a:rPr>
              <a:t>2- فسر قانون دالتون ؟</a:t>
            </a:r>
            <a:endParaRPr lang="en-US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44" name="Rectangle 37"/>
          <p:cNvSpPr>
            <a:spLocks noChangeArrowheads="1"/>
          </p:cNvSpPr>
          <p:nvPr/>
        </p:nvSpPr>
        <p:spPr bwMode="auto">
          <a:xfrm>
            <a:off x="5357818" y="5353066"/>
            <a:ext cx="2230440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الضغط الكلي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للخليط (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( PT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=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45" name="Rectangle 9"/>
          <p:cNvSpPr>
            <a:spLocks noChangeArrowheads="1"/>
          </p:cNvSpPr>
          <p:nvPr/>
        </p:nvSpPr>
        <p:spPr bwMode="auto">
          <a:xfrm>
            <a:off x="309575" y="4786322"/>
            <a:ext cx="8691581" cy="42862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latin typeface="Arial" charset="0"/>
                <a:cs typeface="Arial" charset="0"/>
              </a:rPr>
              <a:t>انه أذا كان لدينا في وعاء حجمه (  ح  ) خليط من ثلاث غازات مثل (</a:t>
            </a:r>
            <a:r>
              <a:rPr lang="en-US" sz="1600" b="1" dirty="0" smtClean="0"/>
              <a:t>O</a:t>
            </a:r>
            <a:r>
              <a:rPr lang="en-US" sz="1600" b="1" baseline="-25000" dirty="0" smtClean="0"/>
              <a:t>2   </a:t>
            </a:r>
            <a:r>
              <a:rPr lang="ar-SA" sz="1600" b="1" dirty="0" smtClean="0">
                <a:latin typeface="Arial" charset="0"/>
                <a:cs typeface="Arial" charset="0"/>
              </a:rPr>
              <a:t> و  </a:t>
            </a:r>
            <a:r>
              <a:rPr lang="en-US" sz="1600" b="1" dirty="0" smtClean="0"/>
              <a:t>N</a:t>
            </a:r>
            <a:r>
              <a:rPr lang="en-US" sz="1600" b="1" baseline="-25000" dirty="0" smtClean="0"/>
              <a:t>2 </a:t>
            </a:r>
            <a:r>
              <a:rPr lang="ar-SA" sz="1600" b="1" baseline="-25000" dirty="0" smtClean="0"/>
              <a:t>   </a:t>
            </a:r>
            <a:r>
              <a:rPr lang="ar-SA" sz="1600" b="1" dirty="0" smtClean="0">
                <a:latin typeface="Arial" charset="0"/>
                <a:cs typeface="Arial" charset="0"/>
              </a:rPr>
              <a:t>و  </a:t>
            </a:r>
            <a:r>
              <a:rPr lang="en-US" sz="1600" b="1" dirty="0" smtClean="0">
                <a:latin typeface="Arial" charset="0"/>
                <a:cs typeface="Arial" charset="0"/>
              </a:rPr>
              <a:t>  </a:t>
            </a:r>
            <a:r>
              <a:rPr lang="ar-SA" sz="1600" b="1" dirty="0" smtClean="0">
                <a:latin typeface="Arial" charset="0"/>
                <a:cs typeface="Arial" charset="0"/>
              </a:rPr>
              <a:t> </a:t>
            </a:r>
            <a:r>
              <a:rPr lang="en-US" sz="1600" b="1" dirty="0" smtClean="0">
                <a:latin typeface="Arial" charset="0"/>
                <a:cs typeface="Arial" charset="0"/>
              </a:rPr>
              <a:t> .(  </a:t>
            </a:r>
            <a:r>
              <a:rPr lang="en-US" sz="1600" b="1" dirty="0" smtClean="0"/>
              <a:t>CO</a:t>
            </a:r>
            <a:r>
              <a:rPr lang="en-US" sz="1600" b="1" baseline="-25000" dirty="0" smtClean="0"/>
              <a:t>2</a:t>
            </a:r>
            <a:r>
              <a:rPr lang="ar-SA" sz="1600" b="1" dirty="0" smtClean="0">
                <a:latin typeface="Arial" charset="0"/>
                <a:cs typeface="Arial" charset="0"/>
              </a:rPr>
              <a:t> فان الضغط الكلي للخليط -   </a:t>
            </a:r>
          </a:p>
          <a:p>
            <a:endParaRPr lang="ar-SA" sz="300" b="1" dirty="0" smtClean="0">
              <a:latin typeface="Arial" charset="0"/>
              <a:cs typeface="Arial" charset="0"/>
            </a:endParaRP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285720" y="1709730"/>
            <a:ext cx="8759855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800" b="1" dirty="0" smtClean="0"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latin typeface="Arial" charset="0"/>
                <a:cs typeface="Arial" charset="0"/>
              </a:rPr>
              <a:t>توصل العالم دالتون من خلال تجاربه على مزيج من الغازات لا يوجد بين مكوناتها تفاعل كيميائي الى ما يعرف بقانون</a:t>
            </a:r>
          </a:p>
          <a:p>
            <a:r>
              <a:rPr lang="ar-SA" sz="1600" b="1" dirty="0" smtClean="0">
                <a:latin typeface="Arial" charset="0"/>
                <a:cs typeface="Arial" charset="0"/>
              </a:rPr>
              <a:t>دالتون للضغوط الجزيئية . 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12" name="Rectangle 37"/>
          <p:cNvSpPr>
            <a:spLocks noChangeArrowheads="1"/>
          </p:cNvSpPr>
          <p:nvPr/>
        </p:nvSpPr>
        <p:spPr bwMode="auto">
          <a:xfrm>
            <a:off x="4429124" y="5353066"/>
            <a:ext cx="928694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ضغط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</a:rPr>
              <a:t>O</a:t>
            </a:r>
            <a:r>
              <a:rPr lang="en-US" sz="1600" b="1" baseline="-250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3" name="Rectangle 37"/>
          <p:cNvSpPr>
            <a:spLocks noChangeArrowheads="1"/>
          </p:cNvSpPr>
          <p:nvPr/>
        </p:nvSpPr>
        <p:spPr bwMode="auto">
          <a:xfrm>
            <a:off x="3643306" y="5353066"/>
            <a:ext cx="928694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 ضغط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</a:rPr>
              <a:t>N</a:t>
            </a:r>
            <a:r>
              <a:rPr lang="en-US" sz="1600" b="1" baseline="-250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4" name="Rectangle 37"/>
          <p:cNvSpPr>
            <a:spLocks noChangeArrowheads="1"/>
          </p:cNvSpPr>
          <p:nvPr/>
        </p:nvSpPr>
        <p:spPr bwMode="auto">
          <a:xfrm>
            <a:off x="2714612" y="5353066"/>
            <a:ext cx="928694" cy="433388"/>
          </a:xfrm>
          <a:prstGeom prst="rect">
            <a:avLst/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ضغط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C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</a:rPr>
              <a:t>O</a:t>
            </a:r>
            <a:r>
              <a:rPr lang="en-US" sz="1600" b="1" baseline="-25000" dirty="0" smtClean="0">
                <a:solidFill>
                  <a:schemeClr val="accent3">
                    <a:lumMod val="50000"/>
                  </a:schemeClr>
                </a:solidFill>
              </a:rPr>
              <a:t>2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5" name="Rectangle 37"/>
          <p:cNvSpPr>
            <a:spLocks noChangeArrowheads="1"/>
          </p:cNvSpPr>
          <p:nvPr/>
        </p:nvSpPr>
        <p:spPr bwMode="auto">
          <a:xfrm>
            <a:off x="5214942" y="3567116"/>
            <a:ext cx="2230440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الضغط الكلي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للخليط (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( PT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=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Rectangle 37"/>
          <p:cNvSpPr>
            <a:spLocks noChangeArrowheads="1"/>
          </p:cNvSpPr>
          <p:nvPr/>
        </p:nvSpPr>
        <p:spPr bwMode="auto">
          <a:xfrm>
            <a:off x="4786314" y="3567116"/>
            <a:ext cx="428628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</a:t>
            </a:r>
            <a:r>
              <a:rPr lang="ar-SA" sz="12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1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7" name="Rectangle 37"/>
          <p:cNvSpPr>
            <a:spLocks noChangeArrowheads="1"/>
          </p:cNvSpPr>
          <p:nvPr/>
        </p:nvSpPr>
        <p:spPr bwMode="auto">
          <a:xfrm>
            <a:off x="4500562" y="3567116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Rectangle 37"/>
          <p:cNvSpPr>
            <a:spLocks noChangeArrowheads="1"/>
          </p:cNvSpPr>
          <p:nvPr/>
        </p:nvSpPr>
        <p:spPr bwMode="auto">
          <a:xfrm>
            <a:off x="4071934" y="3567116"/>
            <a:ext cx="428628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</a:t>
            </a:r>
            <a:r>
              <a:rPr lang="ar-SA" sz="12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2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0" name="Rectangle 37"/>
          <p:cNvSpPr>
            <a:spLocks noChangeArrowheads="1"/>
          </p:cNvSpPr>
          <p:nvPr/>
        </p:nvSpPr>
        <p:spPr bwMode="auto">
          <a:xfrm>
            <a:off x="3786182" y="3567116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Rectangle 37"/>
          <p:cNvSpPr>
            <a:spLocks noChangeArrowheads="1"/>
          </p:cNvSpPr>
          <p:nvPr/>
        </p:nvSpPr>
        <p:spPr bwMode="auto">
          <a:xfrm>
            <a:off x="3357554" y="3571876"/>
            <a:ext cx="428628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</a:t>
            </a:r>
            <a:r>
              <a:rPr lang="ar-SA" sz="12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3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2" name="Rectangle 37"/>
          <p:cNvSpPr>
            <a:spLocks noChangeArrowheads="1"/>
          </p:cNvSpPr>
          <p:nvPr/>
        </p:nvSpPr>
        <p:spPr bwMode="auto">
          <a:xfrm>
            <a:off x="3071802" y="3567116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3" name="Rectangle 37"/>
          <p:cNvSpPr>
            <a:spLocks noChangeArrowheads="1"/>
          </p:cNvSpPr>
          <p:nvPr/>
        </p:nvSpPr>
        <p:spPr bwMode="auto">
          <a:xfrm>
            <a:off x="2571736" y="3571876"/>
            <a:ext cx="500066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......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4" name="Rectangle 37"/>
          <p:cNvSpPr>
            <a:spLocks noChangeArrowheads="1"/>
          </p:cNvSpPr>
          <p:nvPr/>
        </p:nvSpPr>
        <p:spPr bwMode="auto">
          <a:xfrm>
            <a:off x="2285984" y="3571876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5" name="Rectangle 37"/>
          <p:cNvSpPr>
            <a:spLocks noChangeArrowheads="1"/>
          </p:cNvSpPr>
          <p:nvPr/>
        </p:nvSpPr>
        <p:spPr bwMode="auto">
          <a:xfrm>
            <a:off x="1857356" y="3571876"/>
            <a:ext cx="428628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</a:t>
            </a:r>
            <a:r>
              <a:rPr lang="ar-SA" sz="12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ن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48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5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6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80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 animBg="1"/>
      <p:bldP spid="34821" grpId="0"/>
      <p:bldP spid="34822" grpId="0" animBg="1"/>
      <p:bldP spid="34823" grpId="0" animBg="1"/>
      <p:bldP spid="34824" grpId="0" animBg="1"/>
      <p:bldP spid="34825" grpId="0"/>
      <p:bldP spid="43" grpId="0" animBg="1"/>
      <p:bldP spid="44" grpId="0" animBg="1"/>
      <p:bldP spid="45" grpId="0"/>
      <p:bldP spid="11" grpId="0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6786578" y="714356"/>
            <a:ext cx="2214578" cy="44448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ar-SA" sz="1600" b="1" dirty="0" smtClean="0">
                <a:solidFill>
                  <a:schemeClr val="bg1"/>
                </a:solidFill>
                <a:cs typeface="Times New Roman" pitchFamily="18" charset="0"/>
              </a:rPr>
              <a:t>3- على ماذا يعتمد  الغازات   ؟</a:t>
            </a:r>
            <a:endParaRPr lang="en-US" sz="1600" b="1" dirty="0">
              <a:solidFill>
                <a:schemeClr val="bg1"/>
              </a:solidFill>
              <a:cs typeface="Times New Roman" pitchFamily="18" charset="0"/>
            </a:endParaRPr>
          </a:p>
        </p:txBody>
      </p:sp>
      <p:sp>
        <p:nvSpPr>
          <p:cNvPr id="3" name="Rectangle 9"/>
          <p:cNvSpPr>
            <a:spLocks noChangeArrowheads="1"/>
          </p:cNvSpPr>
          <p:nvPr/>
        </p:nvSpPr>
        <p:spPr bwMode="auto">
          <a:xfrm>
            <a:off x="5643570" y="1214422"/>
            <a:ext cx="3357586" cy="428628"/>
          </a:xfrm>
          <a:prstGeom prst="rect">
            <a:avLst/>
          </a:prstGeom>
          <a:solidFill>
            <a:srgbClr val="92D050"/>
          </a:solidFill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latin typeface="Arial" charset="0"/>
                <a:cs typeface="Arial" charset="0"/>
              </a:rPr>
              <a:t>على عدد جزيئات الغازات  الموجودة في الوعاء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024219" y="1852606"/>
            <a:ext cx="6048375" cy="647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latin typeface="Arial" charset="0"/>
                <a:cs typeface="Arial" charset="0"/>
              </a:rPr>
              <a:t> فنلاحظ انه لو كان لدينا ثلاث غازات مثل (</a:t>
            </a:r>
            <a:r>
              <a:rPr lang="en-US" sz="1600" b="1" dirty="0" smtClean="0">
                <a:latin typeface="Arial" charset="0"/>
                <a:cs typeface="Arial" charset="0"/>
              </a:rPr>
              <a:t>CO</a:t>
            </a:r>
            <a:r>
              <a:rPr lang="en-US" sz="1100" b="1" dirty="0" smtClean="0">
                <a:latin typeface="Arial" charset="0"/>
                <a:cs typeface="Arial" charset="0"/>
              </a:rPr>
              <a:t>2</a:t>
            </a:r>
            <a:r>
              <a:rPr lang="en-US" sz="1600" b="1" dirty="0" smtClean="0"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latin typeface="Arial" charset="0"/>
                <a:cs typeface="Arial" charset="0"/>
              </a:rPr>
              <a:t> </a:t>
            </a:r>
            <a:r>
              <a:rPr lang="en-US" sz="1600" b="1" dirty="0" smtClean="0">
                <a:latin typeface="Arial" charset="0"/>
                <a:cs typeface="Arial" charset="0"/>
              </a:rPr>
              <a:t>O</a:t>
            </a:r>
            <a:r>
              <a:rPr lang="en-US" sz="1200" b="1" dirty="0" smtClean="0">
                <a:latin typeface="Arial" charset="0"/>
                <a:cs typeface="Arial" charset="0"/>
              </a:rPr>
              <a:t>2</a:t>
            </a:r>
            <a:r>
              <a:rPr lang="en-US" sz="1600" b="1" dirty="0" smtClean="0">
                <a:latin typeface="Arial" charset="0"/>
                <a:cs typeface="Arial" charset="0"/>
              </a:rPr>
              <a:t>  ,   N</a:t>
            </a:r>
            <a:r>
              <a:rPr lang="en-US" sz="1200" b="1" dirty="0" smtClean="0">
                <a:latin typeface="Arial" charset="0"/>
                <a:cs typeface="Arial" charset="0"/>
              </a:rPr>
              <a:t>2</a:t>
            </a:r>
            <a:r>
              <a:rPr lang="en-US" sz="1600" b="1" dirty="0" smtClean="0">
                <a:latin typeface="Arial" charset="0"/>
                <a:cs typeface="Arial" charset="0"/>
              </a:rPr>
              <a:t>   ,</a:t>
            </a:r>
            <a:r>
              <a:rPr lang="ar-SA" sz="1600" b="1" dirty="0" smtClean="0">
                <a:latin typeface="Arial" charset="0"/>
                <a:cs typeface="Arial" charset="0"/>
              </a:rPr>
              <a:t> )  فلو استبدلنا جزيئات (  </a:t>
            </a:r>
            <a:r>
              <a:rPr lang="en-US" sz="1600" b="1" dirty="0" smtClean="0">
                <a:latin typeface="Arial" charset="0"/>
                <a:cs typeface="Arial" charset="0"/>
              </a:rPr>
              <a:t>O</a:t>
            </a:r>
            <a:r>
              <a:rPr lang="en-US" sz="1200" b="1" dirty="0" smtClean="0">
                <a:latin typeface="Arial" charset="0"/>
                <a:cs typeface="Arial" charset="0"/>
              </a:rPr>
              <a:t>2</a:t>
            </a:r>
            <a:r>
              <a:rPr lang="ar-SA" sz="1200" b="1" dirty="0" smtClean="0"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latin typeface="Arial" charset="0"/>
                <a:cs typeface="Arial" charset="0"/>
              </a:rPr>
              <a:t>  ) بجزيئات ( </a:t>
            </a:r>
            <a:r>
              <a:rPr lang="en-US" sz="1600" b="1" dirty="0" smtClean="0">
                <a:latin typeface="Arial" charset="0"/>
                <a:cs typeface="Arial" charset="0"/>
              </a:rPr>
              <a:t>H</a:t>
            </a:r>
            <a:r>
              <a:rPr lang="en-US" sz="1100" b="1" dirty="0" smtClean="0">
                <a:latin typeface="Arial" charset="0"/>
                <a:cs typeface="Arial" charset="0"/>
              </a:rPr>
              <a:t>2</a:t>
            </a:r>
            <a:r>
              <a:rPr lang="ar-SA" sz="1100" b="1" dirty="0" smtClean="0">
                <a:latin typeface="Arial" charset="0"/>
                <a:cs typeface="Arial" charset="0"/>
              </a:rPr>
              <a:t>  </a:t>
            </a:r>
            <a:r>
              <a:rPr lang="ar-SA" sz="1600" b="1" dirty="0" smtClean="0">
                <a:latin typeface="Arial" charset="0"/>
                <a:cs typeface="Arial" charset="0"/>
              </a:rPr>
              <a:t> فلن يؤثر ذلك على </a:t>
            </a:r>
          </a:p>
          <a:p>
            <a:endParaRPr lang="ar-SA" sz="1000" b="1" dirty="0" smtClean="0">
              <a:latin typeface="Arial" charset="0"/>
              <a:cs typeface="Arial" charset="0"/>
            </a:endParaRPr>
          </a:p>
          <a:p>
            <a:r>
              <a:rPr lang="ar-SA" sz="1600" b="1" dirty="0" smtClean="0">
                <a:latin typeface="Arial" charset="0"/>
                <a:cs typeface="Arial" charset="0"/>
              </a:rPr>
              <a:t>الضغط الكلي للخليط )  لان ضغط الغازات  يعتمد  على عدد الجزيئات للغاز وليس على نوع هذه الجزيئات ( الغاز )  .</a:t>
            </a:r>
            <a:endParaRPr lang="en-US" sz="1600" b="1" dirty="0">
              <a:latin typeface="Arial" charset="0"/>
              <a:cs typeface="Arial" charset="0"/>
            </a:endParaRPr>
          </a:p>
        </p:txBody>
      </p:sp>
      <p:sp>
        <p:nvSpPr>
          <p:cNvPr id="5" name="Rectangle 7"/>
          <p:cNvSpPr>
            <a:spLocks noChangeArrowheads="1"/>
          </p:cNvSpPr>
          <p:nvPr/>
        </p:nvSpPr>
        <p:spPr bwMode="auto">
          <a:xfrm>
            <a:off x="4286248" y="2627321"/>
            <a:ext cx="4714908" cy="444489"/>
          </a:xfrm>
          <a:prstGeom prst="rect">
            <a:avLst/>
          </a:prstGeom>
          <a:ln>
            <a:headEnd type="none" w="sm" len="sm"/>
            <a:tailEnd type="none" w="sm" len="sm"/>
          </a:ln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اذكر بعض القوانين المستخدمة في قانون دالتون للضغوط الجزئية </a:t>
            </a:r>
            <a:r>
              <a:rPr lang="ar-EG" sz="1600" b="1" dirty="0" smtClean="0">
                <a:solidFill>
                  <a:schemeClr val="bg1">
                    <a:lumMod val="75000"/>
                  </a:schemeClr>
                </a:solidFill>
              </a:rPr>
              <a:t> ؟</a:t>
            </a:r>
            <a:endParaRPr lang="en-US" sz="1600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6" name="Rectangle 37"/>
          <p:cNvSpPr>
            <a:spLocks noChangeArrowheads="1"/>
          </p:cNvSpPr>
          <p:nvPr/>
        </p:nvSpPr>
        <p:spPr bwMode="auto">
          <a:xfrm>
            <a:off x="5643570" y="3286124"/>
            <a:ext cx="278608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الضغط الكلي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للخليط للغازات (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( PT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=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7" name="Rectangle 37"/>
          <p:cNvSpPr>
            <a:spLocks noChangeArrowheads="1"/>
          </p:cNvSpPr>
          <p:nvPr/>
        </p:nvSpPr>
        <p:spPr bwMode="auto">
          <a:xfrm>
            <a:off x="4429124" y="3286124"/>
            <a:ext cx="1214446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ضغط الغاز الأول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8" name="Rectangle 37"/>
          <p:cNvSpPr>
            <a:spLocks noChangeArrowheads="1"/>
          </p:cNvSpPr>
          <p:nvPr/>
        </p:nvSpPr>
        <p:spPr bwMode="auto">
          <a:xfrm>
            <a:off x="4143372" y="3286124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0" name="Rectangle 37"/>
          <p:cNvSpPr>
            <a:spLocks noChangeArrowheads="1"/>
          </p:cNvSpPr>
          <p:nvPr/>
        </p:nvSpPr>
        <p:spPr bwMode="auto">
          <a:xfrm>
            <a:off x="2643174" y="3286124"/>
            <a:ext cx="285752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+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6" name="مستطيل 15"/>
          <p:cNvSpPr/>
          <p:nvPr/>
        </p:nvSpPr>
        <p:spPr bwMode="auto">
          <a:xfrm>
            <a:off x="8429652" y="3286124"/>
            <a:ext cx="500066" cy="35719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1-                  </a:t>
            </a:r>
            <a:endParaRPr kumimoji="1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Rectangle 37"/>
          <p:cNvSpPr>
            <a:spLocks noChangeArrowheads="1"/>
          </p:cNvSpPr>
          <p:nvPr/>
        </p:nvSpPr>
        <p:spPr bwMode="auto">
          <a:xfrm>
            <a:off x="2928926" y="3286124"/>
            <a:ext cx="1214446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ضغط الغاز الثاني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8" name="Rectangle 37"/>
          <p:cNvSpPr>
            <a:spLocks noChangeArrowheads="1"/>
          </p:cNvSpPr>
          <p:nvPr/>
        </p:nvSpPr>
        <p:spPr bwMode="auto">
          <a:xfrm>
            <a:off x="1428728" y="3286124"/>
            <a:ext cx="1214446" cy="433388"/>
          </a:xfrm>
          <a:prstGeom prst="rect">
            <a:avLst/>
          </a:prstGeom>
          <a:solidFill>
            <a:schemeClr val="accent2"/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ضغط الغاز الثالث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19" name="مستطيل 18"/>
          <p:cNvSpPr/>
          <p:nvPr/>
        </p:nvSpPr>
        <p:spPr bwMode="auto">
          <a:xfrm>
            <a:off x="8501090" y="4357694"/>
            <a:ext cx="500066" cy="357190"/>
          </a:xfrm>
          <a:prstGeom prst="rect">
            <a:avLst/>
          </a:prstGeom>
          <a:noFill/>
          <a:ln w="12700" cap="flat" cmpd="sng" algn="ctr">
            <a:noFill/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2-                  </a:t>
            </a:r>
            <a:endParaRPr kumimoji="1" lang="en-US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428728" y="4214818"/>
            <a:ext cx="7143800" cy="71438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  <a:cs typeface="Times New Roman" pitchFamily="18" charset="0"/>
              </a:rPr>
              <a:t> </a:t>
            </a:r>
            <a:endParaRPr lang="ar-SA" sz="1600" b="1" u="sng" dirty="0" smtClean="0">
              <a:solidFill>
                <a:schemeClr val="bg1">
                  <a:lumMod val="75000"/>
                </a:schemeClr>
              </a:solidFill>
            </a:endParaRPr>
          </a:p>
          <a:p>
            <a:endParaRPr lang="en-US" sz="1600" b="1" dirty="0">
              <a:solidFill>
                <a:schemeClr val="bg1">
                  <a:lumMod val="7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15" name="Rectangle 24"/>
          <p:cNvSpPr>
            <a:spLocks noChangeArrowheads="1"/>
          </p:cNvSpPr>
          <p:nvPr/>
        </p:nvSpPr>
        <p:spPr bwMode="auto">
          <a:xfrm>
            <a:off x="6572264" y="4269021"/>
            <a:ext cx="101941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الضغط الكلي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للخليط للغازات ( </a:t>
            </a:r>
            <a:r>
              <a:rPr lang="en-US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 ( PT</a:t>
            </a:r>
            <a:r>
              <a:rPr lang="ar-SA" sz="1600" b="1" dirty="0" smtClean="0">
                <a:solidFill>
                  <a:schemeClr val="accent3">
                    <a:lumMod val="50000"/>
                  </a:schemeClr>
                </a:solidFill>
                <a:latin typeface="Arial" charset="0"/>
                <a:cs typeface="Arial" charset="0"/>
              </a:rPr>
              <a:t>=</a:t>
            </a:r>
            <a:endParaRPr lang="en-US" sz="1600" b="1" dirty="0">
              <a:solidFill>
                <a:schemeClr val="accent3">
                  <a:lumMod val="50000"/>
                </a:schemeClr>
              </a:solidFill>
              <a:latin typeface="Arial" charset="0"/>
              <a:cs typeface="Arial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 rot="154301">
            <a:off x="2685183" y="4248468"/>
            <a:ext cx="1195297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cxnSp>
        <p:nvCxnSpPr>
          <p:cNvPr id="22" name="رابط مستقيم 21"/>
          <p:cNvCxnSpPr/>
          <p:nvPr/>
        </p:nvCxnSpPr>
        <p:spPr bwMode="auto">
          <a:xfrm rot="10800000">
            <a:off x="2555166" y="4641857"/>
            <a:ext cx="3159843" cy="1588"/>
          </a:xfrm>
          <a:prstGeom prst="line">
            <a:avLst/>
          </a:prstGeom>
          <a:ln>
            <a:headEnd type="none" w="sm" len="sm"/>
            <a:tailEnd type="none" w="sm" len="sm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4"/>
          <p:cNvSpPr>
            <a:spLocks noChangeArrowheads="1"/>
          </p:cNvSpPr>
          <p:nvPr/>
        </p:nvSpPr>
        <p:spPr bwMode="auto">
          <a:xfrm>
            <a:off x="4429124" y="4140207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مجموع عدد مولات الغازات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4" name="Rectangle 24"/>
          <p:cNvSpPr>
            <a:spLocks noChangeArrowheads="1"/>
          </p:cNvSpPr>
          <p:nvPr/>
        </p:nvSpPr>
        <p:spPr bwMode="auto">
          <a:xfrm rot="154301">
            <a:off x="2871657" y="4125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 rot="154301">
            <a:off x="2514467" y="4125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ت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7" name="Rectangle 24"/>
          <p:cNvSpPr>
            <a:spLocks noChangeArrowheads="1"/>
          </p:cNvSpPr>
          <p:nvPr/>
        </p:nvSpPr>
        <p:spPr bwMode="auto">
          <a:xfrm rot="154301">
            <a:off x="3014533" y="4125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ك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8" name="Rectangle 24"/>
          <p:cNvSpPr>
            <a:spLocks noChangeArrowheads="1"/>
          </p:cNvSpPr>
          <p:nvPr/>
        </p:nvSpPr>
        <p:spPr bwMode="auto">
          <a:xfrm rot="154301">
            <a:off x="3694229" y="4443374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 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29" name="Rectangle 24"/>
          <p:cNvSpPr>
            <a:spLocks noChangeArrowheads="1"/>
          </p:cNvSpPr>
          <p:nvPr/>
        </p:nvSpPr>
        <p:spPr bwMode="auto">
          <a:xfrm rot="154301">
            <a:off x="3371723" y="4125965"/>
            <a:ext cx="649288" cy="64611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×</a:t>
            </a:r>
            <a:endParaRPr lang="en-US" sz="1600" b="1" dirty="0">
              <a:solidFill>
                <a:schemeClr val="bg1">
                  <a:lumMod val="75000"/>
                </a:schemeClr>
              </a:solidFill>
            </a:endParaRPr>
          </a:p>
        </p:txBody>
      </p:sp>
      <p:sp>
        <p:nvSpPr>
          <p:cNvPr id="32" name="Rectangle 17"/>
          <p:cNvSpPr>
            <a:spLocks noChangeArrowheads="1"/>
          </p:cNvSpPr>
          <p:nvPr/>
        </p:nvSpPr>
        <p:spPr bwMode="auto">
          <a:xfrm>
            <a:off x="7286644" y="5572140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+mj-lt"/>
              </a:rPr>
              <a:t>عدد مولات </a:t>
            </a:r>
            <a:r>
              <a:rPr lang="ar-SA" sz="1600" b="1" dirty="0" smtClean="0">
                <a:latin typeface="+mj-lt"/>
              </a:rPr>
              <a:t>الغاز = </a:t>
            </a:r>
            <a:endParaRPr lang="en-US" sz="1600" dirty="0">
              <a:latin typeface="+mj-lt"/>
            </a:endParaRPr>
          </a:p>
        </p:txBody>
      </p:sp>
      <p:sp>
        <p:nvSpPr>
          <p:cNvPr id="33" name="Rectangle 17"/>
          <p:cNvSpPr>
            <a:spLocks noChangeArrowheads="1"/>
          </p:cNvSpPr>
          <p:nvPr/>
        </p:nvSpPr>
        <p:spPr bwMode="auto">
          <a:xfrm>
            <a:off x="5643571" y="5356238"/>
            <a:ext cx="150019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+mj-lt"/>
              </a:rPr>
              <a:t>وزن المادة بالجرام </a:t>
            </a:r>
            <a:endParaRPr lang="en-US" sz="1600" dirty="0">
              <a:latin typeface="+mj-lt"/>
            </a:endParaRPr>
          </a:p>
        </p:txBody>
      </p:sp>
      <p:sp>
        <p:nvSpPr>
          <p:cNvPr id="34" name="Rectangle 17"/>
          <p:cNvSpPr>
            <a:spLocks noChangeArrowheads="1"/>
          </p:cNvSpPr>
          <p:nvPr/>
        </p:nvSpPr>
        <p:spPr bwMode="auto">
          <a:xfrm>
            <a:off x="5857885" y="5857892"/>
            <a:ext cx="1143008" cy="35719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 algn="ctr"/>
            <a:r>
              <a:rPr lang="ar-SA" sz="1600" b="1" dirty="0" smtClean="0">
                <a:latin typeface="+mj-lt"/>
              </a:rPr>
              <a:t>وزن المول الواحد من المادة </a:t>
            </a:r>
            <a:endParaRPr lang="en-US" sz="1600" dirty="0">
              <a:latin typeface="+mj-lt"/>
            </a:endParaRPr>
          </a:p>
        </p:txBody>
      </p:sp>
      <p:cxnSp>
        <p:nvCxnSpPr>
          <p:cNvPr id="35" name="رابط مستقيم 34"/>
          <p:cNvCxnSpPr/>
          <p:nvPr/>
        </p:nvCxnSpPr>
        <p:spPr bwMode="auto">
          <a:xfrm rot="10800000">
            <a:off x="5572133" y="5713428"/>
            <a:ext cx="1714512" cy="1588"/>
          </a:xfrm>
          <a:prstGeom prst="line">
            <a:avLst/>
          </a:prstGeom>
          <a:ln>
            <a:solidFill>
              <a:schemeClr val="tx1"/>
            </a:solidFill>
            <a:headEnd type="none" w="sm" len="sm"/>
            <a:tailEnd type="none" w="sm" len="sm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3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0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21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0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3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4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5" dur="10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0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2" dur="10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/>
      <p:bldP spid="5" grpId="0" animBg="1"/>
      <p:bldP spid="6" grpId="0" animBg="1"/>
      <p:bldP spid="7" grpId="0" animBg="1"/>
      <p:bldP spid="8" grpId="0" animBg="1"/>
      <p:bldP spid="10" grpId="0" animBg="1"/>
      <p:bldP spid="17" grpId="0" animBg="1"/>
      <p:bldP spid="18" grpId="0" animBg="1"/>
      <p:bldP spid="14" grpId="0" animBg="1"/>
      <p:bldP spid="15" grpId="0"/>
      <p:bldP spid="21" grpId="0"/>
      <p:bldP spid="23" grpId="0"/>
      <p:bldP spid="24" grpId="0"/>
      <p:bldP spid="25" grpId="0"/>
      <p:bldP spid="27" grpId="0"/>
      <p:bldP spid="28" grpId="0"/>
      <p:bldP spid="29" grpId="0"/>
      <p:bldP spid="32" grpId="0"/>
      <p:bldP spid="33" grpId="0"/>
      <p:bldP spid="3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285720" y="1129713"/>
            <a:ext cx="8572560" cy="584775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rtl="0"/>
            <a:r>
              <a:rPr kumimoji="0" lang="ar-SA" sz="1600" b="1" i="0" u="none" strike="noStrike" cap="none" normalizeH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ما هو ضغط الخليط الكلي المكون من 6 ضغط جوي من غاز  الأكسجين  و 5 ضغط </a:t>
            </a:r>
            <a:r>
              <a:rPr kumimoji="0" lang="ar-SA" sz="1600" b="1" dirty="0" smtClean="0">
                <a:solidFill>
                  <a:schemeClr val="bg1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جوي من غاز الهيدروجين و 74 سم زئبق من غاز النيتروجين و 0.2 ضغط جوي من غاز النيتروجين  ؟</a:t>
            </a:r>
            <a:r>
              <a:rPr kumimoji="0" lang="ar-SA" sz="1600" b="1" i="0" u="none" strike="noStrike" cap="none" normalizeH="0" dirty="0" smtClean="0">
                <a:ln>
                  <a:noFill/>
                </a:ln>
                <a:solidFill>
                  <a:schemeClr val="bg1">
                    <a:lumMod val="75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en-US" sz="1600" b="1" i="0" u="none" strike="noStrike" cap="none" normalizeH="0" baseline="0" dirty="0" smtClean="0">
              <a:ln>
                <a:noFill/>
              </a:ln>
              <a:solidFill>
                <a:schemeClr val="bg1">
                  <a:lumMod val="75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مستطيل 3"/>
          <p:cNvSpPr/>
          <p:nvPr/>
        </p:nvSpPr>
        <p:spPr>
          <a:xfrm>
            <a:off x="285720" y="2772787"/>
            <a:ext cx="8715436" cy="83099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كم يكون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ضغط خليط مكون من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4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جم من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غاز الأكسجين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و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 مول من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غاز لنيتروجين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و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 6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جرام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غاز هيدروجين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و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0.2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مول من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غاز ثاني أكسيد الكربون 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في وعاء حجمه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10  لترات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في درجة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حرارة 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27 درجة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مئوية ؟ </a:t>
            </a:r>
            <a:endParaRPr lang="ar-SA" sz="1600" b="1" dirty="0" smtClean="0">
              <a:solidFill>
                <a:schemeClr val="bg1">
                  <a:lumMod val="75000"/>
                </a:schemeClr>
              </a:solidFill>
            </a:endParaRPr>
          </a:p>
          <a:p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أذا علما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بان الكتل الذرية لذرات هي (    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H  =  1  /     O = 16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  /  </a:t>
            </a:r>
            <a:r>
              <a:rPr lang="en-US" sz="1600" b="1" dirty="0" smtClean="0">
                <a:solidFill>
                  <a:schemeClr val="bg1">
                    <a:lumMod val="75000"/>
                  </a:schemeClr>
                </a:solidFill>
              </a:rPr>
              <a:t>C = 12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ar-SA" sz="1600" b="1" dirty="0" smtClean="0">
                <a:solidFill>
                  <a:schemeClr val="bg1">
                    <a:lumMod val="75000"/>
                  </a:schemeClr>
                </a:solidFill>
              </a:rPr>
              <a:t> ) .</a:t>
            </a:r>
          </a:p>
        </p:txBody>
      </p:sp>
      <p:sp>
        <p:nvSpPr>
          <p:cNvPr id="5" name="Rectangle 17"/>
          <p:cNvSpPr>
            <a:spLocks noChangeArrowheads="1"/>
          </p:cNvSpPr>
          <p:nvPr/>
        </p:nvSpPr>
        <p:spPr bwMode="auto">
          <a:xfrm>
            <a:off x="8001024" y="2071678"/>
            <a:ext cx="857256" cy="357190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(2):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6" name="Rectangle 17"/>
          <p:cNvSpPr>
            <a:spLocks noChangeArrowheads="1"/>
          </p:cNvSpPr>
          <p:nvPr/>
        </p:nvSpPr>
        <p:spPr bwMode="auto">
          <a:xfrm>
            <a:off x="8072462" y="428604"/>
            <a:ext cx="857256" cy="428628"/>
          </a:xfrm>
          <a:prstGeom prst="rect">
            <a:avLst/>
          </a:prstGeom>
          <a:solidFill>
            <a:schemeClr val="tx2">
              <a:lumMod val="75000"/>
            </a:schemeClr>
          </a:solidFill>
          <a:ln w="12700">
            <a:solidFill>
              <a:schemeClr val="tx1"/>
            </a:solidFill>
            <a:miter lim="800000"/>
            <a:headEnd type="none" w="sm" len="sm"/>
            <a:tailEnd type="none" w="sm" len="sm"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none" anchor="ctr"/>
          <a:lstStyle/>
          <a:p>
            <a:pPr algn="ctr"/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مثال </a:t>
            </a:r>
            <a:r>
              <a:rPr lang="ar-SA" sz="1400" b="1" dirty="0" smtClean="0">
                <a:solidFill>
                  <a:schemeClr val="bg1">
                    <a:lumMod val="50000"/>
                  </a:schemeClr>
                </a:solidFill>
              </a:rPr>
              <a:t>(1):</a:t>
            </a:r>
            <a:endParaRPr lang="en-US" sz="1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7" name="وسيلة شرح على شكل سحابة 6"/>
          <p:cNvSpPr/>
          <p:nvPr/>
        </p:nvSpPr>
        <p:spPr bwMode="auto">
          <a:xfrm>
            <a:off x="214282" y="5357826"/>
            <a:ext cx="2500330" cy="1000132"/>
          </a:xfrm>
          <a:prstGeom prst="cloudCallout">
            <a:avLst/>
          </a:prstGeom>
          <a:solidFill>
            <a:schemeClr val="accent1"/>
          </a:solidFill>
          <a:ln w="12700" cap="flat" cmpd="sng" algn="ctr">
            <a:solidFill>
              <a:schemeClr val="tx1"/>
            </a:solidFill>
            <a:prstDash val="solid"/>
            <a:round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ar-SA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  <a:p>
            <a:pPr marL="0" marR="0" indent="0" algn="r" defTabSz="914400" rtl="1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ar-SA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</a:rPr>
              <a:t>لا تنسى الواجب المنزلي</a:t>
            </a:r>
            <a:endParaRPr kumimoji="1" lang="en-US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heme/theme1.xml><?xml version="1.0" encoding="utf-8"?>
<a:theme xmlns:a="http://schemas.openxmlformats.org/drawingml/2006/main" name="Training">
  <a:themeElements>
    <a:clrScheme name="Training 1">
      <a:dk1>
        <a:srgbClr val="000000"/>
      </a:dk1>
      <a:lt1>
        <a:srgbClr val="FFFFFF"/>
      </a:lt1>
      <a:dk2>
        <a:srgbClr val="0000FF"/>
      </a:dk2>
      <a:lt2>
        <a:srgbClr val="FFCC66"/>
      </a:lt2>
      <a:accent1>
        <a:srgbClr val="00CCFF"/>
      </a:accent1>
      <a:accent2>
        <a:srgbClr val="FFFF00"/>
      </a:accent2>
      <a:accent3>
        <a:srgbClr val="AAAAFF"/>
      </a:accent3>
      <a:accent4>
        <a:srgbClr val="DADADA"/>
      </a:accent4>
      <a:accent5>
        <a:srgbClr val="AAE2FF"/>
      </a:accent5>
      <a:accent6>
        <a:srgbClr val="E7E700"/>
      </a:accent6>
      <a:hlink>
        <a:srgbClr val="FF0033"/>
      </a:hlink>
      <a:folHlink>
        <a:srgbClr val="3366FF"/>
      </a:folHlink>
    </a:clrScheme>
    <a:fontScheme name="Training">
      <a:majorFont>
        <a:latin typeface="Arial"/>
        <a:ea typeface=""/>
        <a:cs typeface="Arial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ar-SA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Training 1">
        <a:dk1>
          <a:srgbClr val="000000"/>
        </a:dk1>
        <a:lt1>
          <a:srgbClr val="FFFFFF"/>
        </a:lt1>
        <a:dk2>
          <a:srgbClr val="0000FF"/>
        </a:dk2>
        <a:lt2>
          <a:srgbClr val="FFCC66"/>
        </a:lt2>
        <a:accent1>
          <a:srgbClr val="00CCFF"/>
        </a:accent1>
        <a:accent2>
          <a:srgbClr val="FFFF00"/>
        </a:accent2>
        <a:accent3>
          <a:srgbClr val="AAAAFF"/>
        </a:accent3>
        <a:accent4>
          <a:srgbClr val="DADADA"/>
        </a:accent4>
        <a:accent5>
          <a:srgbClr val="AAE2FF"/>
        </a:accent5>
        <a:accent6>
          <a:srgbClr val="E7E700"/>
        </a:accent6>
        <a:hlink>
          <a:srgbClr val="FF0033"/>
        </a:hlink>
        <a:folHlink>
          <a:srgbClr val="33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2">
        <a:dk1>
          <a:srgbClr val="000000"/>
        </a:dk1>
        <a:lt1>
          <a:srgbClr val="FFFFFF"/>
        </a:lt1>
        <a:dk2>
          <a:srgbClr val="000000"/>
        </a:dk2>
        <a:lt2>
          <a:srgbClr val="CCECFF"/>
        </a:lt2>
        <a:accent1>
          <a:srgbClr val="6699FF"/>
        </a:accent1>
        <a:accent2>
          <a:srgbClr val="00CCCC"/>
        </a:accent2>
        <a:accent3>
          <a:srgbClr val="FFFFFF"/>
        </a:accent3>
        <a:accent4>
          <a:srgbClr val="000000"/>
        </a:accent4>
        <a:accent5>
          <a:srgbClr val="B8CAFF"/>
        </a:accent5>
        <a:accent6>
          <a:srgbClr val="00B9B9"/>
        </a:accent6>
        <a:hlink>
          <a:srgbClr val="CC99FF"/>
        </a:hlink>
        <a:folHlink>
          <a:srgbClr val="66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CBCBCB"/>
        </a:accent1>
        <a:accent2>
          <a:srgbClr val="96969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878787"/>
        </a:accent6>
        <a:hlink>
          <a:srgbClr val="5F5F5F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raining 4">
        <a:dk1>
          <a:srgbClr val="000000"/>
        </a:dk1>
        <a:lt1>
          <a:srgbClr val="FFFFFF"/>
        </a:lt1>
        <a:dk2>
          <a:srgbClr val="008080"/>
        </a:dk2>
        <a:lt2>
          <a:srgbClr val="FFCC66"/>
        </a:lt2>
        <a:accent1>
          <a:srgbClr val="0099CC"/>
        </a:accent1>
        <a:accent2>
          <a:srgbClr val="FFFF00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E7E700"/>
        </a:accent6>
        <a:hlink>
          <a:srgbClr val="6600CC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raining 5">
        <a:dk1>
          <a:srgbClr val="000000"/>
        </a:dk1>
        <a:lt1>
          <a:srgbClr val="FFFFFF"/>
        </a:lt1>
        <a:dk2>
          <a:srgbClr val="993300"/>
        </a:dk2>
        <a:lt2>
          <a:srgbClr val="FFCC66"/>
        </a:lt2>
        <a:accent1>
          <a:srgbClr val="FF6633"/>
        </a:accent1>
        <a:accent2>
          <a:srgbClr val="FFFF00"/>
        </a:accent2>
        <a:accent3>
          <a:srgbClr val="CAADAA"/>
        </a:accent3>
        <a:accent4>
          <a:srgbClr val="DADADA"/>
        </a:accent4>
        <a:accent5>
          <a:srgbClr val="FFB8AD"/>
        </a:accent5>
        <a:accent6>
          <a:srgbClr val="E7E700"/>
        </a:accent6>
        <a:hlink>
          <a:srgbClr val="CC0000"/>
        </a:hlink>
        <a:folHlink>
          <a:srgbClr val="CC6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سمة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4612</TotalTime>
  <Words>357</Words>
  <PresentationFormat>عرض على الشاشة (3:4)‏</PresentationFormat>
  <Paragraphs>56</Paragraphs>
  <Slides>3</Slides>
  <Notes>0</Notes>
  <HiddenSlides>0</HiddenSlides>
  <MMClips>0</MMClips>
  <ScaleCrop>false</ScaleCrop>
  <HeadingPairs>
    <vt:vector size="6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3</vt:i4>
      </vt:variant>
      <vt:variant>
        <vt:lpstr>عروض مخصصة</vt:lpstr>
      </vt:variant>
      <vt:variant>
        <vt:i4>1</vt:i4>
      </vt:variant>
    </vt:vector>
  </HeadingPairs>
  <TitlesOfParts>
    <vt:vector size="5" baseType="lpstr">
      <vt:lpstr>Training</vt:lpstr>
      <vt:lpstr>الشريحة 1</vt:lpstr>
      <vt:lpstr>الشريحة 2</vt:lpstr>
      <vt:lpstr>الشريحة 3</vt:lpstr>
      <vt:lpstr>عرض مخصص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عرض تقديمي من PowerPoint</dc:title>
  <cp:lastModifiedBy>user</cp:lastModifiedBy>
  <cp:revision>223</cp:revision>
  <dcterms:modified xsi:type="dcterms:W3CDTF">2009-12-01T18:15:39Z</dcterms:modified>
</cp:coreProperties>
</file>