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5"/>
  </p:notesMasterIdLst>
  <p:handoutMasterIdLst>
    <p:handoutMasterId r:id="rId6"/>
  </p:handoutMasterIdLst>
  <p:sldIdLst>
    <p:sldId id="274" r:id="rId2"/>
    <p:sldId id="284" r:id="rId3"/>
    <p:sldId id="285" r:id="rId4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99FF99"/>
    <a:srgbClr val="008080"/>
    <a:srgbClr val="CC99FF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75" d="100"/>
          <a:sy n="75" d="100"/>
        </p:scale>
        <p:origin x="-1152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ChangeArrowheads="1"/>
          </p:cNvSpPr>
          <p:nvPr/>
        </p:nvSpPr>
        <p:spPr bwMode="auto">
          <a:xfrm rot="1702462">
            <a:off x="7740650" y="5492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5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98419" y="1339850"/>
            <a:ext cx="1281120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latin typeface="Arial" charset="0"/>
                <a:cs typeface="Arial" charset="0"/>
              </a:rPr>
              <a:t>3 </a:t>
            </a:r>
            <a:r>
              <a:rPr lang="ar-SA" sz="1600" b="1" u="sng" dirty="0">
                <a:latin typeface="Arial" charset="0"/>
                <a:cs typeface="Arial" charset="0"/>
              </a:rPr>
              <a:t>/ </a:t>
            </a:r>
            <a:r>
              <a:rPr lang="ar-SA" sz="1600" b="1" u="sng" dirty="0" smtClean="0">
                <a:latin typeface="Arial" charset="0"/>
                <a:cs typeface="Arial" charset="0"/>
              </a:rPr>
              <a:t>11 /1430</a:t>
            </a:r>
            <a:endParaRPr lang="en-US" sz="1600" b="1" u="sng" dirty="0">
              <a:latin typeface="Arial" charset="0"/>
              <a:cs typeface="Arial" charset="0"/>
            </a:endParaRPr>
          </a:p>
        </p:txBody>
      </p:sp>
      <p:sp>
        <p:nvSpPr>
          <p:cNvPr id="32774" name="Oval 6"/>
          <p:cNvSpPr>
            <a:spLocks noChangeArrowheads="1"/>
          </p:cNvSpPr>
          <p:nvPr/>
        </p:nvSpPr>
        <p:spPr bwMode="auto">
          <a:xfrm>
            <a:off x="3000364" y="260350"/>
            <a:ext cx="3300423" cy="668320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0" lang="ar-SA" sz="2000" b="1" dirty="0" smtClean="0">
                <a:solidFill>
                  <a:schemeClr val="bg1"/>
                </a:solidFill>
                <a:cs typeface="Times New Roman" pitchFamily="18" charset="0"/>
              </a:rPr>
              <a:t>قانون العام للغازات</a:t>
            </a:r>
            <a:endParaRPr kumimoji="0" lang="en-US" sz="20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 rot="-2279437">
            <a:off x="473075" y="47942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>
                <a:solidFill>
                  <a:schemeClr val="bg2"/>
                </a:solidFill>
              </a:rPr>
              <a:t>الفصل</a:t>
            </a:r>
            <a:r>
              <a:rPr lang="ar-SA" sz="1800" b="1">
                <a:solidFill>
                  <a:schemeClr val="bg2"/>
                </a:solidFill>
                <a:cs typeface="Times New Roman" pitchFamily="18" charset="0"/>
              </a:rPr>
              <a:t> الاول</a:t>
            </a:r>
            <a:endParaRPr lang="en-US" sz="1800" b="1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34" name="مستطيل 33"/>
          <p:cNvSpPr/>
          <p:nvPr/>
        </p:nvSpPr>
        <p:spPr>
          <a:xfrm>
            <a:off x="0" y="2143116"/>
            <a:ext cx="9001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800" b="1" dirty="0" smtClean="0">
                <a:solidFill>
                  <a:srgbClr val="FFFF00"/>
                </a:solidFill>
              </a:rPr>
              <a:t> قانون  العام للغازات ما هو سوى دمج بين قانون بويل وقانون شارل  ( وهو جمع المتغيرات الثلاثة  ) في قانون واحد </a:t>
            </a:r>
            <a:endParaRPr lang="en-US" sz="1800" dirty="0">
              <a:solidFill>
                <a:srgbClr val="FFFF00"/>
              </a:solidFill>
            </a:endParaRPr>
          </a:p>
        </p:txBody>
      </p:sp>
      <p:sp>
        <p:nvSpPr>
          <p:cNvPr id="35" name="Rectangle 7"/>
          <p:cNvSpPr>
            <a:spLocks noChangeArrowheads="1"/>
          </p:cNvSpPr>
          <p:nvPr/>
        </p:nvSpPr>
        <p:spPr bwMode="auto">
          <a:xfrm>
            <a:off x="6429388" y="1566854"/>
            <a:ext cx="2392349" cy="4333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- أكتب نص قانون العام للغازات  ؟  </a:t>
            </a: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Rectangle 24"/>
          <p:cNvSpPr>
            <a:spLocks noChangeArrowheads="1"/>
          </p:cNvSpPr>
          <p:nvPr/>
        </p:nvSpPr>
        <p:spPr bwMode="auto">
          <a:xfrm rot="154301">
            <a:off x="5694493" y="315748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ح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1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37" name="Rectangle 24"/>
          <p:cNvSpPr>
            <a:spLocks noChangeArrowheads="1"/>
          </p:cNvSpPr>
          <p:nvPr/>
        </p:nvSpPr>
        <p:spPr bwMode="auto">
          <a:xfrm rot="154301">
            <a:off x="5371987" y="362589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ت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1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 rot="154301">
            <a:off x="4611328" y="340346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=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39" name="Rectangle 24"/>
          <p:cNvSpPr>
            <a:spLocks noChangeArrowheads="1"/>
          </p:cNvSpPr>
          <p:nvPr/>
        </p:nvSpPr>
        <p:spPr bwMode="auto">
          <a:xfrm rot="154301">
            <a:off x="4122857" y="315748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ح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2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40" name="Rectangle 24"/>
          <p:cNvSpPr>
            <a:spLocks noChangeArrowheads="1"/>
          </p:cNvSpPr>
          <p:nvPr/>
        </p:nvSpPr>
        <p:spPr bwMode="auto">
          <a:xfrm rot="154301">
            <a:off x="3728913" y="358611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ت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2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cxnSp>
        <p:nvCxnSpPr>
          <p:cNvPr id="41" name="رابط مستقيم 40"/>
          <p:cNvCxnSpPr/>
          <p:nvPr/>
        </p:nvCxnSpPr>
        <p:spPr bwMode="auto">
          <a:xfrm rot="10800000">
            <a:off x="5214942" y="3714751"/>
            <a:ext cx="1000132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رابط مستقيم 41"/>
          <p:cNvCxnSpPr/>
          <p:nvPr/>
        </p:nvCxnSpPr>
        <p:spPr bwMode="auto">
          <a:xfrm rot="10800000">
            <a:off x="3500430" y="3714751"/>
            <a:ext cx="1143008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6" name="Rectangle 24"/>
          <p:cNvSpPr>
            <a:spLocks noChangeArrowheads="1"/>
          </p:cNvSpPr>
          <p:nvPr/>
        </p:nvSpPr>
        <p:spPr bwMode="auto">
          <a:xfrm rot="154301">
            <a:off x="5443425" y="319727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×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7" name="Rectangle 24"/>
          <p:cNvSpPr>
            <a:spLocks noChangeArrowheads="1"/>
          </p:cNvSpPr>
          <p:nvPr/>
        </p:nvSpPr>
        <p:spPr bwMode="auto">
          <a:xfrm rot="154301">
            <a:off x="3871789" y="322892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×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8" name="Rectangle 24"/>
          <p:cNvSpPr>
            <a:spLocks noChangeArrowheads="1"/>
          </p:cNvSpPr>
          <p:nvPr/>
        </p:nvSpPr>
        <p:spPr bwMode="auto">
          <a:xfrm rot="154301">
            <a:off x="5086235" y="315748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ض 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1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59" name="Rectangle 24"/>
          <p:cNvSpPr>
            <a:spLocks noChangeArrowheads="1"/>
          </p:cNvSpPr>
          <p:nvPr/>
        </p:nvSpPr>
        <p:spPr bwMode="auto">
          <a:xfrm rot="154301">
            <a:off x="3443161" y="319727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ض 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2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60" name="Rectangle 10"/>
          <p:cNvSpPr>
            <a:spLocks noChangeArrowheads="1"/>
          </p:cNvSpPr>
          <p:nvPr/>
        </p:nvSpPr>
        <p:spPr bwMode="auto">
          <a:xfrm>
            <a:off x="6143636" y="4389350"/>
            <a:ext cx="2537084" cy="857256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cs typeface="Times New Roman" pitchFamily="18" charset="0"/>
              </a:rPr>
              <a:t> </a:t>
            </a:r>
            <a:endParaRPr lang="ar-SA" sz="1600" b="1" u="sng" dirty="0" smtClean="0"/>
          </a:p>
          <a:p>
            <a:endParaRPr lang="en-US" sz="1600" b="1" dirty="0">
              <a:cs typeface="Times New Roman" pitchFamily="18" charset="0"/>
            </a:endParaRPr>
          </a:p>
        </p:txBody>
      </p:sp>
      <p:sp>
        <p:nvSpPr>
          <p:cNvPr id="61" name="Rectangle 24"/>
          <p:cNvSpPr>
            <a:spLocks noChangeArrowheads="1"/>
          </p:cNvSpPr>
          <p:nvPr/>
        </p:nvSpPr>
        <p:spPr bwMode="auto">
          <a:xfrm rot="154301">
            <a:off x="8123385" y="447503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ح 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1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62" name="Rectangle 24"/>
          <p:cNvSpPr>
            <a:spLocks noChangeArrowheads="1"/>
          </p:cNvSpPr>
          <p:nvPr/>
        </p:nvSpPr>
        <p:spPr bwMode="auto">
          <a:xfrm>
            <a:off x="7874387" y="447503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=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63" name="Rectangle 24"/>
          <p:cNvSpPr>
            <a:spLocks noChangeArrowheads="1"/>
          </p:cNvSpPr>
          <p:nvPr/>
        </p:nvSpPr>
        <p:spPr bwMode="auto">
          <a:xfrm rot="154301">
            <a:off x="7042901" y="4462781"/>
            <a:ext cx="119529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600" b="1" dirty="0">
              <a:solidFill>
                <a:schemeClr val="accent2"/>
              </a:solidFill>
            </a:endParaRPr>
          </a:p>
        </p:txBody>
      </p:sp>
      <p:cxnSp>
        <p:nvCxnSpPr>
          <p:cNvPr id="64" name="رابط مستقيم 63"/>
          <p:cNvCxnSpPr/>
          <p:nvPr/>
        </p:nvCxnSpPr>
        <p:spPr bwMode="auto">
          <a:xfrm rot="10800000" flipV="1">
            <a:off x="6378138" y="4810043"/>
            <a:ext cx="1731078" cy="10735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5" name="Rectangle 24"/>
          <p:cNvSpPr>
            <a:spLocks noChangeArrowheads="1"/>
          </p:cNvSpPr>
          <p:nvPr/>
        </p:nvSpPr>
        <p:spPr bwMode="auto">
          <a:xfrm rot="154301">
            <a:off x="7443689" y="430049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ح 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2 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66" name="Rectangle 24"/>
          <p:cNvSpPr>
            <a:spLocks noChangeArrowheads="1"/>
          </p:cNvSpPr>
          <p:nvPr/>
        </p:nvSpPr>
        <p:spPr bwMode="auto">
          <a:xfrm rot="154301">
            <a:off x="7229375" y="434027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×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67" name="Rectangle 24"/>
          <p:cNvSpPr>
            <a:spLocks noChangeArrowheads="1"/>
          </p:cNvSpPr>
          <p:nvPr/>
        </p:nvSpPr>
        <p:spPr bwMode="auto">
          <a:xfrm rot="154301">
            <a:off x="6872185" y="434027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ض 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2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70" name="Rectangle 24"/>
          <p:cNvSpPr>
            <a:spLocks noChangeArrowheads="1"/>
          </p:cNvSpPr>
          <p:nvPr/>
        </p:nvSpPr>
        <p:spPr bwMode="auto">
          <a:xfrm rot="154301">
            <a:off x="6586433" y="437193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×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73" name="Rectangle 24"/>
          <p:cNvSpPr>
            <a:spLocks noChangeArrowheads="1"/>
          </p:cNvSpPr>
          <p:nvPr/>
        </p:nvSpPr>
        <p:spPr bwMode="auto">
          <a:xfrm rot="154301">
            <a:off x="6337435" y="434027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ت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1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74" name="Rectangle 24"/>
          <p:cNvSpPr>
            <a:spLocks noChangeArrowheads="1"/>
          </p:cNvSpPr>
          <p:nvPr/>
        </p:nvSpPr>
        <p:spPr bwMode="auto">
          <a:xfrm rot="154301">
            <a:off x="6514995" y="469746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ت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2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75" name="Rectangle 24"/>
          <p:cNvSpPr>
            <a:spLocks noChangeArrowheads="1"/>
          </p:cNvSpPr>
          <p:nvPr/>
        </p:nvSpPr>
        <p:spPr bwMode="auto">
          <a:xfrm rot="154301">
            <a:off x="6872185" y="469746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×</a:t>
            </a:r>
            <a:endParaRPr lang="en-US" sz="16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6" name="Rectangle 24"/>
          <p:cNvSpPr>
            <a:spLocks noChangeArrowheads="1"/>
          </p:cNvSpPr>
          <p:nvPr/>
        </p:nvSpPr>
        <p:spPr bwMode="auto">
          <a:xfrm rot="154301">
            <a:off x="7194691" y="465768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ض 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1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78" name="Rectangle 10"/>
          <p:cNvSpPr>
            <a:spLocks noChangeArrowheads="1"/>
          </p:cNvSpPr>
          <p:nvPr/>
        </p:nvSpPr>
        <p:spPr bwMode="auto">
          <a:xfrm>
            <a:off x="3286117" y="4389350"/>
            <a:ext cx="2537084" cy="85725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ar-SA" sz="16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9" name="Rectangle 24"/>
          <p:cNvSpPr>
            <a:spLocks noChangeArrowheads="1"/>
          </p:cNvSpPr>
          <p:nvPr/>
        </p:nvSpPr>
        <p:spPr bwMode="auto">
          <a:xfrm rot="154301">
            <a:off x="5265866" y="447503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ض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0" name="Rectangle 24"/>
          <p:cNvSpPr>
            <a:spLocks noChangeArrowheads="1"/>
          </p:cNvSpPr>
          <p:nvPr/>
        </p:nvSpPr>
        <p:spPr bwMode="auto">
          <a:xfrm>
            <a:off x="5016868" y="447503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=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1" name="Rectangle 24"/>
          <p:cNvSpPr>
            <a:spLocks noChangeArrowheads="1"/>
          </p:cNvSpPr>
          <p:nvPr/>
        </p:nvSpPr>
        <p:spPr bwMode="auto">
          <a:xfrm rot="154301">
            <a:off x="4185382" y="4462781"/>
            <a:ext cx="119529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82" name="رابط مستقيم 81"/>
          <p:cNvCxnSpPr/>
          <p:nvPr/>
        </p:nvCxnSpPr>
        <p:spPr bwMode="auto">
          <a:xfrm rot="10800000">
            <a:off x="3428993" y="4786321"/>
            <a:ext cx="1731083" cy="23722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3" name="Rectangle 24"/>
          <p:cNvSpPr>
            <a:spLocks noChangeArrowheads="1"/>
          </p:cNvSpPr>
          <p:nvPr/>
        </p:nvSpPr>
        <p:spPr bwMode="auto">
          <a:xfrm rot="154301">
            <a:off x="4586170" y="430049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 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4" name="Rectangle 24"/>
          <p:cNvSpPr>
            <a:spLocks noChangeArrowheads="1"/>
          </p:cNvSpPr>
          <p:nvPr/>
        </p:nvSpPr>
        <p:spPr bwMode="auto">
          <a:xfrm rot="154301">
            <a:off x="4371856" y="434027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5" name="Rectangle 24"/>
          <p:cNvSpPr>
            <a:spLocks noChangeArrowheads="1"/>
          </p:cNvSpPr>
          <p:nvPr/>
        </p:nvSpPr>
        <p:spPr bwMode="auto">
          <a:xfrm rot="154301">
            <a:off x="4014666" y="434027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ض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6" name="Rectangle 24"/>
          <p:cNvSpPr>
            <a:spLocks noChangeArrowheads="1"/>
          </p:cNvSpPr>
          <p:nvPr/>
        </p:nvSpPr>
        <p:spPr bwMode="auto">
          <a:xfrm rot="154301">
            <a:off x="3728914" y="437193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7" name="Rectangle 24"/>
          <p:cNvSpPr>
            <a:spLocks noChangeArrowheads="1"/>
          </p:cNvSpPr>
          <p:nvPr/>
        </p:nvSpPr>
        <p:spPr bwMode="auto">
          <a:xfrm rot="154301">
            <a:off x="3479916" y="434027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8" name="Rectangle 24"/>
          <p:cNvSpPr>
            <a:spLocks noChangeArrowheads="1"/>
          </p:cNvSpPr>
          <p:nvPr/>
        </p:nvSpPr>
        <p:spPr bwMode="auto">
          <a:xfrm rot="154301">
            <a:off x="3586037" y="469746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9" name="Rectangle 24"/>
          <p:cNvSpPr>
            <a:spLocks noChangeArrowheads="1"/>
          </p:cNvSpPr>
          <p:nvPr/>
        </p:nvSpPr>
        <p:spPr bwMode="auto">
          <a:xfrm rot="154301">
            <a:off x="4014666" y="469746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0" name="Rectangle 24"/>
          <p:cNvSpPr>
            <a:spLocks noChangeArrowheads="1"/>
          </p:cNvSpPr>
          <p:nvPr/>
        </p:nvSpPr>
        <p:spPr bwMode="auto">
          <a:xfrm rot="154301">
            <a:off x="4337172" y="465768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1" name="Rectangle 10"/>
          <p:cNvSpPr>
            <a:spLocks noChangeArrowheads="1"/>
          </p:cNvSpPr>
          <p:nvPr/>
        </p:nvSpPr>
        <p:spPr bwMode="auto">
          <a:xfrm>
            <a:off x="6143636" y="5532358"/>
            <a:ext cx="2537084" cy="857256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ar-SA" sz="16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" name="Rectangle 24"/>
          <p:cNvSpPr>
            <a:spLocks noChangeArrowheads="1"/>
          </p:cNvSpPr>
          <p:nvPr/>
        </p:nvSpPr>
        <p:spPr bwMode="auto">
          <a:xfrm rot="154301">
            <a:off x="8123385" y="561803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3" name="Rectangle 24"/>
          <p:cNvSpPr>
            <a:spLocks noChangeArrowheads="1"/>
          </p:cNvSpPr>
          <p:nvPr/>
        </p:nvSpPr>
        <p:spPr bwMode="auto">
          <a:xfrm>
            <a:off x="7874387" y="561803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=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4" name="Rectangle 24"/>
          <p:cNvSpPr>
            <a:spLocks noChangeArrowheads="1"/>
          </p:cNvSpPr>
          <p:nvPr/>
        </p:nvSpPr>
        <p:spPr bwMode="auto">
          <a:xfrm rot="154301">
            <a:off x="7042901" y="5605789"/>
            <a:ext cx="119529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95" name="رابط مستقيم 94"/>
          <p:cNvCxnSpPr/>
          <p:nvPr/>
        </p:nvCxnSpPr>
        <p:spPr bwMode="auto">
          <a:xfrm rot="10800000" flipV="1">
            <a:off x="6357951" y="5953051"/>
            <a:ext cx="1731078" cy="10735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6" name="Rectangle 24"/>
          <p:cNvSpPr>
            <a:spLocks noChangeArrowheads="1"/>
          </p:cNvSpPr>
          <p:nvPr/>
        </p:nvSpPr>
        <p:spPr bwMode="auto">
          <a:xfrm rot="154301">
            <a:off x="7443689" y="544350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 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7" name="Rectangle 24"/>
          <p:cNvSpPr>
            <a:spLocks noChangeArrowheads="1"/>
          </p:cNvSpPr>
          <p:nvPr/>
        </p:nvSpPr>
        <p:spPr bwMode="auto">
          <a:xfrm rot="154301">
            <a:off x="7229375" y="548328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8" name="Rectangle 24"/>
          <p:cNvSpPr>
            <a:spLocks noChangeArrowheads="1"/>
          </p:cNvSpPr>
          <p:nvPr/>
        </p:nvSpPr>
        <p:spPr bwMode="auto">
          <a:xfrm rot="154301">
            <a:off x="6872185" y="548328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ض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9" name="Rectangle 24"/>
          <p:cNvSpPr>
            <a:spLocks noChangeArrowheads="1"/>
          </p:cNvSpPr>
          <p:nvPr/>
        </p:nvSpPr>
        <p:spPr bwMode="auto">
          <a:xfrm rot="154301">
            <a:off x="6586433" y="551494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0" name="Rectangle 24"/>
          <p:cNvSpPr>
            <a:spLocks noChangeArrowheads="1"/>
          </p:cNvSpPr>
          <p:nvPr/>
        </p:nvSpPr>
        <p:spPr bwMode="auto">
          <a:xfrm rot="154301">
            <a:off x="6337435" y="548328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1" name="Rectangle 24"/>
          <p:cNvSpPr>
            <a:spLocks noChangeArrowheads="1"/>
          </p:cNvSpPr>
          <p:nvPr/>
        </p:nvSpPr>
        <p:spPr bwMode="auto">
          <a:xfrm rot="154301">
            <a:off x="6586433" y="584047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2" name="Rectangle 24"/>
          <p:cNvSpPr>
            <a:spLocks noChangeArrowheads="1"/>
          </p:cNvSpPr>
          <p:nvPr/>
        </p:nvSpPr>
        <p:spPr bwMode="auto">
          <a:xfrm rot="154301">
            <a:off x="6872185" y="584047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3" name="Rectangle 24"/>
          <p:cNvSpPr>
            <a:spLocks noChangeArrowheads="1"/>
          </p:cNvSpPr>
          <p:nvPr/>
        </p:nvSpPr>
        <p:spPr bwMode="auto">
          <a:xfrm rot="154301">
            <a:off x="7194691" y="580069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ض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4" name="Rectangle 10"/>
          <p:cNvSpPr>
            <a:spLocks noChangeArrowheads="1"/>
          </p:cNvSpPr>
          <p:nvPr/>
        </p:nvSpPr>
        <p:spPr bwMode="auto">
          <a:xfrm>
            <a:off x="3286116" y="5532358"/>
            <a:ext cx="2537084" cy="85725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ar-SA" sz="16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5" name="Rectangle 24"/>
          <p:cNvSpPr>
            <a:spLocks noChangeArrowheads="1"/>
          </p:cNvSpPr>
          <p:nvPr/>
        </p:nvSpPr>
        <p:spPr bwMode="auto">
          <a:xfrm rot="154301">
            <a:off x="5265865" y="561803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ض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6" name="Rectangle 24"/>
          <p:cNvSpPr>
            <a:spLocks noChangeArrowheads="1"/>
          </p:cNvSpPr>
          <p:nvPr/>
        </p:nvSpPr>
        <p:spPr bwMode="auto">
          <a:xfrm>
            <a:off x="5016867" y="561803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=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7" name="Rectangle 24"/>
          <p:cNvSpPr>
            <a:spLocks noChangeArrowheads="1"/>
          </p:cNvSpPr>
          <p:nvPr/>
        </p:nvSpPr>
        <p:spPr bwMode="auto">
          <a:xfrm rot="154301">
            <a:off x="4185381" y="5605789"/>
            <a:ext cx="119529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108" name="رابط مستقيم 107"/>
          <p:cNvCxnSpPr/>
          <p:nvPr/>
        </p:nvCxnSpPr>
        <p:spPr bwMode="auto">
          <a:xfrm rot="10800000" flipV="1">
            <a:off x="3500431" y="5953051"/>
            <a:ext cx="1731078" cy="10735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9" name="Rectangle 24"/>
          <p:cNvSpPr>
            <a:spLocks noChangeArrowheads="1"/>
          </p:cNvSpPr>
          <p:nvPr/>
        </p:nvSpPr>
        <p:spPr bwMode="auto">
          <a:xfrm rot="154301">
            <a:off x="4586169" y="544350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 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0" name="Rectangle 24"/>
          <p:cNvSpPr>
            <a:spLocks noChangeArrowheads="1"/>
          </p:cNvSpPr>
          <p:nvPr/>
        </p:nvSpPr>
        <p:spPr bwMode="auto">
          <a:xfrm rot="154301">
            <a:off x="4371855" y="548328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1" name="Rectangle 24"/>
          <p:cNvSpPr>
            <a:spLocks noChangeArrowheads="1"/>
          </p:cNvSpPr>
          <p:nvPr/>
        </p:nvSpPr>
        <p:spPr bwMode="auto">
          <a:xfrm rot="154301">
            <a:off x="4014665" y="548328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ض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2" name="Rectangle 24"/>
          <p:cNvSpPr>
            <a:spLocks noChangeArrowheads="1"/>
          </p:cNvSpPr>
          <p:nvPr/>
        </p:nvSpPr>
        <p:spPr bwMode="auto">
          <a:xfrm rot="154301">
            <a:off x="3728913" y="551494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3" name="Rectangle 24"/>
          <p:cNvSpPr>
            <a:spLocks noChangeArrowheads="1"/>
          </p:cNvSpPr>
          <p:nvPr/>
        </p:nvSpPr>
        <p:spPr bwMode="auto">
          <a:xfrm rot="154301">
            <a:off x="3479915" y="548328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4" name="Rectangle 24"/>
          <p:cNvSpPr>
            <a:spLocks noChangeArrowheads="1"/>
          </p:cNvSpPr>
          <p:nvPr/>
        </p:nvSpPr>
        <p:spPr bwMode="auto">
          <a:xfrm rot="154301">
            <a:off x="3657475" y="584047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5" name="Rectangle 24"/>
          <p:cNvSpPr>
            <a:spLocks noChangeArrowheads="1"/>
          </p:cNvSpPr>
          <p:nvPr/>
        </p:nvSpPr>
        <p:spPr bwMode="auto">
          <a:xfrm rot="154301">
            <a:off x="4014665" y="584047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6" name="Rectangle 24"/>
          <p:cNvSpPr>
            <a:spLocks noChangeArrowheads="1"/>
          </p:cNvSpPr>
          <p:nvPr/>
        </p:nvSpPr>
        <p:spPr bwMode="auto">
          <a:xfrm rot="154301">
            <a:off x="4337171" y="580069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7" name="Rectangle 10"/>
          <p:cNvSpPr>
            <a:spLocks noChangeArrowheads="1"/>
          </p:cNvSpPr>
          <p:nvPr/>
        </p:nvSpPr>
        <p:spPr bwMode="auto">
          <a:xfrm>
            <a:off x="285720" y="4389350"/>
            <a:ext cx="2537084" cy="857256"/>
          </a:xfrm>
          <a:prstGeom prst="rect">
            <a:avLst/>
          </a:prstGeom>
          <a:solidFill>
            <a:schemeClr val="accent4">
              <a:lumMod val="9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ar-SA" sz="16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18" name="Rectangle 24"/>
          <p:cNvSpPr>
            <a:spLocks noChangeArrowheads="1"/>
          </p:cNvSpPr>
          <p:nvPr/>
        </p:nvSpPr>
        <p:spPr bwMode="auto">
          <a:xfrm rot="154301">
            <a:off x="2265469" y="447503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9" name="Rectangle 24"/>
          <p:cNvSpPr>
            <a:spLocks noChangeArrowheads="1"/>
          </p:cNvSpPr>
          <p:nvPr/>
        </p:nvSpPr>
        <p:spPr bwMode="auto">
          <a:xfrm>
            <a:off x="2016471" y="447503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=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0" name="Rectangle 24"/>
          <p:cNvSpPr>
            <a:spLocks noChangeArrowheads="1"/>
          </p:cNvSpPr>
          <p:nvPr/>
        </p:nvSpPr>
        <p:spPr bwMode="auto">
          <a:xfrm rot="154301">
            <a:off x="1184985" y="4462781"/>
            <a:ext cx="119529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121" name="رابط مستقيم 120"/>
          <p:cNvCxnSpPr/>
          <p:nvPr/>
        </p:nvCxnSpPr>
        <p:spPr bwMode="auto">
          <a:xfrm rot="10800000" flipV="1">
            <a:off x="520222" y="4810043"/>
            <a:ext cx="1731078" cy="10735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2" name="Rectangle 24"/>
          <p:cNvSpPr>
            <a:spLocks noChangeArrowheads="1"/>
          </p:cNvSpPr>
          <p:nvPr/>
        </p:nvSpPr>
        <p:spPr bwMode="auto">
          <a:xfrm rot="154301">
            <a:off x="1585773" y="430049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 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3" name="Rectangle 24"/>
          <p:cNvSpPr>
            <a:spLocks noChangeArrowheads="1"/>
          </p:cNvSpPr>
          <p:nvPr/>
        </p:nvSpPr>
        <p:spPr bwMode="auto">
          <a:xfrm rot="154301">
            <a:off x="1371459" y="434027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4" name="Rectangle 24"/>
          <p:cNvSpPr>
            <a:spLocks noChangeArrowheads="1"/>
          </p:cNvSpPr>
          <p:nvPr/>
        </p:nvSpPr>
        <p:spPr bwMode="auto">
          <a:xfrm rot="154301">
            <a:off x="1014269" y="434027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ض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5" name="Rectangle 24"/>
          <p:cNvSpPr>
            <a:spLocks noChangeArrowheads="1"/>
          </p:cNvSpPr>
          <p:nvPr/>
        </p:nvSpPr>
        <p:spPr bwMode="auto">
          <a:xfrm rot="154301">
            <a:off x="728517" y="437193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6" name="Rectangle 24"/>
          <p:cNvSpPr>
            <a:spLocks noChangeArrowheads="1"/>
          </p:cNvSpPr>
          <p:nvPr/>
        </p:nvSpPr>
        <p:spPr bwMode="auto">
          <a:xfrm rot="154301">
            <a:off x="479519" y="434027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7" name="Rectangle 24"/>
          <p:cNvSpPr>
            <a:spLocks noChangeArrowheads="1"/>
          </p:cNvSpPr>
          <p:nvPr/>
        </p:nvSpPr>
        <p:spPr bwMode="auto">
          <a:xfrm rot="154301">
            <a:off x="657079" y="469746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ض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8" name="Rectangle 24"/>
          <p:cNvSpPr>
            <a:spLocks noChangeArrowheads="1"/>
          </p:cNvSpPr>
          <p:nvPr/>
        </p:nvSpPr>
        <p:spPr bwMode="auto">
          <a:xfrm rot="154301">
            <a:off x="1014269" y="469746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9" name="Rectangle 24"/>
          <p:cNvSpPr>
            <a:spLocks noChangeArrowheads="1"/>
          </p:cNvSpPr>
          <p:nvPr/>
        </p:nvSpPr>
        <p:spPr bwMode="auto">
          <a:xfrm rot="154301">
            <a:off x="1336775" y="465768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0" name="Rectangle 10"/>
          <p:cNvSpPr>
            <a:spLocks noChangeArrowheads="1"/>
          </p:cNvSpPr>
          <p:nvPr/>
        </p:nvSpPr>
        <p:spPr bwMode="auto">
          <a:xfrm>
            <a:off x="285720" y="5532358"/>
            <a:ext cx="2537084" cy="857256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ar-SA" sz="16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31" name="Rectangle 24"/>
          <p:cNvSpPr>
            <a:spLocks noChangeArrowheads="1"/>
          </p:cNvSpPr>
          <p:nvPr/>
        </p:nvSpPr>
        <p:spPr bwMode="auto">
          <a:xfrm rot="154301">
            <a:off x="2265469" y="561803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2" name="Rectangle 24"/>
          <p:cNvSpPr>
            <a:spLocks noChangeArrowheads="1"/>
          </p:cNvSpPr>
          <p:nvPr/>
        </p:nvSpPr>
        <p:spPr bwMode="auto">
          <a:xfrm>
            <a:off x="2016471" y="561803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=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134" name="رابط مستقيم 133"/>
          <p:cNvCxnSpPr/>
          <p:nvPr/>
        </p:nvCxnSpPr>
        <p:spPr bwMode="auto">
          <a:xfrm rot="10800000" flipV="1">
            <a:off x="520222" y="5953051"/>
            <a:ext cx="1731078" cy="10735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5" name="Rectangle 24"/>
          <p:cNvSpPr>
            <a:spLocks noChangeArrowheads="1"/>
          </p:cNvSpPr>
          <p:nvPr/>
        </p:nvSpPr>
        <p:spPr bwMode="auto">
          <a:xfrm rot="154301">
            <a:off x="1585773" y="544350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 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6" name="Rectangle 24"/>
          <p:cNvSpPr>
            <a:spLocks noChangeArrowheads="1"/>
          </p:cNvSpPr>
          <p:nvPr/>
        </p:nvSpPr>
        <p:spPr bwMode="auto">
          <a:xfrm rot="154301">
            <a:off x="1371459" y="548328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7" name="Rectangle 24"/>
          <p:cNvSpPr>
            <a:spLocks noChangeArrowheads="1"/>
          </p:cNvSpPr>
          <p:nvPr/>
        </p:nvSpPr>
        <p:spPr bwMode="auto">
          <a:xfrm rot="154301">
            <a:off x="1014269" y="548328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ض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8" name="Rectangle 24"/>
          <p:cNvSpPr>
            <a:spLocks noChangeArrowheads="1"/>
          </p:cNvSpPr>
          <p:nvPr/>
        </p:nvSpPr>
        <p:spPr bwMode="auto">
          <a:xfrm rot="154301">
            <a:off x="728517" y="551494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9" name="Rectangle 24"/>
          <p:cNvSpPr>
            <a:spLocks noChangeArrowheads="1"/>
          </p:cNvSpPr>
          <p:nvPr/>
        </p:nvSpPr>
        <p:spPr bwMode="auto">
          <a:xfrm rot="154301">
            <a:off x="479519" y="548328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0" name="Rectangle 24"/>
          <p:cNvSpPr>
            <a:spLocks noChangeArrowheads="1"/>
          </p:cNvSpPr>
          <p:nvPr/>
        </p:nvSpPr>
        <p:spPr bwMode="auto">
          <a:xfrm rot="154301">
            <a:off x="585641" y="584047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ض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1" name="Rectangle 24"/>
          <p:cNvSpPr>
            <a:spLocks noChangeArrowheads="1"/>
          </p:cNvSpPr>
          <p:nvPr/>
        </p:nvSpPr>
        <p:spPr bwMode="auto">
          <a:xfrm rot="154301">
            <a:off x="979585" y="587213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2" name="Rectangle 24"/>
          <p:cNvSpPr>
            <a:spLocks noChangeArrowheads="1"/>
          </p:cNvSpPr>
          <p:nvPr/>
        </p:nvSpPr>
        <p:spPr bwMode="auto">
          <a:xfrm rot="154301">
            <a:off x="1336775" y="580069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3" name="Rectangle 10"/>
          <p:cNvSpPr>
            <a:spLocks noChangeArrowheads="1"/>
          </p:cNvSpPr>
          <p:nvPr/>
        </p:nvSpPr>
        <p:spPr bwMode="auto">
          <a:xfrm>
            <a:off x="5500694" y="2571744"/>
            <a:ext cx="3305182" cy="42862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ar-SA" sz="16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2- اكتب العلاقة الرياضية ل</a:t>
            </a:r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قانون العام للغازات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؟ </a:t>
            </a:r>
            <a:endParaRPr lang="en-US" sz="1600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8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2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4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0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6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4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2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5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4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6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4" fill="hold">
                      <p:stCondLst>
                        <p:cond delay="indefinite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9" fill="hold">
                      <p:stCondLst>
                        <p:cond delay="indefinite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nimBg="1"/>
      <p:bldP spid="32773" grpId="0"/>
      <p:bldP spid="32774" grpId="0" animBg="1"/>
      <p:bldP spid="32776" grpId="0" animBg="1"/>
      <p:bldP spid="34" grpId="0"/>
      <p:bldP spid="35" grpId="0" animBg="1"/>
      <p:bldP spid="36" grpId="0"/>
      <p:bldP spid="37" grpId="0"/>
      <p:bldP spid="38" grpId="0"/>
      <p:bldP spid="39" grpId="0"/>
      <p:bldP spid="40" grpId="0"/>
      <p:bldP spid="56" grpId="0"/>
      <p:bldP spid="57" grpId="0"/>
      <p:bldP spid="58" grpId="0"/>
      <p:bldP spid="59" grpId="0"/>
      <p:bldP spid="78" grpId="0" animBg="1"/>
      <p:bldP spid="79" grpId="0"/>
      <p:bldP spid="80" grpId="0"/>
      <p:bldP spid="81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 animBg="1"/>
      <p:bldP spid="92" grpId="0"/>
      <p:bldP spid="93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 animBg="1"/>
      <p:bldP spid="105" grpId="0"/>
      <p:bldP spid="106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 animBg="1"/>
      <p:bldP spid="118" grpId="0"/>
      <p:bldP spid="119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 animBg="1"/>
      <p:bldP spid="131" grpId="0"/>
      <p:bldP spid="132" grpId="0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14282" y="1006602"/>
            <a:ext cx="87868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600" b="1" dirty="0" smtClean="0"/>
              <a:t>يستخدم قانون العام للغازات في حالة تساوي كمية { عدد المولات ( ن ) }  للغازين . إن قوانين الغازات كما تعلم هي علاقات رياضية تصف سلوك الغازات وتنطبق بشكل دقيق على ما يعرف </a:t>
            </a:r>
            <a:r>
              <a:rPr lang="ar-SA" sz="1600" b="1" dirty="0" err="1" smtClean="0"/>
              <a:t>با</a:t>
            </a:r>
            <a:r>
              <a:rPr lang="ar-SA" sz="1600" b="1" dirty="0" smtClean="0"/>
              <a:t> لغاز المثالي </a:t>
            </a:r>
            <a:r>
              <a:rPr lang="ar-SA" b="1" dirty="0" smtClean="0"/>
              <a:t>. </a:t>
            </a:r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7786710" y="495284"/>
            <a:ext cx="1143008" cy="4333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ملاحظة هامة  :</a:t>
            </a: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Oval 123"/>
          <p:cNvSpPr>
            <a:spLocks noChangeArrowheads="1"/>
          </p:cNvSpPr>
          <p:nvPr/>
        </p:nvSpPr>
        <p:spPr bwMode="auto">
          <a:xfrm>
            <a:off x="4286248" y="1711316"/>
            <a:ext cx="935039" cy="4318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latin typeface="Arial" charset="0"/>
                <a:cs typeface="Arial" charset="0"/>
              </a:rPr>
              <a:t>مثال ( 1)</a:t>
            </a: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42189" y="2214554"/>
            <a:ext cx="893040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إذا كان حجم عينة من غاز الأكسجين 5 لترات وضغطها 1 ضغط جوي ودرجة حرارتها    27 م</a:t>
            </a:r>
            <a:r>
              <a:rPr kumimoji="0" lang="ar-SA" sz="1800" b="1" i="0" u="none" strike="noStrike" cap="none" normalizeH="0" baseline="3000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فان حجمها سيصبح إذا زاد الضغط إلى 100 سم زئبق وأصبحت درجة الحرارة صفراً مئوياً ؟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val 123"/>
          <p:cNvSpPr>
            <a:spLocks noChangeArrowheads="1"/>
          </p:cNvSpPr>
          <p:nvPr/>
        </p:nvSpPr>
        <p:spPr bwMode="auto">
          <a:xfrm>
            <a:off x="4286248" y="2928934"/>
            <a:ext cx="935039" cy="42862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latin typeface="Arial" charset="0"/>
                <a:cs typeface="Arial" charset="0"/>
              </a:rPr>
              <a:t>الإجابة ( 1)</a:t>
            </a:r>
            <a:endParaRPr lang="en-US" sz="1600" b="1" dirty="0">
              <a:latin typeface="Arial" charset="0"/>
              <a:cs typeface="Arial" charset="0"/>
            </a:endParaRPr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auto">
          <a:xfrm rot="154301">
            <a:off x="8266261" y="315749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ح </a:t>
            </a:r>
            <a:r>
              <a:rPr lang="ar-SA" sz="1800" b="1" baseline="-25000" dirty="0" smtClean="0">
                <a:solidFill>
                  <a:schemeClr val="tx1">
                    <a:lumMod val="95000"/>
                  </a:schemeClr>
                </a:solidFill>
              </a:rPr>
              <a:t>1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 rot="154301">
            <a:off x="7980509" y="318914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=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 rot="154301">
            <a:off x="7229187" y="3180780"/>
            <a:ext cx="1022259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5 لتر 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4144032" y="320429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ت </a:t>
            </a:r>
            <a:r>
              <a:rPr lang="ar-SA" sz="1800" b="1" baseline="-25000" dirty="0" smtClean="0">
                <a:solidFill>
                  <a:schemeClr val="tx1">
                    <a:lumMod val="95000"/>
                  </a:schemeClr>
                </a:solidFill>
              </a:rPr>
              <a:t>1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3895034" y="3235952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=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1571604" y="3174905"/>
            <a:ext cx="1959361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27مْ  + 273 = 300  درجة مطلقة 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5" name="Rectangle 24"/>
          <p:cNvSpPr>
            <a:spLocks noChangeArrowheads="1"/>
          </p:cNvSpPr>
          <p:nvPr/>
        </p:nvSpPr>
        <p:spPr bwMode="auto">
          <a:xfrm>
            <a:off x="4109577" y="360353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ت </a:t>
            </a:r>
            <a:r>
              <a:rPr lang="ar-SA" sz="1800" b="1" baseline="-25000" dirty="0" smtClean="0">
                <a:solidFill>
                  <a:schemeClr val="tx1">
                    <a:lumMod val="95000"/>
                  </a:schemeClr>
                </a:solidFill>
              </a:rPr>
              <a:t>2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6" name="Rectangle 24"/>
          <p:cNvSpPr>
            <a:spLocks noChangeArrowheads="1"/>
          </p:cNvSpPr>
          <p:nvPr/>
        </p:nvSpPr>
        <p:spPr bwMode="auto">
          <a:xfrm>
            <a:off x="3860579" y="363519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=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1000100" y="3617589"/>
            <a:ext cx="3202890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صفر مْ + 273 = 273درجة مطلقة 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8" name="Rectangle 24"/>
          <p:cNvSpPr>
            <a:spLocks noChangeArrowheads="1"/>
          </p:cNvSpPr>
          <p:nvPr/>
        </p:nvSpPr>
        <p:spPr bwMode="auto">
          <a:xfrm rot="154301">
            <a:off x="8266261" y="354633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ح </a:t>
            </a:r>
            <a:r>
              <a:rPr lang="ar-SA" sz="1800" b="1" baseline="-25000" dirty="0" smtClean="0">
                <a:solidFill>
                  <a:schemeClr val="tx1">
                    <a:lumMod val="95000"/>
                  </a:schemeClr>
                </a:solidFill>
              </a:rPr>
              <a:t>2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 rot="154301">
            <a:off x="8017263" y="357799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=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 rot="154301">
            <a:off x="7694757" y="357799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؟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 rot="154301">
            <a:off x="6372119" y="318914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ض </a:t>
            </a:r>
            <a:r>
              <a:rPr lang="ar-SA" sz="1800" b="1" baseline="-25000" dirty="0" smtClean="0">
                <a:solidFill>
                  <a:schemeClr val="tx1">
                    <a:lumMod val="95000"/>
                  </a:schemeClr>
                </a:solidFill>
              </a:rPr>
              <a:t>1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 rot="154301">
            <a:off x="6086367" y="322892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=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 rot="154301">
            <a:off x="5443425" y="322892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 1 ضغط جوي 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 rot="154301">
            <a:off x="6408873" y="354633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ض </a:t>
            </a:r>
            <a:r>
              <a:rPr lang="ar-SA" sz="1800" b="1" baseline="-25000" dirty="0" smtClean="0">
                <a:solidFill>
                  <a:schemeClr val="tx1">
                    <a:lumMod val="95000"/>
                  </a:schemeClr>
                </a:solidFill>
              </a:rPr>
              <a:t>2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 rot="154301">
            <a:off x="6123121" y="358611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=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 rot="154301">
            <a:off x="5443425" y="358611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 100 سم زئبق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cxnSp>
        <p:nvCxnSpPr>
          <p:cNvPr id="27" name="رابط كسهم مستقيم 26"/>
          <p:cNvCxnSpPr/>
          <p:nvPr/>
        </p:nvCxnSpPr>
        <p:spPr bwMode="auto">
          <a:xfrm rot="5400000">
            <a:off x="6644737" y="4178305"/>
            <a:ext cx="357190" cy="15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28" name="Rectangle 24"/>
          <p:cNvSpPr>
            <a:spLocks noChangeArrowheads="1"/>
          </p:cNvSpPr>
          <p:nvPr/>
        </p:nvSpPr>
        <p:spPr bwMode="auto">
          <a:xfrm rot="154301">
            <a:off x="6623187" y="434027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ض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1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 rot="154301">
            <a:off x="6337435" y="437193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=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cxnSp>
        <p:nvCxnSpPr>
          <p:cNvPr id="30" name="رابط مستقيم 29"/>
          <p:cNvCxnSpPr/>
          <p:nvPr/>
        </p:nvCxnSpPr>
        <p:spPr bwMode="auto">
          <a:xfrm rot="10800000">
            <a:off x="5251696" y="4714884"/>
            <a:ext cx="1285884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1" name="Rectangle 24"/>
          <p:cNvSpPr>
            <a:spLocks noChangeArrowheads="1"/>
          </p:cNvSpPr>
          <p:nvPr/>
        </p:nvSpPr>
        <p:spPr bwMode="auto">
          <a:xfrm rot="154301">
            <a:off x="5623012" y="4199294"/>
            <a:ext cx="733589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rgbClr val="FFFF00"/>
                </a:solidFill>
              </a:rPr>
              <a:t>69سم زئبق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 rot="154301">
            <a:off x="5623055" y="455459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rgbClr val="FFFF00"/>
                </a:solidFill>
              </a:rPr>
              <a:t>76 سم زئبق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33" name="Rectangle 24"/>
          <p:cNvSpPr>
            <a:spLocks noChangeArrowheads="1"/>
          </p:cNvSpPr>
          <p:nvPr/>
        </p:nvSpPr>
        <p:spPr bwMode="auto">
          <a:xfrm rot="154301">
            <a:off x="4765799" y="437193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=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34" name="Rectangle 24"/>
          <p:cNvSpPr>
            <a:spLocks noChangeArrowheads="1"/>
          </p:cNvSpPr>
          <p:nvPr/>
        </p:nvSpPr>
        <p:spPr bwMode="auto">
          <a:xfrm rot="154301">
            <a:off x="3728913" y="437193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ضغط جوي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auto">
          <a:xfrm>
            <a:off x="5623055" y="384021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يحول الى ضغط جوي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36" name="Rectangle 10"/>
          <p:cNvSpPr>
            <a:spLocks noChangeArrowheads="1"/>
          </p:cNvSpPr>
          <p:nvPr/>
        </p:nvSpPr>
        <p:spPr bwMode="auto">
          <a:xfrm>
            <a:off x="6143636" y="5103731"/>
            <a:ext cx="2537084" cy="857256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ar-SA" sz="16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7" name="Rectangle 24"/>
          <p:cNvSpPr>
            <a:spLocks noChangeArrowheads="1"/>
          </p:cNvSpPr>
          <p:nvPr/>
        </p:nvSpPr>
        <p:spPr bwMode="auto">
          <a:xfrm rot="154301">
            <a:off x="8123385" y="518941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>
            <a:off x="7874387" y="518941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=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9" name="Rectangle 24"/>
          <p:cNvSpPr>
            <a:spLocks noChangeArrowheads="1"/>
          </p:cNvSpPr>
          <p:nvPr/>
        </p:nvSpPr>
        <p:spPr bwMode="auto">
          <a:xfrm rot="154301">
            <a:off x="7042901" y="5177162"/>
            <a:ext cx="119529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40" name="رابط مستقيم 39"/>
          <p:cNvCxnSpPr/>
          <p:nvPr/>
        </p:nvCxnSpPr>
        <p:spPr bwMode="auto">
          <a:xfrm rot="10800000" flipV="1">
            <a:off x="6357951" y="5524424"/>
            <a:ext cx="1731078" cy="10735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tangle 24"/>
          <p:cNvSpPr>
            <a:spLocks noChangeArrowheads="1"/>
          </p:cNvSpPr>
          <p:nvPr/>
        </p:nvSpPr>
        <p:spPr bwMode="auto">
          <a:xfrm rot="154301">
            <a:off x="7443689" y="501487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 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 rot="154301">
            <a:off x="7229375" y="505465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3" name="Rectangle 24"/>
          <p:cNvSpPr>
            <a:spLocks noChangeArrowheads="1"/>
          </p:cNvSpPr>
          <p:nvPr/>
        </p:nvSpPr>
        <p:spPr bwMode="auto">
          <a:xfrm rot="154301">
            <a:off x="6872185" y="505465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ض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4" name="Rectangle 24"/>
          <p:cNvSpPr>
            <a:spLocks noChangeArrowheads="1"/>
          </p:cNvSpPr>
          <p:nvPr/>
        </p:nvSpPr>
        <p:spPr bwMode="auto">
          <a:xfrm rot="154301">
            <a:off x="6586433" y="508631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5" name="Rectangle 24"/>
          <p:cNvSpPr>
            <a:spLocks noChangeArrowheads="1"/>
          </p:cNvSpPr>
          <p:nvPr/>
        </p:nvSpPr>
        <p:spPr bwMode="auto">
          <a:xfrm rot="154301">
            <a:off x="6337435" y="505465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6" name="Rectangle 24"/>
          <p:cNvSpPr>
            <a:spLocks noChangeArrowheads="1"/>
          </p:cNvSpPr>
          <p:nvPr/>
        </p:nvSpPr>
        <p:spPr bwMode="auto">
          <a:xfrm rot="154301">
            <a:off x="6586433" y="541184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7" name="Rectangle 24"/>
          <p:cNvSpPr>
            <a:spLocks noChangeArrowheads="1"/>
          </p:cNvSpPr>
          <p:nvPr/>
        </p:nvSpPr>
        <p:spPr bwMode="auto">
          <a:xfrm rot="154301">
            <a:off x="6872185" y="541184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8" name="Rectangle 24"/>
          <p:cNvSpPr>
            <a:spLocks noChangeArrowheads="1"/>
          </p:cNvSpPr>
          <p:nvPr/>
        </p:nvSpPr>
        <p:spPr bwMode="auto">
          <a:xfrm rot="154301">
            <a:off x="7194691" y="537206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ض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500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500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500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34817" grpId="0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6" grpId="0" animBg="1"/>
      <p:bldP spid="37" grpId="0"/>
      <p:bldP spid="38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77905" y="642918"/>
            <a:ext cx="8080375" cy="928686"/>
          </a:xfrm>
        </p:spPr>
        <p:txBody>
          <a:bodyPr/>
          <a:lstStyle/>
          <a:p>
            <a:pPr algn="r"/>
            <a:r>
              <a:rPr lang="ar-SA" sz="1600" b="1" dirty="0" smtClean="0">
                <a:solidFill>
                  <a:schemeClr val="tx1"/>
                </a:solidFill>
              </a:rPr>
              <a:t>أذا كان لدينا 462 مللتر من غاز عند درجة حرارة  20 مْ وضغط قدره 1.15 ضغط جوي  . احسب  درجة الحرارة التي  يكون حجم الغاز 350 مللتر عند  ضغط جوي يساوي  3 ضغط جوي ؟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" name="Oval 123"/>
          <p:cNvSpPr>
            <a:spLocks noChangeArrowheads="1"/>
          </p:cNvSpPr>
          <p:nvPr/>
        </p:nvSpPr>
        <p:spPr bwMode="auto">
          <a:xfrm>
            <a:off x="4071934" y="214290"/>
            <a:ext cx="935039" cy="4318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latin typeface="Arial" charset="0"/>
                <a:cs typeface="Arial" charset="0"/>
              </a:rPr>
              <a:t>مثال ( 2)</a:t>
            </a: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5" name="Oval 123"/>
          <p:cNvSpPr>
            <a:spLocks noChangeArrowheads="1"/>
          </p:cNvSpPr>
          <p:nvPr/>
        </p:nvSpPr>
        <p:spPr bwMode="auto">
          <a:xfrm>
            <a:off x="4143372" y="1500174"/>
            <a:ext cx="935039" cy="42862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latin typeface="Arial" charset="0"/>
                <a:cs typeface="Arial" charset="0"/>
              </a:rPr>
              <a:t>الإجابة ( 1)</a:t>
            </a:r>
            <a:endParaRPr lang="en-US" sz="1600" b="1" dirty="0">
              <a:latin typeface="Arial" charset="0"/>
              <a:cs typeface="Arial" charset="0"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 rot="154301">
            <a:off x="8266261" y="187160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ح </a:t>
            </a:r>
            <a:r>
              <a:rPr lang="ar-SA" sz="1800" b="1" baseline="-25000" dirty="0" smtClean="0">
                <a:solidFill>
                  <a:schemeClr val="tx1">
                    <a:lumMod val="95000"/>
                  </a:schemeClr>
                </a:solidFill>
              </a:rPr>
              <a:t>1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 rot="154301">
            <a:off x="7980509" y="190326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=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auto">
          <a:xfrm rot="154301">
            <a:off x="7229187" y="1894896"/>
            <a:ext cx="1022259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462 مللتر 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4144032" y="191841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ت </a:t>
            </a:r>
            <a:r>
              <a:rPr lang="ar-SA" sz="1800" b="1" baseline="-25000" dirty="0" smtClean="0">
                <a:solidFill>
                  <a:schemeClr val="tx1">
                    <a:lumMod val="95000"/>
                  </a:schemeClr>
                </a:solidFill>
              </a:rPr>
              <a:t>1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3895034" y="195006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=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1571604" y="1889021"/>
            <a:ext cx="1959361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20مْ  + 273 = 293درجة مطلقة 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4109577" y="231764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ت </a:t>
            </a:r>
            <a:r>
              <a:rPr lang="ar-SA" sz="1800" b="1" baseline="-25000" dirty="0" smtClean="0">
                <a:solidFill>
                  <a:schemeClr val="tx1">
                    <a:lumMod val="95000"/>
                  </a:schemeClr>
                </a:solidFill>
              </a:rPr>
              <a:t>2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3860579" y="234930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=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5" name="Rectangle 24"/>
          <p:cNvSpPr>
            <a:spLocks noChangeArrowheads="1"/>
          </p:cNvSpPr>
          <p:nvPr/>
        </p:nvSpPr>
        <p:spPr bwMode="auto">
          <a:xfrm>
            <a:off x="3500430" y="2331705"/>
            <a:ext cx="702560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؟ 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6" name="Rectangle 24"/>
          <p:cNvSpPr>
            <a:spLocks noChangeArrowheads="1"/>
          </p:cNvSpPr>
          <p:nvPr/>
        </p:nvSpPr>
        <p:spPr bwMode="auto">
          <a:xfrm rot="154301">
            <a:off x="8266261" y="226045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ح </a:t>
            </a:r>
            <a:r>
              <a:rPr lang="ar-SA" sz="1800" b="1" baseline="-25000" dirty="0" smtClean="0">
                <a:solidFill>
                  <a:schemeClr val="tx1">
                    <a:lumMod val="95000"/>
                  </a:schemeClr>
                </a:solidFill>
              </a:rPr>
              <a:t>2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 rot="154301">
            <a:off x="8017263" y="229211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=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8" name="Rectangle 24"/>
          <p:cNvSpPr>
            <a:spLocks noChangeArrowheads="1"/>
          </p:cNvSpPr>
          <p:nvPr/>
        </p:nvSpPr>
        <p:spPr bwMode="auto">
          <a:xfrm rot="154301">
            <a:off x="7586565" y="229211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350مللتر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 rot="154301">
            <a:off x="6372119" y="190326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ض </a:t>
            </a:r>
            <a:r>
              <a:rPr lang="ar-SA" sz="1800" b="1" baseline="-25000" dirty="0" smtClean="0">
                <a:solidFill>
                  <a:schemeClr val="tx1">
                    <a:lumMod val="95000"/>
                  </a:schemeClr>
                </a:solidFill>
              </a:rPr>
              <a:t>1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 rot="154301">
            <a:off x="6086367" y="194304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=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 rot="154301">
            <a:off x="5300549" y="194304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 1.15 ضغط جوي 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 rot="154301">
            <a:off x="6408873" y="226045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ض </a:t>
            </a:r>
            <a:r>
              <a:rPr lang="ar-SA" sz="1800" b="1" baseline="-25000" dirty="0" smtClean="0">
                <a:solidFill>
                  <a:schemeClr val="tx1">
                    <a:lumMod val="95000"/>
                  </a:schemeClr>
                </a:solidFill>
              </a:rPr>
              <a:t>2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 rot="154301">
            <a:off x="6123121" y="230023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=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 rot="154301">
            <a:off x="5443425" y="230023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tx1">
                    <a:lumMod val="95000"/>
                  </a:schemeClr>
                </a:solidFill>
              </a:rPr>
              <a:t>3 ضغط جوي </a:t>
            </a:r>
            <a:endParaRPr lang="en-US" sz="1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35" name="Rectangle 10"/>
          <p:cNvSpPr>
            <a:spLocks noChangeArrowheads="1"/>
          </p:cNvSpPr>
          <p:nvPr/>
        </p:nvSpPr>
        <p:spPr bwMode="auto">
          <a:xfrm>
            <a:off x="4071933" y="3135123"/>
            <a:ext cx="2537084" cy="857256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ar-SA" sz="16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6" name="Rectangle 24"/>
          <p:cNvSpPr>
            <a:spLocks noChangeArrowheads="1"/>
          </p:cNvSpPr>
          <p:nvPr/>
        </p:nvSpPr>
        <p:spPr bwMode="auto">
          <a:xfrm rot="154301">
            <a:off x="6051682" y="322080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7" name="Rectangle 24"/>
          <p:cNvSpPr>
            <a:spLocks noChangeArrowheads="1"/>
          </p:cNvSpPr>
          <p:nvPr/>
        </p:nvSpPr>
        <p:spPr bwMode="auto">
          <a:xfrm>
            <a:off x="5802684" y="322080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=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38" name="رابط مستقيم 37"/>
          <p:cNvCxnSpPr/>
          <p:nvPr/>
        </p:nvCxnSpPr>
        <p:spPr bwMode="auto">
          <a:xfrm rot="10800000" flipV="1">
            <a:off x="4306435" y="3555816"/>
            <a:ext cx="1731078" cy="10735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Rectangle 24"/>
          <p:cNvSpPr>
            <a:spLocks noChangeArrowheads="1"/>
          </p:cNvSpPr>
          <p:nvPr/>
        </p:nvSpPr>
        <p:spPr bwMode="auto">
          <a:xfrm rot="154301">
            <a:off x="5371986" y="304627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 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0" name="Rectangle 24"/>
          <p:cNvSpPr>
            <a:spLocks noChangeArrowheads="1"/>
          </p:cNvSpPr>
          <p:nvPr/>
        </p:nvSpPr>
        <p:spPr bwMode="auto">
          <a:xfrm rot="154301">
            <a:off x="5157672" y="308605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1" name="Rectangle 24"/>
          <p:cNvSpPr>
            <a:spLocks noChangeArrowheads="1"/>
          </p:cNvSpPr>
          <p:nvPr/>
        </p:nvSpPr>
        <p:spPr bwMode="auto">
          <a:xfrm rot="154301">
            <a:off x="4800482" y="308605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ض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 rot="154301">
            <a:off x="4514730" y="311770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3" name="Rectangle 24"/>
          <p:cNvSpPr>
            <a:spLocks noChangeArrowheads="1"/>
          </p:cNvSpPr>
          <p:nvPr/>
        </p:nvSpPr>
        <p:spPr bwMode="auto">
          <a:xfrm rot="154301">
            <a:off x="4265732" y="308605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4" name="Rectangle 24"/>
          <p:cNvSpPr>
            <a:spLocks noChangeArrowheads="1"/>
          </p:cNvSpPr>
          <p:nvPr/>
        </p:nvSpPr>
        <p:spPr bwMode="auto">
          <a:xfrm rot="154301">
            <a:off x="4371854" y="344324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ض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5" name="Rectangle 24"/>
          <p:cNvSpPr>
            <a:spLocks noChangeArrowheads="1"/>
          </p:cNvSpPr>
          <p:nvPr/>
        </p:nvSpPr>
        <p:spPr bwMode="auto">
          <a:xfrm rot="154301">
            <a:off x="4765798" y="347489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6" name="Rectangle 24"/>
          <p:cNvSpPr>
            <a:spLocks noChangeArrowheads="1"/>
          </p:cNvSpPr>
          <p:nvPr/>
        </p:nvSpPr>
        <p:spPr bwMode="auto">
          <a:xfrm rot="154301">
            <a:off x="5122988" y="340346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35" grpId="0" animBg="1"/>
      <p:bldP spid="36" grpId="0"/>
      <p:bldP spid="37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4560</TotalTime>
  <Words>411</Words>
  <PresentationFormat>عرض على الشاشة (3:4)‏</PresentationFormat>
  <Paragraphs>156</Paragraphs>
  <Slides>3</Slides>
  <Notes>0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</vt:i4>
      </vt:variant>
      <vt:variant>
        <vt:lpstr>عروض مخصصة</vt:lpstr>
      </vt:variant>
      <vt:variant>
        <vt:i4>1</vt:i4>
      </vt:variant>
    </vt:vector>
  </HeadingPairs>
  <TitlesOfParts>
    <vt:vector size="5" baseType="lpstr">
      <vt:lpstr>Training</vt:lpstr>
      <vt:lpstr>الشريحة 1</vt:lpstr>
      <vt:lpstr>الشريحة 2</vt:lpstr>
      <vt:lpstr>أذا كان لدينا 462 مللتر من غاز عند درجة حرارة  20 مْ وضغط قدره 1.15 ضغط جوي  . احسب  درجة الحرارة التي  يكون حجم الغاز 350 مللتر عند  ضغط جوي يساوي  3 ضغط جوي ؟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222</cp:revision>
  <dcterms:modified xsi:type="dcterms:W3CDTF">2009-11-27T14:16:33Z</dcterms:modified>
</cp:coreProperties>
</file>