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72" r:id="rId2"/>
    <p:sldId id="273" r:id="rId3"/>
    <p:sldId id="282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75" d="100"/>
          <a:sy n="75" d="100"/>
        </p:scale>
        <p:origin x="-516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 rot="1702462">
            <a:off x="7740650" y="5492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4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98425" y="1339850"/>
            <a:ext cx="1281120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smtClean="0">
                <a:latin typeface="Arial" charset="0"/>
                <a:cs typeface="Arial" charset="0"/>
              </a:rPr>
              <a:t>14 </a:t>
            </a:r>
            <a:r>
              <a:rPr lang="ar-SA" sz="1600" b="1" u="sng" smtClean="0">
                <a:latin typeface="Arial" charset="0"/>
                <a:cs typeface="Arial" charset="0"/>
              </a:rPr>
              <a:t>/ </a:t>
            </a:r>
            <a:r>
              <a:rPr lang="ar-SA" sz="1600" b="1" u="sng" smtClean="0">
                <a:latin typeface="Arial" charset="0"/>
                <a:cs typeface="Arial" charset="0"/>
              </a:rPr>
              <a:t>3 /1431</a:t>
            </a:r>
            <a:endParaRPr lang="en-US" sz="1600" b="1" u="sng" dirty="0">
              <a:latin typeface="Arial" charset="0"/>
              <a:cs typeface="Arial" charset="0"/>
            </a:endParaRPr>
          </a:p>
        </p:txBody>
      </p:sp>
      <p:sp>
        <p:nvSpPr>
          <p:cNvPr id="30726" name="Oval 6"/>
          <p:cNvSpPr>
            <a:spLocks noChangeArrowheads="1"/>
          </p:cNvSpPr>
          <p:nvPr/>
        </p:nvSpPr>
        <p:spPr bwMode="auto">
          <a:xfrm>
            <a:off x="2627313" y="260350"/>
            <a:ext cx="3816350" cy="8651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0" lang="ar-SA" sz="2800" b="1" dirty="0" smtClean="0">
                <a:solidFill>
                  <a:schemeClr val="bg1"/>
                </a:solidFill>
                <a:cs typeface="Times New Roman" pitchFamily="18" charset="0"/>
              </a:rPr>
              <a:t>قانون شارل </a:t>
            </a:r>
            <a:endParaRPr kumimoji="0" lang="en-US" sz="28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285720" y="3897409"/>
            <a:ext cx="2071702" cy="85725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 </a:t>
            </a:r>
            <a:endParaRPr lang="ar-SA" sz="1600" b="1" u="sng" dirty="0" smtClean="0"/>
          </a:p>
          <a:p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500298" y="3897409"/>
            <a:ext cx="2071702" cy="857256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4714876" y="3897409"/>
            <a:ext cx="2071702" cy="8572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6858016" y="3897409"/>
            <a:ext cx="2071702" cy="857256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 </a:t>
            </a:r>
            <a:endParaRPr lang="ar-SA" sz="1600" b="1" u="sng" dirty="0" smtClean="0"/>
          </a:p>
          <a:p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714348" y="1928802"/>
            <a:ext cx="8208962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عند ثبوت الضغط فان حجم كتلة معينة من الغاز تتناسب تناسبا طرديا مع درجة الحرارة المطلقة .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 rot="154301">
            <a:off x="5167076" y="289886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6000760" y="2500306"/>
            <a:ext cx="2805116" cy="42862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2- اكتب العلاقة الرياضية لقانون شارل ؟ 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 rot="154301">
            <a:off x="5111394" y="326870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 rot="154301">
            <a:off x="4611328" y="305439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=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 rot="154301">
            <a:off x="3968386" y="287986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 rot="154301">
            <a:off x="4005140" y="323705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 rot="154301">
            <a:off x="8160139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=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 rot="154301">
            <a:off x="7328653" y="4002497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28" name="رابط مستقيم 27"/>
          <p:cNvCxnSpPr/>
          <p:nvPr/>
        </p:nvCxnSpPr>
        <p:spPr bwMode="auto">
          <a:xfrm rot="10800000">
            <a:off x="7037646" y="4357694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9" name="Rectangle 24"/>
          <p:cNvSpPr>
            <a:spLocks noChangeArrowheads="1"/>
          </p:cNvSpPr>
          <p:nvPr/>
        </p:nvSpPr>
        <p:spPr bwMode="auto">
          <a:xfrm rot="154301">
            <a:off x="7802949" y="3768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 rot="154301">
            <a:off x="7482513" y="384021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×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 rot="154301">
            <a:off x="7017131" y="3768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 rot="154301">
            <a:off x="7337567" y="426884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 rot="154301">
            <a:off x="6265997" y="402287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 rot="154301">
            <a:off x="5908807" y="405452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 rot="154301">
            <a:off x="5077321" y="4042278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36" name="رابط مستقيم 35"/>
          <p:cNvCxnSpPr/>
          <p:nvPr/>
        </p:nvCxnSpPr>
        <p:spPr bwMode="auto">
          <a:xfrm rot="10800000">
            <a:off x="4857752" y="4397475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7" name="Rectangle 24"/>
          <p:cNvSpPr>
            <a:spLocks noChangeArrowheads="1"/>
          </p:cNvSpPr>
          <p:nvPr/>
        </p:nvSpPr>
        <p:spPr bwMode="auto">
          <a:xfrm rot="154301">
            <a:off x="5551617" y="380855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 rot="154301">
            <a:off x="5231181" y="387999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 rot="154301">
            <a:off x="4800483" y="384021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 rot="154301">
            <a:off x="5157673" y="4237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 rot="154301">
            <a:off x="4014665" y="39830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 rot="154301">
            <a:off x="3802421" y="401474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 rot="154301">
            <a:off x="2970935" y="4002497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44" name="رابط مستقيم 43"/>
          <p:cNvCxnSpPr/>
          <p:nvPr/>
        </p:nvCxnSpPr>
        <p:spPr bwMode="auto">
          <a:xfrm rot="10800000">
            <a:off x="2679928" y="4357694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5" name="Rectangle 24"/>
          <p:cNvSpPr>
            <a:spLocks noChangeArrowheads="1"/>
          </p:cNvSpPr>
          <p:nvPr/>
        </p:nvSpPr>
        <p:spPr bwMode="auto">
          <a:xfrm rot="154301">
            <a:off x="3443161" y="3768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 rot="154301">
            <a:off x="3122725" y="384021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 rot="154301">
            <a:off x="2657343" y="376877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8" name="Rectangle 24"/>
          <p:cNvSpPr>
            <a:spLocks noChangeArrowheads="1"/>
          </p:cNvSpPr>
          <p:nvPr/>
        </p:nvSpPr>
        <p:spPr bwMode="auto">
          <a:xfrm rot="154301">
            <a:off x="2979849" y="426884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 rot="154301">
            <a:off x="1800087" y="39830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>
            <a:off x="1551089" y="39830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=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 rot="154301">
            <a:off x="719603" y="3970840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52" name="رابط مستقيم 51"/>
          <p:cNvCxnSpPr/>
          <p:nvPr/>
        </p:nvCxnSpPr>
        <p:spPr bwMode="auto">
          <a:xfrm rot="10800000">
            <a:off x="428596" y="4326037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3" name="Rectangle 24"/>
          <p:cNvSpPr>
            <a:spLocks noChangeArrowheads="1"/>
          </p:cNvSpPr>
          <p:nvPr/>
        </p:nvSpPr>
        <p:spPr bwMode="auto">
          <a:xfrm rot="154301">
            <a:off x="1193899" y="3737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2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auto">
          <a:xfrm rot="154301">
            <a:off x="873463" y="380855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×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5" name="Rectangle 24"/>
          <p:cNvSpPr>
            <a:spLocks noChangeArrowheads="1"/>
          </p:cNvSpPr>
          <p:nvPr/>
        </p:nvSpPr>
        <p:spPr bwMode="auto">
          <a:xfrm rot="154301">
            <a:off x="408081" y="3737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ت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 rot="154301">
            <a:off x="728517" y="423718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sp>
        <p:nvSpPr>
          <p:cNvPr id="57" name="Rectangle 10"/>
          <p:cNvSpPr>
            <a:spLocks noChangeArrowheads="1"/>
          </p:cNvSpPr>
          <p:nvPr/>
        </p:nvSpPr>
        <p:spPr bwMode="auto">
          <a:xfrm>
            <a:off x="6786578" y="1571612"/>
            <a:ext cx="2019298" cy="42862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 </a:t>
            </a:r>
            <a:endParaRPr lang="ar-SA" sz="1600" b="1" u="sng" dirty="0" smtClean="0"/>
          </a:p>
          <a:p>
            <a:r>
              <a:rPr lang="ar-SA" sz="1600" b="1" dirty="0" smtClean="0"/>
              <a:t>1- أكتب نص قانون شارل ؟ </a:t>
            </a:r>
            <a:endParaRPr lang="en-US" sz="1600" dirty="0" smtClean="0"/>
          </a:p>
          <a:p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 rot="154301">
            <a:off x="8409137" y="394330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2"/>
                </a:solidFill>
              </a:rPr>
              <a:t>ح</a:t>
            </a:r>
            <a:r>
              <a:rPr lang="ar-SA" sz="1600" b="1" baseline="-25000" dirty="0" smtClean="0">
                <a:solidFill>
                  <a:schemeClr val="accent2"/>
                </a:solidFill>
              </a:rPr>
              <a:t>1</a:t>
            </a:r>
            <a:endParaRPr lang="en-US" sz="1600" b="1" dirty="0">
              <a:solidFill>
                <a:schemeClr val="accent2"/>
              </a:solidFill>
            </a:endParaRPr>
          </a:p>
        </p:txBody>
      </p:sp>
      <p:cxnSp>
        <p:nvCxnSpPr>
          <p:cNvPr id="62" name="رابط مستقيم 61"/>
          <p:cNvCxnSpPr/>
          <p:nvPr/>
        </p:nvCxnSpPr>
        <p:spPr bwMode="auto">
          <a:xfrm rot="10800000">
            <a:off x="5168664" y="3397343"/>
            <a:ext cx="760658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رابط مستقيم 63"/>
          <p:cNvCxnSpPr/>
          <p:nvPr/>
        </p:nvCxnSpPr>
        <p:spPr bwMode="auto">
          <a:xfrm rot="10800000">
            <a:off x="3882780" y="3397343"/>
            <a:ext cx="760658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8" name="Rectangle 10"/>
          <p:cNvSpPr>
            <a:spLocks noChangeArrowheads="1"/>
          </p:cNvSpPr>
          <p:nvPr/>
        </p:nvSpPr>
        <p:spPr bwMode="auto">
          <a:xfrm>
            <a:off x="6715140" y="4995877"/>
            <a:ext cx="2214578" cy="43338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2- متى يستخدم  قانون شارل ؟</a:t>
            </a:r>
            <a:endParaRPr lang="en-US" sz="16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6357950" y="5357826"/>
            <a:ext cx="2493922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cs typeface="Times New Roman" pitchFamily="18" charset="0"/>
              </a:rPr>
              <a:t>عند ثبوت  الضغط الجوي  . </a:t>
            </a:r>
            <a:endParaRPr lang="en-US" sz="1600" b="1" dirty="0">
              <a:cs typeface="Times New Roman" pitchFamily="18" charset="0"/>
            </a:endParaRPr>
          </a:p>
        </p:txBody>
      </p:sp>
      <p:sp>
        <p:nvSpPr>
          <p:cNvPr id="60" name="Rectangle 13"/>
          <p:cNvSpPr>
            <a:spLocks noChangeArrowheads="1"/>
          </p:cNvSpPr>
          <p:nvPr/>
        </p:nvSpPr>
        <p:spPr bwMode="auto">
          <a:xfrm>
            <a:off x="7572396" y="5857893"/>
            <a:ext cx="1285884" cy="35719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/>
              <a:t>4- أكمل ما يلي :</a:t>
            </a:r>
            <a:endParaRPr lang="en-US" sz="1600" dirty="0"/>
          </a:p>
        </p:txBody>
      </p:sp>
      <p:sp>
        <p:nvSpPr>
          <p:cNvPr id="63" name="Rectangle 13"/>
          <p:cNvSpPr>
            <a:spLocks noChangeArrowheads="1"/>
          </p:cNvSpPr>
          <p:nvPr/>
        </p:nvSpPr>
        <p:spPr bwMode="auto">
          <a:xfrm>
            <a:off x="7572396" y="6281761"/>
            <a:ext cx="1357322" cy="361949"/>
          </a:xfrm>
          <a:prstGeom prst="rect">
            <a:avLst/>
          </a:prstGeom>
          <a:solidFill>
            <a:srgbClr val="99FF99"/>
          </a:solidFill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أ )- 1 لتر =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5" name="Rectangle 13"/>
          <p:cNvSpPr>
            <a:spLocks noChangeArrowheads="1"/>
          </p:cNvSpPr>
          <p:nvPr/>
        </p:nvSpPr>
        <p:spPr bwMode="auto">
          <a:xfrm>
            <a:off x="6286512" y="6281761"/>
            <a:ext cx="1357322" cy="361949"/>
          </a:xfrm>
          <a:prstGeom prst="rect">
            <a:avLst/>
          </a:prstGeom>
          <a:solidFill>
            <a:srgbClr val="99FF99"/>
          </a:solidFill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1000مللتر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4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9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8" presetClass="entr" presetSubtype="0" ac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4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9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0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5" grpId="0"/>
      <p:bldP spid="30726" grpId="0" animBg="1"/>
      <p:bldP spid="30728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 animBg="1"/>
      <p:bldP spid="21" grpId="0"/>
      <p:bldP spid="22" grpId="0"/>
      <p:bldP spid="23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3" grpId="0"/>
      <p:bldP spid="54" grpId="0"/>
      <p:bldP spid="55" grpId="0"/>
      <p:bldP spid="56" grpId="0"/>
      <p:bldP spid="57" grpId="0" animBg="1"/>
      <p:bldP spid="61" grpId="0"/>
      <p:bldP spid="58" grpId="0" animBg="1"/>
      <p:bldP spid="59" grpId="0"/>
      <p:bldP spid="60" grpId="0" animBg="1"/>
      <p:bldP spid="63" grpId="0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Oval 123"/>
          <p:cNvSpPr>
            <a:spLocks noChangeArrowheads="1"/>
          </p:cNvSpPr>
          <p:nvPr/>
        </p:nvSpPr>
        <p:spPr bwMode="auto">
          <a:xfrm>
            <a:off x="4429124" y="1857364"/>
            <a:ext cx="863601" cy="42862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Arial" charset="0"/>
                <a:cs typeface="Arial" charset="0"/>
              </a:rPr>
              <a:t>مثال ( 1)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0" y="2285992"/>
            <a:ext cx="9001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800" b="1" dirty="0" smtClean="0">
                <a:solidFill>
                  <a:srgbClr val="FFFF00"/>
                </a:solidFill>
              </a:rPr>
              <a:t>يبلغ حجم كمية من غاز 4.5  لتر عند ضغط  75  سم زئبق و  درجة حرارة صفر مْ . فان حجم نفس الكمية من الغاز عند نفس الضغط وعند درجة حرارة الغرفة 25درجة مئوية ؟</a:t>
            </a: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786578" y="285729"/>
            <a:ext cx="2143140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ب)- 1ضغط جوي =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5857884" y="285729"/>
            <a:ext cx="1317616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76سم زئبق = 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4429124" y="285729"/>
            <a:ext cx="1428760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760ملم زئبق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6804438" y="785794"/>
            <a:ext cx="2125280" cy="352431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ج)- درجة الحرارة المطلقة = 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5143504" y="790553"/>
            <a:ext cx="1714512" cy="352431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tx1">
                <a:lumMod val="85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kumimoji="0" lang="ar-SA" sz="1600" b="1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الدرجة المئوية + 273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6357950" y="1285861"/>
            <a:ext cx="2571768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د) – الغازات عند الشروط المعيارية  (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5000628" y="1285861"/>
            <a:ext cx="1357322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الضغط الجوي = 1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3428992" y="1285861"/>
            <a:ext cx="1571636" cy="3571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2">
                <a:lumMod val="60000"/>
                <a:lumOff val="4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و درجة الحرارة =0مْ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Oval 123"/>
          <p:cNvSpPr>
            <a:spLocks noChangeArrowheads="1"/>
          </p:cNvSpPr>
          <p:nvPr/>
        </p:nvSpPr>
        <p:spPr bwMode="auto">
          <a:xfrm>
            <a:off x="4357686" y="3071810"/>
            <a:ext cx="935039" cy="42862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Arial" charset="0"/>
                <a:cs typeface="Arial" charset="0"/>
              </a:rPr>
              <a:t>الإجابة ( 1)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6500826" y="4786322"/>
            <a:ext cx="2071702" cy="7858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 rot="154301">
            <a:off x="7980509" y="480056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 rot="154301">
            <a:off x="7623319" y="483222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29" name="رابط مستقيم 28"/>
          <p:cNvCxnSpPr/>
          <p:nvPr/>
        </p:nvCxnSpPr>
        <p:spPr bwMode="auto">
          <a:xfrm rot="10800000">
            <a:off x="6572264" y="5175169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7266129" y="462603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945693" y="465768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6551749" y="465768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 rot="154301">
            <a:off x="6872185" y="501487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 rot="154301">
            <a:off x="8123385" y="355446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ح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1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 rot="154301">
            <a:off x="7837633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 rot="154301">
            <a:off x="7086311" y="3577751"/>
            <a:ext cx="1022259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4.5 لتر 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4001156" y="360126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ت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1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3752158" y="363292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1428728" y="3571876"/>
            <a:ext cx="1959361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صفر مْ  + 273 =273 درجة مطلقة 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3966701" y="400050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ت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2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>
            <a:off x="3717703" y="403216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857224" y="4014560"/>
            <a:ext cx="3202890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25 مْ + 273 = 298درجة مطلقة 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 rot="154301">
            <a:off x="8123385" y="394330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ح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2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 rot="154301">
            <a:off x="7874387" y="3974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 rot="154301">
            <a:off x="7551881" y="3974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؟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1" name="Rectangle 10"/>
          <p:cNvSpPr>
            <a:spLocks noChangeArrowheads="1"/>
          </p:cNvSpPr>
          <p:nvPr/>
        </p:nvSpPr>
        <p:spPr bwMode="auto">
          <a:xfrm>
            <a:off x="2571736" y="4788947"/>
            <a:ext cx="3429024" cy="8572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 rot="154301">
            <a:off x="5408741" y="4842970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 rot="154301">
            <a:off x="5051551" y="487462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64" name="رابط مستقيم 63"/>
          <p:cNvCxnSpPr/>
          <p:nvPr/>
        </p:nvCxnSpPr>
        <p:spPr bwMode="auto">
          <a:xfrm rot="10800000">
            <a:off x="2857488" y="5217575"/>
            <a:ext cx="2428892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5" name="Rectangle 24"/>
          <p:cNvSpPr>
            <a:spLocks noChangeArrowheads="1"/>
          </p:cNvSpPr>
          <p:nvPr/>
        </p:nvSpPr>
        <p:spPr bwMode="auto">
          <a:xfrm rot="154301">
            <a:off x="4586169" y="466031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4.5لتر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 rot="154301">
            <a:off x="4157541" y="470009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>
            <a:off x="3228847" y="466031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298 درجة مطلقة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Rectangle 24"/>
          <p:cNvSpPr>
            <a:spLocks noChangeArrowheads="1"/>
          </p:cNvSpPr>
          <p:nvPr/>
        </p:nvSpPr>
        <p:spPr bwMode="auto">
          <a:xfrm>
            <a:off x="3658984" y="5074699"/>
            <a:ext cx="574830" cy="71175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273 درجة مطلقة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9" name="Rectangle 13"/>
          <p:cNvSpPr>
            <a:spLocks noChangeArrowheads="1"/>
          </p:cNvSpPr>
          <p:nvPr/>
        </p:nvSpPr>
        <p:spPr bwMode="auto">
          <a:xfrm>
            <a:off x="6786578" y="5857892"/>
            <a:ext cx="1857388" cy="504825"/>
          </a:xfrm>
          <a:prstGeom prst="rect">
            <a:avLst/>
          </a:prstGeom>
          <a:solidFill>
            <a:srgbClr val="99FF99"/>
          </a:solidFill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 = 4.912 لتر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 rot="154301">
            <a:off x="6229243" y="358611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1" name="Rectangle 24"/>
          <p:cNvSpPr>
            <a:spLocks noChangeArrowheads="1"/>
          </p:cNvSpPr>
          <p:nvPr/>
        </p:nvSpPr>
        <p:spPr bwMode="auto">
          <a:xfrm rot="154301">
            <a:off x="5943491" y="362589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 rot="154301">
            <a:off x="5300549" y="362589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75 سم زئبق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3" name="Rectangle 24"/>
          <p:cNvSpPr>
            <a:spLocks noChangeArrowheads="1"/>
          </p:cNvSpPr>
          <p:nvPr/>
        </p:nvSpPr>
        <p:spPr bwMode="auto">
          <a:xfrm rot="154301">
            <a:off x="6265997" y="394330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auto">
          <a:xfrm rot="154301">
            <a:off x="5980245" y="39830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5" name="Rectangle 24"/>
          <p:cNvSpPr>
            <a:spLocks noChangeArrowheads="1"/>
          </p:cNvSpPr>
          <p:nvPr/>
        </p:nvSpPr>
        <p:spPr bwMode="auto">
          <a:xfrm rot="154301">
            <a:off x="5337303" y="398308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75 سم زئبق</a:t>
            </a:r>
            <a:endParaRPr lang="en-US" sz="1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56" grpId="0"/>
      <p:bldP spid="57" grpId="0"/>
      <p:bldP spid="58" grpId="0"/>
      <p:bldP spid="59" grpId="0"/>
      <p:bldP spid="60" grpId="0"/>
      <p:bldP spid="61" grpId="0" animBg="1"/>
      <p:bldP spid="62" grpId="0"/>
      <p:bldP spid="63" grpId="0"/>
      <p:bldP spid="65" grpId="0"/>
      <p:bldP spid="66" grpId="0"/>
      <p:bldP spid="67" grpId="0"/>
      <p:bldP spid="68" grpId="0"/>
      <p:bldP spid="69" grpId="0" animBg="1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Oval 123"/>
          <p:cNvSpPr>
            <a:spLocks noChangeArrowheads="1"/>
          </p:cNvSpPr>
          <p:nvPr/>
        </p:nvSpPr>
        <p:spPr bwMode="auto">
          <a:xfrm>
            <a:off x="4286248" y="211118"/>
            <a:ext cx="935039" cy="4318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latin typeface="Arial" charset="0"/>
                <a:cs typeface="Arial" charset="0"/>
              </a:rPr>
              <a:t>مثال ( 2)</a:t>
            </a:r>
            <a:endParaRPr lang="en-US" sz="1400" b="1" dirty="0">
              <a:latin typeface="Arial" charset="0"/>
              <a:cs typeface="Arial" charset="0"/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0" y="710967"/>
            <a:ext cx="90011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800" b="1" dirty="0" smtClean="0">
                <a:solidFill>
                  <a:srgbClr val="FFFF00"/>
                </a:solidFill>
              </a:rPr>
              <a:t>يبلغ حجم كمية من غاز 2.24  لتر عند ضغط  1ضغط جوي  و  درجة حرارة صفر مْ . ما حجم نفس الكمية من الغاز عند نفس الضغط وعند درجة حرارة 25درجة مئوية ؟</a:t>
            </a: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43" name="Oval 123"/>
          <p:cNvSpPr>
            <a:spLocks noChangeArrowheads="1"/>
          </p:cNvSpPr>
          <p:nvPr/>
        </p:nvSpPr>
        <p:spPr bwMode="auto">
          <a:xfrm>
            <a:off x="4286248" y="1357298"/>
            <a:ext cx="935039" cy="428628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Arial" charset="0"/>
                <a:cs typeface="Arial" charset="0"/>
              </a:rPr>
              <a:t>الإجابة ( 1)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auto">
          <a:xfrm>
            <a:off x="6715140" y="3071810"/>
            <a:ext cx="2071702" cy="7858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 rot="154301">
            <a:off x="8194823" y="308605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0" name="Rectangle 24"/>
          <p:cNvSpPr>
            <a:spLocks noChangeArrowheads="1"/>
          </p:cNvSpPr>
          <p:nvPr/>
        </p:nvSpPr>
        <p:spPr bwMode="auto">
          <a:xfrm rot="154301">
            <a:off x="7837633" y="311770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51" name="رابط مستقيم 50"/>
          <p:cNvCxnSpPr/>
          <p:nvPr/>
        </p:nvCxnSpPr>
        <p:spPr bwMode="auto">
          <a:xfrm rot="10800000">
            <a:off x="6786578" y="3460657"/>
            <a:ext cx="1285884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2" name="Rectangle 24"/>
          <p:cNvSpPr>
            <a:spLocks noChangeArrowheads="1"/>
          </p:cNvSpPr>
          <p:nvPr/>
        </p:nvSpPr>
        <p:spPr bwMode="auto">
          <a:xfrm>
            <a:off x="7480443" y="291151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7160007" y="29431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4" name="Rectangle 24"/>
          <p:cNvSpPr>
            <a:spLocks noChangeArrowheads="1"/>
          </p:cNvSpPr>
          <p:nvPr/>
        </p:nvSpPr>
        <p:spPr bwMode="auto">
          <a:xfrm>
            <a:off x="6766063" y="294317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Rectangle 24"/>
          <p:cNvSpPr>
            <a:spLocks noChangeArrowheads="1"/>
          </p:cNvSpPr>
          <p:nvPr/>
        </p:nvSpPr>
        <p:spPr bwMode="auto">
          <a:xfrm rot="154301">
            <a:off x="7086499" y="330036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Rectangle 24"/>
          <p:cNvSpPr>
            <a:spLocks noChangeArrowheads="1"/>
          </p:cNvSpPr>
          <p:nvPr/>
        </p:nvSpPr>
        <p:spPr bwMode="auto">
          <a:xfrm rot="154301">
            <a:off x="8337699" y="183994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ح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1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 rot="154301">
            <a:off x="8051947" y="187160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8" name="Rectangle 24"/>
          <p:cNvSpPr>
            <a:spLocks noChangeArrowheads="1"/>
          </p:cNvSpPr>
          <p:nvPr/>
        </p:nvSpPr>
        <p:spPr bwMode="auto">
          <a:xfrm rot="154301">
            <a:off x="7300625" y="1863239"/>
            <a:ext cx="1022259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2.24 لتر 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59" name="Rectangle 24"/>
          <p:cNvSpPr>
            <a:spLocks noChangeArrowheads="1"/>
          </p:cNvSpPr>
          <p:nvPr/>
        </p:nvSpPr>
        <p:spPr bwMode="auto">
          <a:xfrm>
            <a:off x="4215470" y="188675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ت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1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>
            <a:off x="3966472" y="191841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1" name="Rectangle 24"/>
          <p:cNvSpPr>
            <a:spLocks noChangeArrowheads="1"/>
          </p:cNvSpPr>
          <p:nvPr/>
        </p:nvSpPr>
        <p:spPr bwMode="auto">
          <a:xfrm>
            <a:off x="1643042" y="1857364"/>
            <a:ext cx="1959361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صفر مْ  + 273 =273 درجة مطلقة 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2" name="Rectangle 24"/>
          <p:cNvSpPr>
            <a:spLocks noChangeArrowheads="1"/>
          </p:cNvSpPr>
          <p:nvPr/>
        </p:nvSpPr>
        <p:spPr bwMode="auto">
          <a:xfrm>
            <a:off x="4181015" y="228599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ت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2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3" name="Rectangle 24"/>
          <p:cNvSpPr>
            <a:spLocks noChangeArrowheads="1"/>
          </p:cNvSpPr>
          <p:nvPr/>
        </p:nvSpPr>
        <p:spPr bwMode="auto">
          <a:xfrm>
            <a:off x="3932017" y="2317649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4" name="Rectangle 24"/>
          <p:cNvSpPr>
            <a:spLocks noChangeArrowheads="1"/>
          </p:cNvSpPr>
          <p:nvPr/>
        </p:nvSpPr>
        <p:spPr bwMode="auto">
          <a:xfrm>
            <a:off x="1071538" y="2300048"/>
            <a:ext cx="3202890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25 مْ + 273 = 298درجة مطلقة 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5" name="Rectangle 24"/>
          <p:cNvSpPr>
            <a:spLocks noChangeArrowheads="1"/>
          </p:cNvSpPr>
          <p:nvPr/>
        </p:nvSpPr>
        <p:spPr bwMode="auto">
          <a:xfrm rot="154301">
            <a:off x="8337699" y="222879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ح </a:t>
            </a:r>
            <a:r>
              <a:rPr lang="ar-SA" sz="1600" b="1" baseline="-25000" dirty="0" smtClean="0">
                <a:solidFill>
                  <a:srgbClr val="FFFF00"/>
                </a:solidFill>
              </a:rPr>
              <a:t>2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6" name="Rectangle 24"/>
          <p:cNvSpPr>
            <a:spLocks noChangeArrowheads="1"/>
          </p:cNvSpPr>
          <p:nvPr/>
        </p:nvSpPr>
        <p:spPr bwMode="auto">
          <a:xfrm rot="154301">
            <a:off x="8088701" y="226045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=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 rot="154301">
            <a:off x="7766195" y="2260453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rgbClr val="FFFF00"/>
                </a:solidFill>
              </a:rPr>
              <a:t>؟</a:t>
            </a:r>
            <a:endParaRPr lang="en-US" sz="1600" b="1" dirty="0">
              <a:solidFill>
                <a:srgbClr val="FFFF00"/>
              </a:solidFill>
            </a:endParaRPr>
          </a:p>
        </p:txBody>
      </p:sp>
      <p:sp>
        <p:nvSpPr>
          <p:cNvPr id="68" name="Rectangle 10"/>
          <p:cNvSpPr>
            <a:spLocks noChangeArrowheads="1"/>
          </p:cNvSpPr>
          <p:nvPr/>
        </p:nvSpPr>
        <p:spPr bwMode="auto">
          <a:xfrm>
            <a:off x="3000364" y="3074435"/>
            <a:ext cx="3214710" cy="8572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69" name="Rectangle 24"/>
          <p:cNvSpPr>
            <a:spLocks noChangeArrowheads="1"/>
          </p:cNvSpPr>
          <p:nvPr/>
        </p:nvSpPr>
        <p:spPr bwMode="auto">
          <a:xfrm rot="154301">
            <a:off x="5623055" y="3128458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0" name="Rectangle 24"/>
          <p:cNvSpPr>
            <a:spLocks noChangeArrowheads="1"/>
          </p:cNvSpPr>
          <p:nvPr/>
        </p:nvSpPr>
        <p:spPr bwMode="auto">
          <a:xfrm rot="154301">
            <a:off x="5265865" y="316011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=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71" name="رابط مستقيم 70"/>
          <p:cNvCxnSpPr/>
          <p:nvPr/>
        </p:nvCxnSpPr>
        <p:spPr bwMode="auto">
          <a:xfrm rot="10800000">
            <a:off x="3071802" y="3503063"/>
            <a:ext cx="2428892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72" name="Rectangle 24"/>
          <p:cNvSpPr>
            <a:spLocks noChangeArrowheads="1"/>
          </p:cNvSpPr>
          <p:nvPr/>
        </p:nvSpPr>
        <p:spPr bwMode="auto">
          <a:xfrm rot="154301">
            <a:off x="4800483" y="294580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2.24لتر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3" name="Rectangle 24"/>
          <p:cNvSpPr>
            <a:spLocks noChangeArrowheads="1"/>
          </p:cNvSpPr>
          <p:nvPr/>
        </p:nvSpPr>
        <p:spPr bwMode="auto">
          <a:xfrm rot="154301">
            <a:off x="4371855" y="2985582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4" name="Rectangle 24"/>
          <p:cNvSpPr>
            <a:spLocks noChangeArrowheads="1"/>
          </p:cNvSpPr>
          <p:nvPr/>
        </p:nvSpPr>
        <p:spPr bwMode="auto">
          <a:xfrm>
            <a:off x="3443161" y="2945801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298 درجة مطلقة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5" name="Rectangle 24"/>
          <p:cNvSpPr>
            <a:spLocks noChangeArrowheads="1"/>
          </p:cNvSpPr>
          <p:nvPr/>
        </p:nvSpPr>
        <p:spPr bwMode="auto">
          <a:xfrm>
            <a:off x="3873298" y="3360187"/>
            <a:ext cx="574830" cy="71175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273 درجة مطلقة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6" name="Rectangle 13"/>
          <p:cNvSpPr>
            <a:spLocks noChangeArrowheads="1"/>
          </p:cNvSpPr>
          <p:nvPr/>
        </p:nvSpPr>
        <p:spPr bwMode="auto">
          <a:xfrm>
            <a:off x="4572000" y="4143380"/>
            <a:ext cx="1643074" cy="504825"/>
          </a:xfrm>
          <a:prstGeom prst="rect">
            <a:avLst/>
          </a:prstGeom>
          <a:solidFill>
            <a:srgbClr val="99FF99"/>
          </a:solidFill>
          <a:ln w="12700">
            <a:solidFill>
              <a:srgbClr val="00B05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r>
              <a:rPr lang="ar-SA" sz="1600" b="1" baseline="-25000" dirty="0" smtClean="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 = 4.445 لتر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7" name="Rectangle 24"/>
          <p:cNvSpPr>
            <a:spLocks noChangeArrowheads="1"/>
          </p:cNvSpPr>
          <p:nvPr/>
        </p:nvSpPr>
        <p:spPr bwMode="auto">
          <a:xfrm rot="154301">
            <a:off x="6443557" y="187160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1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8" name="Rectangle 24"/>
          <p:cNvSpPr>
            <a:spLocks noChangeArrowheads="1"/>
          </p:cNvSpPr>
          <p:nvPr/>
        </p:nvSpPr>
        <p:spPr bwMode="auto">
          <a:xfrm rot="154301">
            <a:off x="6157805" y="191138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79" name="Rectangle 24"/>
          <p:cNvSpPr>
            <a:spLocks noChangeArrowheads="1"/>
          </p:cNvSpPr>
          <p:nvPr/>
        </p:nvSpPr>
        <p:spPr bwMode="auto">
          <a:xfrm rot="154301">
            <a:off x="5514863" y="191138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 1 ضغط جوي 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0" name="Rectangle 24"/>
          <p:cNvSpPr>
            <a:spLocks noChangeArrowheads="1"/>
          </p:cNvSpPr>
          <p:nvPr/>
        </p:nvSpPr>
        <p:spPr bwMode="auto">
          <a:xfrm rot="154301">
            <a:off x="6480311" y="2228796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ض </a:t>
            </a:r>
            <a:r>
              <a:rPr lang="ar-SA" sz="1800" b="1" baseline="-25000" dirty="0" smtClean="0">
                <a:solidFill>
                  <a:schemeClr val="accent2"/>
                </a:solidFill>
              </a:rPr>
              <a:t>2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1" name="Rectangle 24"/>
          <p:cNvSpPr>
            <a:spLocks noChangeArrowheads="1"/>
          </p:cNvSpPr>
          <p:nvPr/>
        </p:nvSpPr>
        <p:spPr bwMode="auto">
          <a:xfrm rot="154301">
            <a:off x="6194559" y="226857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=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3" name="Rectangle 24"/>
          <p:cNvSpPr>
            <a:spLocks noChangeArrowheads="1"/>
          </p:cNvSpPr>
          <p:nvPr/>
        </p:nvSpPr>
        <p:spPr bwMode="auto">
          <a:xfrm rot="154301">
            <a:off x="5514863" y="226857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accent2"/>
                </a:solidFill>
              </a:rPr>
              <a:t> 1 ضغط جوي </a:t>
            </a:r>
            <a:endParaRPr lang="en-US" sz="1800" b="1" dirty="0">
              <a:solidFill>
                <a:schemeClr val="accent2"/>
              </a:solidFill>
            </a:endParaRPr>
          </a:p>
        </p:txBody>
      </p:sp>
      <p:sp>
        <p:nvSpPr>
          <p:cNvPr id="84" name="وسيلة شرح على شكل سحابة 83"/>
          <p:cNvSpPr/>
          <p:nvPr/>
        </p:nvSpPr>
        <p:spPr bwMode="auto">
          <a:xfrm>
            <a:off x="71406" y="5572140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  <p:bldP spid="43" grpId="0" animBg="1"/>
      <p:bldP spid="48" grpId="0" animBg="1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7" grpId="0"/>
      <p:bldP spid="68" grpId="0" animBg="1"/>
      <p:bldP spid="69" grpId="0"/>
      <p:bldP spid="70" grpId="0"/>
      <p:bldP spid="72" grpId="0"/>
      <p:bldP spid="73" grpId="0"/>
      <p:bldP spid="74" grpId="0"/>
      <p:bldP spid="75" grpId="0"/>
      <p:bldP spid="76" grpId="0" animBg="1"/>
      <p:bldP spid="77" grpId="0"/>
      <p:bldP spid="78" grpId="0"/>
      <p:bldP spid="79" grpId="0"/>
      <p:bldP spid="80" grpId="0"/>
      <p:bldP spid="81" grpId="0"/>
      <p:bldP spid="83" grpId="0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4534</TotalTime>
  <Words>357</Words>
  <PresentationFormat>عرض على الشاشة (3:4)‏</PresentationFormat>
  <Paragraphs>130</Paragraphs>
  <Slides>3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220</cp:revision>
  <dcterms:modified xsi:type="dcterms:W3CDTF">2010-02-27T19:40:48Z</dcterms:modified>
</cp:coreProperties>
</file>