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65" r:id="rId2"/>
    <p:sldId id="266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99FF99"/>
    <a:srgbClr val="008080"/>
    <a:srgbClr val="CC99FF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75" d="100"/>
          <a:sy n="75" d="100"/>
        </p:scale>
        <p:origin x="-1152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ChangeArrowheads="1"/>
          </p:cNvSpPr>
          <p:nvPr/>
        </p:nvSpPr>
        <p:spPr bwMode="auto">
          <a:xfrm rot="1702462">
            <a:off x="7667625" y="5492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2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09538" y="1339850"/>
            <a:ext cx="1270000" cy="336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>
                <a:latin typeface="Arial" charset="0"/>
                <a:cs typeface="Arial" charset="0"/>
              </a:rPr>
              <a:t>10 / 3 /1430</a:t>
            </a:r>
            <a:endParaRPr lang="en-US" sz="1600" b="1" u="sng">
              <a:latin typeface="Arial" charset="0"/>
              <a:cs typeface="Arial" charset="0"/>
            </a:endParaRPr>
          </a:p>
        </p:txBody>
      </p:sp>
      <p:sp>
        <p:nvSpPr>
          <p:cNvPr id="20486" name="Oval 6"/>
          <p:cNvSpPr>
            <a:spLocks noChangeArrowheads="1"/>
          </p:cNvSpPr>
          <p:nvPr/>
        </p:nvSpPr>
        <p:spPr bwMode="auto">
          <a:xfrm>
            <a:off x="2484438" y="260350"/>
            <a:ext cx="3816350" cy="8651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0" lang="ar-SA" b="1" dirty="0" smtClean="0">
                <a:solidFill>
                  <a:schemeClr val="bg1"/>
                </a:solidFill>
              </a:rPr>
              <a:t>قوانين الغازات </a:t>
            </a:r>
            <a:endParaRPr kumimoji="0" lang="en-US" b="1" dirty="0">
              <a:solidFill>
                <a:schemeClr val="bg1"/>
              </a:solidFill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6858016" y="1484313"/>
            <a:ext cx="1962134" cy="373051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1- ماذا يقصد بقوانين الغازات ؟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 rot="-2279437">
            <a:off x="473075" y="47942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>
                <a:solidFill>
                  <a:schemeClr val="bg2"/>
                </a:solidFill>
              </a:rPr>
              <a:t>الفصل</a:t>
            </a:r>
            <a:r>
              <a:rPr lang="ar-SA" sz="1800" b="1">
                <a:solidFill>
                  <a:schemeClr val="bg2"/>
                </a:solidFill>
                <a:cs typeface="Times New Roman" pitchFamily="18" charset="0"/>
              </a:rPr>
              <a:t> الاول</a:t>
            </a:r>
            <a:endParaRPr lang="en-US" sz="1800" b="1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649318" y="1857364"/>
            <a:ext cx="8208962" cy="6477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هي علاقات رياضية  تصف سلوك الغازات و تنطبق هذه القوانين تماما على ما يعرف بالغاز المثالي ولكنها تنطبق في حدود معينة على الغازات الحقيقية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84" name="Rectangle 7"/>
          <p:cNvSpPr>
            <a:spLocks noChangeArrowheads="1"/>
          </p:cNvSpPr>
          <p:nvPr/>
        </p:nvSpPr>
        <p:spPr bwMode="auto">
          <a:xfrm>
            <a:off x="5857884" y="2428868"/>
            <a:ext cx="2962266" cy="42862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2- ما الفرق بين الغاز المثالي  و الغاز الحقيقي  ؟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86" name="Rectangle 92"/>
          <p:cNvSpPr>
            <a:spLocks noChangeArrowheads="1"/>
          </p:cNvSpPr>
          <p:nvPr/>
        </p:nvSpPr>
        <p:spPr bwMode="auto">
          <a:xfrm>
            <a:off x="7715272" y="3071810"/>
            <a:ext cx="1143008" cy="35719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الغازات المثالية ؟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87" name="Rectangle 9"/>
          <p:cNvSpPr>
            <a:spLocks noChangeArrowheads="1"/>
          </p:cNvSpPr>
          <p:nvPr/>
        </p:nvSpPr>
        <p:spPr bwMode="auto">
          <a:xfrm>
            <a:off x="642910" y="3352804"/>
            <a:ext cx="8208962" cy="6477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هو غاز افتراضي يتبع مجموعة قوانين الغازات في ظروف قياسية ولا يمكن تسيله مهما ارتفع الضغط الواقع علية أو انخفضت درجة الحرارة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88" name="Rectangle 92"/>
          <p:cNvSpPr>
            <a:spLocks noChangeArrowheads="1"/>
          </p:cNvSpPr>
          <p:nvPr/>
        </p:nvSpPr>
        <p:spPr bwMode="auto">
          <a:xfrm>
            <a:off x="7643834" y="3854456"/>
            <a:ext cx="1228720" cy="360362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الغازات الحقيقية  ؟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89" name="Rectangle 9"/>
          <p:cNvSpPr>
            <a:spLocks noChangeArrowheads="1"/>
          </p:cNvSpPr>
          <p:nvPr/>
        </p:nvSpPr>
        <p:spPr bwMode="auto">
          <a:xfrm>
            <a:off x="795310" y="4143380"/>
            <a:ext cx="8208962" cy="6477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هي الغازات التي تتبع قوانين الغازات في ظروف محددة من الضغط  و درجة الحرارة وغالبا يكون ذلك عند الضغوط المنخفضة و عند درجة الحرارة العالية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5214942" y="4786322"/>
            <a:ext cx="3643338" cy="42862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3- ما هي الكميات التي تعتمد عليها الخواص الفيزيائية للغاز ؟</a:t>
            </a:r>
            <a:endParaRPr 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" name="Rectangle 104"/>
          <p:cNvSpPr>
            <a:spLocks noChangeArrowheads="1"/>
          </p:cNvSpPr>
          <p:nvPr/>
        </p:nvSpPr>
        <p:spPr bwMode="auto">
          <a:xfrm>
            <a:off x="6588125" y="5357826"/>
            <a:ext cx="2214578" cy="500066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cs typeface="Times New Roman" pitchFamily="18" charset="0"/>
              </a:rPr>
              <a:t>الكمية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5" name="Rectangle 105"/>
          <p:cNvSpPr>
            <a:spLocks noChangeArrowheads="1"/>
          </p:cNvSpPr>
          <p:nvPr/>
        </p:nvSpPr>
        <p:spPr bwMode="auto">
          <a:xfrm>
            <a:off x="3428993" y="5351482"/>
            <a:ext cx="3174994" cy="50641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cs typeface="Times New Roman" pitchFamily="18" charset="0"/>
              </a:rPr>
              <a:t>تعريفها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6" name="Rectangle 147"/>
          <p:cNvSpPr>
            <a:spLocks noChangeArrowheads="1"/>
          </p:cNvSpPr>
          <p:nvPr/>
        </p:nvSpPr>
        <p:spPr bwMode="auto">
          <a:xfrm>
            <a:off x="6603985" y="5857892"/>
            <a:ext cx="2198718" cy="523766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الحجم 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7" name="Rectangle 149"/>
          <p:cNvSpPr>
            <a:spLocks noChangeArrowheads="1"/>
          </p:cNvSpPr>
          <p:nvPr/>
        </p:nvSpPr>
        <p:spPr bwMode="auto">
          <a:xfrm>
            <a:off x="3428993" y="5857892"/>
            <a:ext cx="3174994" cy="523766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هو الحيز من الفراغ الذي تشغله المادة</a:t>
            </a:r>
          </a:p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ويرمز له بالرمز (  ح  )  ( </a:t>
            </a:r>
            <a:r>
              <a:rPr lang="en-US" sz="1400" b="1" dirty="0" smtClean="0">
                <a:solidFill>
                  <a:schemeClr val="bg1"/>
                </a:solidFill>
                <a:cs typeface="Times New Roman" pitchFamily="18" charset="0"/>
              </a:rPr>
              <a:t> ( V 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8" name="Rectangle 105"/>
          <p:cNvSpPr>
            <a:spLocks noChangeArrowheads="1"/>
          </p:cNvSpPr>
          <p:nvPr/>
        </p:nvSpPr>
        <p:spPr bwMode="auto">
          <a:xfrm>
            <a:off x="714348" y="5351482"/>
            <a:ext cx="2714644" cy="50641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cs typeface="Times New Roman" pitchFamily="18" charset="0"/>
              </a:rPr>
              <a:t>الوحدة المستخدمة لقياسها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9" name="Rectangle 149"/>
          <p:cNvSpPr>
            <a:spLocks noChangeArrowheads="1"/>
          </p:cNvSpPr>
          <p:nvPr/>
        </p:nvSpPr>
        <p:spPr bwMode="auto">
          <a:xfrm>
            <a:off x="714348" y="5857892"/>
            <a:ext cx="2730505" cy="500066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لتر</a:t>
            </a:r>
          </a:p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1لتر = 1000 مللتر 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8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9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5" dur="8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6" dur="8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8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7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8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4" dur="8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5" dur="8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8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20485" grpId="0"/>
      <p:bldP spid="20486" grpId="0" animBg="1"/>
      <p:bldP spid="20487" grpId="0" animBg="1"/>
      <p:bldP spid="20488" grpId="0" animBg="1"/>
      <p:bldP spid="20489" grpId="0"/>
      <p:bldP spid="84" grpId="0" animBg="1"/>
      <p:bldP spid="86" grpId="0" animBg="1"/>
      <p:bldP spid="87" grpId="0"/>
      <p:bldP spid="88" grpId="0" animBg="1"/>
      <p:bldP spid="89" grpId="0"/>
      <p:bldP spid="13" grpId="0" animBg="1"/>
      <p:bldP spid="14" grpId="0" animBg="1"/>
      <p:bldP spid="15" grpId="0" animBg="1"/>
      <p:bldP spid="16" grpId="0" animBg="1"/>
      <p:bldP spid="17" grpId="0" build="allAtOnce" animBg="1"/>
      <p:bldP spid="18" grpId="0" animBg="1"/>
      <p:bldP spid="19" grpId="0" build="allAtOnce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Rectangle 7"/>
          <p:cNvSpPr>
            <a:spLocks noChangeArrowheads="1"/>
          </p:cNvSpPr>
          <p:nvPr/>
        </p:nvSpPr>
        <p:spPr bwMode="auto">
          <a:xfrm>
            <a:off x="5143504" y="357167"/>
            <a:ext cx="3676646" cy="428627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3- ما هي الكميات التي تعتمد عليها الخواص الفيزيائية للغاز ؟</a:t>
            </a:r>
            <a:endParaRPr 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9" name="Rectangle 147"/>
          <p:cNvSpPr>
            <a:spLocks noChangeArrowheads="1"/>
          </p:cNvSpPr>
          <p:nvPr/>
        </p:nvSpPr>
        <p:spPr bwMode="auto">
          <a:xfrm>
            <a:off x="6643702" y="928670"/>
            <a:ext cx="2214578" cy="714380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الضغط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30" name="Rectangle 149"/>
          <p:cNvSpPr>
            <a:spLocks noChangeArrowheads="1"/>
          </p:cNvSpPr>
          <p:nvPr/>
        </p:nvSpPr>
        <p:spPr bwMode="auto">
          <a:xfrm>
            <a:off x="3500430" y="928670"/>
            <a:ext cx="3174994" cy="714380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هو القوة المؤثرة على وحدة المساحة</a:t>
            </a:r>
          </a:p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ويرمز له بالرمز (  ض  )  ( </a:t>
            </a:r>
            <a:r>
              <a:rPr lang="en-US" sz="1400" b="1" dirty="0" smtClean="0">
                <a:solidFill>
                  <a:schemeClr val="bg1"/>
                </a:solidFill>
                <a:cs typeface="Times New Roman" pitchFamily="18" charset="0"/>
              </a:rPr>
              <a:t> ( P 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31" name="Rectangle 149"/>
          <p:cNvSpPr>
            <a:spLocks noChangeArrowheads="1"/>
          </p:cNvSpPr>
          <p:nvPr/>
        </p:nvSpPr>
        <p:spPr bwMode="auto">
          <a:xfrm>
            <a:off x="785786" y="928670"/>
            <a:ext cx="2730505" cy="714380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ar-SA" sz="1400" b="1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algn="ctr"/>
            <a:endParaRPr lang="ar-SA" sz="1400" b="1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الضغط الجوي </a:t>
            </a:r>
          </a:p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1ضغط جوي = 76سم زئبق</a:t>
            </a:r>
          </a:p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1ضغط جوي = 760مليمتر زئبق</a:t>
            </a:r>
          </a:p>
          <a:p>
            <a:pPr algn="ctr"/>
            <a:endParaRPr lang="ar-SA" sz="1400" b="1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algn="ctr"/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32" name="Rectangle 147"/>
          <p:cNvSpPr>
            <a:spLocks noChangeArrowheads="1"/>
          </p:cNvSpPr>
          <p:nvPr/>
        </p:nvSpPr>
        <p:spPr bwMode="auto">
          <a:xfrm>
            <a:off x="6643702" y="1643050"/>
            <a:ext cx="2214578" cy="57150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درجة الحرارة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33" name="Rectangle 149"/>
          <p:cNvSpPr>
            <a:spLocks noChangeArrowheads="1"/>
          </p:cNvSpPr>
          <p:nvPr/>
        </p:nvSpPr>
        <p:spPr bwMode="auto">
          <a:xfrm>
            <a:off x="3500430" y="1643050"/>
            <a:ext cx="3174994" cy="57150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هي مقياس شدة الحرارة لأي مادة</a:t>
            </a:r>
          </a:p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ويرمز له بالرمز (  ت  )  ( </a:t>
            </a:r>
            <a:r>
              <a:rPr lang="en-US" sz="1400" b="1" dirty="0" smtClean="0">
                <a:solidFill>
                  <a:schemeClr val="bg1"/>
                </a:solidFill>
                <a:cs typeface="Times New Roman" pitchFamily="18" charset="0"/>
              </a:rPr>
              <a:t> ( T 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34" name="Rectangle 149"/>
          <p:cNvSpPr>
            <a:spLocks noChangeArrowheads="1"/>
          </p:cNvSpPr>
          <p:nvPr/>
        </p:nvSpPr>
        <p:spPr bwMode="auto">
          <a:xfrm>
            <a:off x="785786" y="1643050"/>
            <a:ext cx="2730505" cy="57150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ar-SA" sz="1400" b="1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algn="ctr"/>
            <a:endParaRPr lang="ar-SA" sz="1400" b="1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الدرجة المطلقة</a:t>
            </a:r>
          </a:p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= الدرجة المئوية + 273</a:t>
            </a:r>
          </a:p>
          <a:p>
            <a:pPr algn="ctr"/>
            <a:endParaRPr lang="ar-SA" sz="1400" b="1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algn="ctr"/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35" name="Rectangle 147"/>
          <p:cNvSpPr>
            <a:spLocks noChangeArrowheads="1"/>
          </p:cNvSpPr>
          <p:nvPr/>
        </p:nvSpPr>
        <p:spPr bwMode="auto">
          <a:xfrm>
            <a:off x="6643702" y="2214554"/>
            <a:ext cx="2214578" cy="714380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كمية المادة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36" name="Rectangle 149"/>
          <p:cNvSpPr>
            <a:spLocks noChangeArrowheads="1"/>
          </p:cNvSpPr>
          <p:nvPr/>
        </p:nvSpPr>
        <p:spPr bwMode="auto">
          <a:xfrm>
            <a:off x="3500430" y="2214554"/>
            <a:ext cx="3174994" cy="714380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تقدر كمية مادة ما في نظام الدولي </a:t>
            </a:r>
          </a:p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بوحدة  المول</a:t>
            </a:r>
          </a:p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ويرمز له بالرمز (  مول )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37" name="Rectangle 149"/>
          <p:cNvSpPr>
            <a:spLocks noChangeArrowheads="1"/>
          </p:cNvSpPr>
          <p:nvPr/>
        </p:nvSpPr>
        <p:spPr bwMode="auto">
          <a:xfrm>
            <a:off x="785786" y="2214554"/>
            <a:ext cx="2714644" cy="714380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ar-SA" sz="1400" b="1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algn="ctr"/>
            <a:endParaRPr lang="ar-SA" sz="1400" b="1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algn="ctr"/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المول</a:t>
            </a:r>
          </a:p>
          <a:p>
            <a:pPr algn="ctr"/>
            <a:endParaRPr lang="ar-SA" sz="1400" b="1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algn="ctr"/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2" name="وسيلة شرح على شكل سحابة 11"/>
          <p:cNvSpPr/>
          <p:nvPr/>
        </p:nvSpPr>
        <p:spPr bwMode="auto">
          <a:xfrm>
            <a:off x="285720" y="5000636"/>
            <a:ext cx="2500330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1" dur="80"/>
                                        <p:tgtEl>
                                          <p:spTgt spid="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2" dur="80"/>
                                        <p:tgtEl>
                                          <p:spTgt spid="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80"/>
                                        <p:tgtEl>
                                          <p:spTgt spid="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3" dur="80"/>
                                        <p:tgtEl>
                                          <p:spTgt spid="1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4" dur="80"/>
                                        <p:tgtEl>
                                          <p:spTgt spid="1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80"/>
                                        <p:tgtEl>
                                          <p:spTgt spid="1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0" dur="80"/>
                                        <p:tgtEl>
                                          <p:spTgt spid="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1" dur="80"/>
                                        <p:tgtEl>
                                          <p:spTgt spid="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80"/>
                                        <p:tgtEl>
                                          <p:spTgt spid="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1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7" dur="8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8" dur="8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8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4" dur="80"/>
                                        <p:tgtEl>
                                          <p:spTgt spid="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5" dur="80"/>
                                        <p:tgtEl>
                                          <p:spTgt spid="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80"/>
                                        <p:tgtEl>
                                          <p:spTgt spid="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1" dur="80"/>
                                        <p:tgtEl>
                                          <p:spTgt spid="1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2" dur="80"/>
                                        <p:tgtEl>
                                          <p:spTgt spid="1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80"/>
                                        <p:tgtEl>
                                          <p:spTgt spid="1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8" dur="500"/>
                                        <p:tgtEl>
                                          <p:spTgt spid="13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3" dur="80"/>
                                        <p:tgtEl>
                                          <p:spTgt spid="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4" dur="80"/>
                                        <p:tgtEl>
                                          <p:spTgt spid="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80"/>
                                        <p:tgtEl>
                                          <p:spTgt spid="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 animBg="1"/>
      <p:bldP spid="129" grpId="0" animBg="1"/>
      <p:bldP spid="130" grpId="0" build="allAtOnce" animBg="1"/>
      <p:bldP spid="131" grpId="0" build="allAtOnce" animBg="1"/>
      <p:bldP spid="132" grpId="0" animBg="1"/>
      <p:bldP spid="133" grpId="0" build="allAtOnce" animBg="1"/>
      <p:bldP spid="134" grpId="0" build="allAtOnce" animBg="1"/>
      <p:bldP spid="135" grpId="0" animBg="1"/>
      <p:bldP spid="136" grpId="0" build="allAtOnce" animBg="1"/>
      <p:bldP spid="137" grpId="0" build="allAtOnce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4552</TotalTime>
  <Words>230</Words>
  <PresentationFormat>عرض على الشاشة (3:4)‏</PresentationFormat>
  <Paragraphs>46</Paragraphs>
  <Slides>2</Slides>
  <Notes>1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219</cp:revision>
  <dcterms:modified xsi:type="dcterms:W3CDTF">2009-11-25T12:50:21Z</dcterms:modified>
</cp:coreProperties>
</file>