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69"/>
  </p:notesMasterIdLst>
  <p:sldIdLst>
    <p:sldId id="257" r:id="rId2"/>
    <p:sldId id="921" r:id="rId3"/>
    <p:sldId id="920" r:id="rId4"/>
    <p:sldId id="817" r:id="rId5"/>
    <p:sldId id="934" r:id="rId6"/>
    <p:sldId id="706" r:id="rId7"/>
    <p:sldId id="797" r:id="rId8"/>
    <p:sldId id="798" r:id="rId9"/>
    <p:sldId id="528" r:id="rId10"/>
    <p:sldId id="265" r:id="rId11"/>
    <p:sldId id="268" r:id="rId12"/>
    <p:sldId id="715" r:id="rId13"/>
    <p:sldId id="716" r:id="rId14"/>
    <p:sldId id="935" r:id="rId15"/>
    <p:sldId id="718" r:id="rId16"/>
    <p:sldId id="848" r:id="rId17"/>
    <p:sldId id="827" r:id="rId18"/>
    <p:sldId id="828" r:id="rId19"/>
    <p:sldId id="850" r:id="rId20"/>
    <p:sldId id="936" r:id="rId21"/>
    <p:sldId id="852" r:id="rId22"/>
    <p:sldId id="854" r:id="rId23"/>
    <p:sldId id="937" r:id="rId24"/>
    <p:sldId id="938" r:id="rId25"/>
    <p:sldId id="939" r:id="rId26"/>
    <p:sldId id="940" r:id="rId27"/>
    <p:sldId id="753" r:id="rId28"/>
    <p:sldId id="799" r:id="rId29"/>
    <p:sldId id="762" r:id="rId30"/>
    <p:sldId id="769" r:id="rId31"/>
    <p:sldId id="772" r:id="rId32"/>
    <p:sldId id="941" r:id="rId33"/>
    <p:sldId id="838" r:id="rId34"/>
    <p:sldId id="942" r:id="rId35"/>
    <p:sldId id="839" r:id="rId36"/>
    <p:sldId id="840" r:id="rId37"/>
    <p:sldId id="774" r:id="rId38"/>
    <p:sldId id="881" r:id="rId39"/>
    <p:sldId id="882" r:id="rId40"/>
    <p:sldId id="883" r:id="rId41"/>
    <p:sldId id="887" r:id="rId42"/>
    <p:sldId id="888" r:id="rId43"/>
    <p:sldId id="890" r:id="rId44"/>
    <p:sldId id="892" r:id="rId45"/>
    <p:sldId id="943" r:id="rId46"/>
    <p:sldId id="901" r:id="rId47"/>
    <p:sldId id="903" r:id="rId48"/>
    <p:sldId id="944" r:id="rId49"/>
    <p:sldId id="905" r:id="rId50"/>
    <p:sldId id="945" r:id="rId51"/>
    <p:sldId id="946" r:id="rId52"/>
    <p:sldId id="947" r:id="rId53"/>
    <p:sldId id="948" r:id="rId54"/>
    <p:sldId id="949" r:id="rId55"/>
    <p:sldId id="950" r:id="rId56"/>
    <p:sldId id="951" r:id="rId57"/>
    <p:sldId id="959" r:id="rId58"/>
    <p:sldId id="960" r:id="rId59"/>
    <p:sldId id="952" r:id="rId60"/>
    <p:sldId id="954" r:id="rId61"/>
    <p:sldId id="961" r:id="rId62"/>
    <p:sldId id="957" r:id="rId63"/>
    <p:sldId id="962" r:id="rId64"/>
    <p:sldId id="963" r:id="rId65"/>
    <p:sldId id="964" r:id="rId66"/>
    <p:sldId id="922" r:id="rId67"/>
    <p:sldId id="923" r:id="rId6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E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D139FEC1-DF78-4FF6-A3CE-2F8BC7679399}" type="datetimeFigureOut">
              <a:rPr lang="ar-EG" smtClean="0"/>
              <a:pPr/>
              <a:t>25/09/1433</a:t>
            </a:fld>
            <a:endParaRPr lang="ar-E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E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BE96E0E3-8774-43E6-9A6B-DC4D9E446598}" type="slidenum">
              <a:rPr lang="ar-EG" smtClean="0"/>
              <a:pPr/>
              <a:t>‹#›</a:t>
            </a:fld>
            <a:endParaRPr lang="ar-E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8/12/2012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slow">
    <p:newsflash/>
    <p:sndAc>
      <p:stSnd>
        <p:snd r:embed="rId1" name="chimes.wav" builtIn="1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newsflash/>
    <p:sndAc>
      <p:stSnd>
        <p:snd r:embed="rId1" name="chimes.wav" builtIn="1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newsflash/>
    <p:sndAc>
      <p:stSnd>
        <p:snd r:embed="rId1" name="chimes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newsflash/>
    <p:sndAc>
      <p:stSnd>
        <p:snd r:embed="rId1" name="chimes.wav" builtIn="1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slow">
    <p:newsflash/>
    <p:sndAc>
      <p:stSnd>
        <p:snd r:embed="rId1" name="chimes.wav" builtIn="1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newsflash/>
    <p:sndAc>
      <p:stSnd>
        <p:snd r:embed="rId1" name="chimes.wav" builtIn="1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slow">
    <p:newsflash/>
    <p:sndAc>
      <p:stSnd>
        <p:snd r:embed="rId1" name="chimes.wav" builtIn="1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newsflash/>
    <p:sndAc>
      <p:stSnd>
        <p:snd r:embed="rId1" name="chimes.wav" builtIn="1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newsflash/>
    <p:sndAc>
      <p:stSnd>
        <p:snd r:embed="rId1" name="chimes.wav" builtIn="1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newsflash/>
    <p:sndAc>
      <p:stSnd>
        <p:snd r:embed="rId1" name="chimes.wav" builtIn="1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newsflash/>
    <p:sndAc>
      <p:stSnd>
        <p:snd r:embed="rId1" name="chimes.wav" builtIn="1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8/12/2012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newsflash/>
    <p:sndAc>
      <p:stSnd>
        <p:snd r:embed="rId13" name="chimes.wav" builtIn="1"/>
      </p:stSnd>
    </p:sndAc>
  </p:transition>
  <p:txStyles>
    <p:titleStyle>
      <a:lvl1pPr algn="l" rtl="1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r" rtl="1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r" rtl="1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r" rtl="1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r" rtl="1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r" rtl="1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r" rtl="1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r" rtl="1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r" rtl="1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r" rtl="1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7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7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7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audio" Target="../media/audio6.wav"/><Relationship Id="rId4" Type="http://schemas.openxmlformats.org/officeDocument/2006/relationships/audio" Target="../media/audio7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7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7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audio" Target="../media/audio9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7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7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6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7.wav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3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7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7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7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7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6.wav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7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7.wav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audio" Target="../media/audio6.wav"/><Relationship Id="rId4" Type="http://schemas.openxmlformats.org/officeDocument/2006/relationships/audio" Target="../media/audio7.wav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7.wav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audio" Target="../media/audio9.wav"/><Relationship Id="rId4" Type="http://schemas.openxmlformats.org/officeDocument/2006/relationships/audio" Target="../media/audio7.wav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7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6.wav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7.wav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7.wav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audio" Target="../media/audio4.wav"/><Relationship Id="rId4" Type="http://schemas.openxmlformats.org/officeDocument/2006/relationships/audio" Target="../media/audio7.wav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7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6.wav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audio" Target="../media/audio2.wav"/><Relationship Id="rId4" Type="http://schemas.openxmlformats.org/officeDocument/2006/relationships/audio" Target="../media/audio7.wav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audio" Target="../media/audio9.wav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7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7.wav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295400"/>
            <a:ext cx="7696200" cy="3810000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just">
              <a:buNone/>
            </a:pPr>
            <a:r>
              <a:rPr lang="ar-SA" sz="4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4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هل راقبت مرة العربة الأفعوانية وهي تنتقل </a:t>
            </a:r>
            <a:r>
              <a:rPr lang="ar-SA" sz="4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صعودا ونزولا على سكَّتها</a:t>
            </a:r>
            <a:r>
              <a:rPr lang="ar-SA" sz="4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؟ و هل </a:t>
            </a:r>
            <a:r>
              <a:rPr lang="ar-SA" sz="4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جربت </a:t>
            </a:r>
            <a:r>
              <a:rPr lang="ar-SA" sz="4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ركوبها؟ تتغير طاقة العربة في كل مرة تصعد فيها أو تهبط.</a:t>
            </a:r>
            <a:endParaRPr lang="ar-SA" sz="4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533400"/>
            <a:ext cx="4343400" cy="68580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3600" b="1" spc="0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طبيعة الطاقة </a:t>
            </a:r>
            <a:endParaRPr lang="ar-SA" sz="3600" b="1" spc="0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762000" y="1600200"/>
            <a:ext cx="7848600" cy="35052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لا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بد أن مصطلح الطاقة مألوف لديك. ولعلك سمعت أحدهم يقول، "لقد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استنفدت طاقتي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" بعد المشاركة في لعبة مجهدة، أو بعد يوم عمل شاق. و يكثر النقاش في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وسائل الإعلام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عن الطاقة الشمسية، والطاقة النووية، والسيارات التي تعمل بالطاقة،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وغيرها من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المواضيع المتعلقة بالطاقة.</a:t>
            </a:r>
            <a:endParaRPr lang="ar-EG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762000" y="1143000"/>
            <a:ext cx="7848600" cy="46482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lvl="0" indent="-742950" algn="just" rtl="1">
              <a:lnSpc>
                <a:spcPct val="20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      تستعمل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الطاقة في طهو الطعام الذي تأكله وتحريك المركبات التي تنقلك، وفي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تدفئة المنازل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والمدارس في الأيام الباردة وتبريدها في الأيام الحارة. كما تزودنا الطاقة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الكهربائية بالضوء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، وتشغيل الكثير من الأجهزة التي نحتاج إليها، ومنها التلفاز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والحاسوب والثلاجات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. كما تدخل الطاقة في صناعة جميع المواد والأجهزة الموجودة في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منزلك. ولاتقتصر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الحاجة إلى الطاقة على ذلك فقط، بل تتطلب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كافة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الأنشطة البدنية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والذهنية التي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تقوم بها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طاقة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. إن كل خلية في جسمك هي مصنع صغير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جدا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يعمل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بالطاقة المستمدة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من الطعام الذي تأكله.</a:t>
            </a:r>
            <a:endParaRPr lang="ar-EG" sz="20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762000" y="381000"/>
            <a:ext cx="7848600" cy="56388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EG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ما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الطاقة؟ تعرف الطاقة بأنها القدرة على بذل شغل أو إنتاج حرارة، وهي توجد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عموما في صورة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طاقة وضع وطاقة حركية. تسمى الطاقة التي تعتمد على تركيب أو موضع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جسم ما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طاقة الوضع. الشكل 2-1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a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يكون للمتزلج عند نقطة البداية في أعلى المسار أكبر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طاقة وضع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ولا يكون له طاقة حركية، وما إن يبدأ في الحركة حتى تتحول طاقة وضعه إلى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طاقة حركية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على طول المسار حتى خط النهاية، كما هو مبين في الشكل 2-1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b .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تنجم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الطاقة الحركية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عن حركة الأجسام، ويمكنك ملاحظتها في حركة الأجسام والناس من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حولك. تحتوي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الأنظمة الكيميائية على طاقة حركية وطاقة وضع. وقد عرفت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سابقا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أن الطاقة</a:t>
            </a:r>
            <a:r>
              <a:rPr lang="ar-EG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.</a:t>
            </a:r>
            <a:endParaRPr lang="ar-SA" sz="24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4400" y="1143000"/>
            <a:ext cx="7419975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600200" y="381000"/>
            <a:ext cx="7162800" cy="6858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</a:pP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قانون حفظ الطاقة</a:t>
            </a: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762000" y="1905000"/>
            <a:ext cx="7848600" cy="27432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ينص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قانون حفظ الطاقة على أنه في أي تفاعل كيميائي أو عملية فيزيائية يمكن أن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تتحول الطاقة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من شكل إلى آخر، ولكنها لا تستحدث ولا تفنى. ويعرف هذا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أيضا بالقانون الأول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في الديناميكا الحرارية.</a:t>
            </a:r>
            <a:r>
              <a:rPr lang="ar-EG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.</a:t>
            </a:r>
            <a:endParaRPr lang="ar-EG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44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733800" y="381000"/>
            <a:ext cx="5029200" cy="6858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</a:pP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طاقة الوضع الكيميائية</a:t>
            </a: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905000"/>
            <a:ext cx="8153400" cy="38862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تسمى الطاقة المخزنة في مادة نتيجة تركيبها طاقة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الوضع الكيميائية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. وتلعب هذه الطاقة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دورا مهما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في التفاعلات الكيميائية. فطاقة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الوضع الكيميائية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للبروبان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مثلا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تنتج عن ترتيب ذرات الكربون والهيدروجين وقوة الروابط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التي تربط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بينهم.</a:t>
            </a:r>
            <a:endParaRPr lang="ar-EG" sz="40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44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029200" y="228600"/>
            <a:ext cx="3810000" cy="838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</a:pPr>
            <a:r>
              <a:rPr lang="ar-SA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الحرارة</a:t>
            </a:r>
            <a:endParaRPr lang="ar-SA" sz="44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886200" y="1371600"/>
            <a:ext cx="4953000" cy="48768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ويستعمل الرمز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q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ليدل على الحرارة، وهي طاقة تنتقل من الجسم الساخن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إلى الجسم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الأبرد. فعندما يفقد الجسم الساخن طاقة، تنخفض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درجة حرارته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. وعندما يمتص الجسم الأبرد طاقة ترتفع درجة حرارته.. </a:t>
            </a: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4800" y="1524000"/>
            <a:ext cx="30861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2895600" y="381000"/>
            <a:ext cx="4800600" cy="838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</a:pP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قياس الحرارة</a:t>
            </a: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762000" y="1905000"/>
            <a:ext cx="7848600" cy="33528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4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4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يعد </a:t>
            </a:r>
            <a:r>
              <a:rPr lang="ar-SA" sz="4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انتقال الطاقة، وما يتبعه من تغير في درجة الحرارة مفتاحين </a:t>
            </a:r>
            <a:r>
              <a:rPr lang="ar-SA" sz="4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لطريقة قياس </a:t>
            </a:r>
            <a:r>
              <a:rPr lang="ar-SA" sz="4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الحرارة. وتسمى كمية الحرارة اللازمة لرفع درجة حرارة </a:t>
            </a:r>
            <a:r>
              <a:rPr lang="en-US" sz="4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1g </a:t>
            </a:r>
            <a:r>
              <a:rPr lang="ar-SA" sz="4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من الماء </a:t>
            </a:r>
            <a:r>
              <a:rPr lang="ar-SA" sz="4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النقي درجة سيليزية واحدة </a:t>
            </a:r>
            <a:r>
              <a:rPr lang="ar-SA" sz="4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°</a:t>
            </a:r>
            <a:r>
              <a:rPr lang="en-US" sz="4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1C </a:t>
            </a:r>
            <a:r>
              <a:rPr lang="ar-SA" sz="4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السُّعر .</a:t>
            </a:r>
            <a:endParaRPr lang="ar-EG" sz="40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304800" y="2286000"/>
            <a:ext cx="8534400" cy="34290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تقاس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الطاقة الحرارية وفق النظام الدولي للوحدات بالجول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joule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J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.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ويعادل الجول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الواحد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0.2390 cal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،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والسُّعر الواحد يعادل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4.184 J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يلخص الجدول العلاقات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بين السُّعر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cal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والسُّعر الغذائي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Cal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والجول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J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والكيلو جول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kJ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وعوامل التحويل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التي يمكنك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استعمالها ا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للتحويل من وحدة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إلى أخرى .</a:t>
            </a:r>
            <a:endParaRPr lang="ar-EG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newsflash/>
    <p:sndAc>
      <p:stSnd>
        <p:snd r:embed="rId2" name="chimes.wav" builtIn="1"/>
      </p:stSnd>
    </p:sndAc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381000"/>
            <a:ext cx="7755858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8200" y="3200400"/>
            <a:ext cx="7743825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676400" y="228600"/>
            <a:ext cx="7162800" cy="838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</a:pP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الحرارة النوعية </a:t>
            </a: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04800" y="1981200"/>
            <a:ext cx="8534400" cy="29718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الحرارة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النوعية لأي مادة هي كمية الحرارة اللازمة لرفع درجة حرارة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جرام واحد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من تلك المادة درجة سيليزية واحدة </a:t>
            </a:r>
            <a:r>
              <a:rPr lang="en-US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1c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ولأن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لكل مادة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تركيبا مختلفا عن المواد الأخرى لذا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فإن لكل مادة حرارة نوعية مميزة لها.</a:t>
            </a:r>
            <a:endParaRPr lang="ar-EG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EG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905000" y="685800"/>
            <a:ext cx="5943600" cy="838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</a:pP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حساب الحرارة الممتصة </a:t>
            </a: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2000" y="2057400"/>
            <a:ext cx="8134350" cy="2791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676400" y="228600"/>
            <a:ext cx="7162800" cy="838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</a:pP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حساب الحرارة المنطقية</a:t>
            </a: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04800" y="1981200"/>
            <a:ext cx="8534400" cy="36576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20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قد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تمتص المواد الحرارة أو تطلقها، لذا تستعمل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معادلة حساب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الحرارة نفسها لحساب الطاقة التي تطلقها المواد عندما تبرد.</a:t>
            </a:r>
            <a:endParaRPr lang="ar-EG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EG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228600"/>
            <a:ext cx="8286750" cy="621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219200" y="609600"/>
            <a:ext cx="7162800" cy="838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</a:pP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الطاقة الشمسية</a:t>
            </a: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04800" y="1600200"/>
            <a:ext cx="8534400" cy="41148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    ي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ستغل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الماء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أحيانا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لأخذ الطاقة من الشمس؛ وذلك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بسبب حرارته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النوعية العالية. فبعد أن يسخن الماء بواسطة أشعة الشمس يمكن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تدويره في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البيوت والأماكن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الأخرى لتدفئتها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. كما يمكن أن تزود أشعة الشمس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احتياجات العالم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من الطاقة، مما يقلل من استعمال أنواع الوقود التي تنتج ثاني أكسيد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الكربون. ولكن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هناك عدة عوامل أدت إلى تأخير تطوير التقنيات الشمسية.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فمثلا الشمس تسطع فترة محددة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كل يوم، كما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أن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تراكم الغيوم فوق بعض الأماكن تخفف من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كمية أشعة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الشمس الساقطة عليها.</a:t>
            </a:r>
            <a:endParaRPr lang="ar-EG" sz="24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EG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9200" y="838200"/>
            <a:ext cx="73533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609600" y="1447800"/>
            <a:ext cx="8001000" cy="1676400"/>
          </a:xfrm>
          <a:prstGeom prst="star12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anchor="b" anchorCtr="0"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6000" b="1" i="0" u="none" strike="noStrike" kern="120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uLnTx/>
                <a:uFillTx/>
                <a:latin typeface="+mj-lt"/>
                <a:ea typeface="+mj-ea"/>
                <a:cs typeface="Arabic Transparent" pitchFamily="2" charset="-78"/>
              </a:rPr>
              <a:t>الدرس الثانى</a:t>
            </a:r>
            <a:endParaRPr kumimoji="0" lang="ar-SA" sz="6000" b="1" i="0" u="none" strike="noStrike" kern="1200" normalizeH="0" noProof="0" dirty="0" smtClean="0">
              <a:ln w="50800"/>
              <a:solidFill>
                <a:schemeClr val="bg1">
                  <a:shade val="50000"/>
                </a:schemeClr>
              </a:solidFill>
              <a:uLnTx/>
              <a:uFillTx/>
              <a:latin typeface="+mj-lt"/>
              <a:ea typeface="+mj-ea"/>
              <a:cs typeface="Arabic Transparent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914400" y="3886200"/>
            <a:ext cx="7772400" cy="2133600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anchor="b" anchorCtr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 rtl="1">
              <a:spcBef>
                <a:spcPct val="0"/>
              </a:spcBef>
              <a:defRPr/>
            </a:pPr>
            <a:r>
              <a:rPr lang="ar-SA" sz="13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الحرارة</a:t>
            </a:r>
            <a:endParaRPr kumimoji="0" lang="ar-SA" sz="13800" b="1" i="0" u="none" strike="noStrike" kern="1200" spc="50" normalizeH="0" noProof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600200" y="914400"/>
            <a:ext cx="6096000" cy="162153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9600" b="1" i="0" u="none" strike="noStrike" kern="120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المفردات</a:t>
            </a:r>
            <a:endParaRPr kumimoji="0" lang="ar-EG" sz="9600" b="1" i="0" u="none" strike="noStrike" kern="120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3124200"/>
            <a:ext cx="8382000" cy="22098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411480" lvl="0" indent="-342900" algn="ctr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4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التغير فى المحتوى الحراري للتفاعل </a:t>
            </a:r>
            <a:r>
              <a:rPr lang="ar-SA" sz="4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يساوى المحتوى الحراري للنواتج مطروحا منه المحتوى الحراري للمواد المتفاعلة</a:t>
            </a:r>
            <a:endParaRPr lang="ar-SA" sz="4400" b="1" dirty="0" smtClean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81000" y="533400"/>
            <a:ext cx="8382000" cy="5943600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cene3d>
              <a:camera prst="perspectiveHeroicExtremeRightFacing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/>
            <a:r>
              <a:rPr lang="ar-SA" sz="11500" b="1" dirty="0" smtClean="0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الربط </a:t>
            </a:r>
          </a:p>
          <a:p>
            <a:pPr algn="ctr" rtl="1"/>
            <a:r>
              <a:rPr lang="ar-SA" sz="11500" b="1" dirty="0" smtClean="0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مع </a:t>
            </a:r>
          </a:p>
          <a:p>
            <a:pPr algn="ctr" rtl="1"/>
            <a:r>
              <a:rPr lang="ar-SA" sz="11500" b="1" dirty="0" smtClean="0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الحياة </a:t>
            </a:r>
            <a:endParaRPr lang="ar-EG" sz="11500" b="1" dirty="0" smtClean="0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724400" y="228600"/>
            <a:ext cx="4038600" cy="41910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6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الفصل الثانى</a:t>
            </a:r>
            <a:endParaRPr lang="ar-EG" sz="6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6" name="Line Callout 3 (No Border) 5"/>
          <p:cNvSpPr/>
          <p:nvPr/>
        </p:nvSpPr>
        <p:spPr>
          <a:xfrm>
            <a:off x="1371600" y="4724400"/>
            <a:ext cx="6477000" cy="1752600"/>
          </a:xfrm>
          <a:prstGeom prst="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120399"/>
              <a:gd name="adj8" fmla="val -17226"/>
            </a:avLst>
          </a:prstGeom>
          <a:solidFill>
            <a:srgbClr val="FFC000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الطاقة والتغيرات الكيميائية</a:t>
            </a:r>
            <a:endParaRPr lang="ar-EG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304800" y="457200"/>
            <a:ext cx="8534400" cy="5105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  <a:defRPr/>
            </a:pP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: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لا بد أنك تشعر بالاسترخاء عند وقوفك تحت الدش الدافئ؛ حيث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يمتص جسمك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حرارة من الماء، في حين أنك تشعر بالارتعاش عندما تقفز في مسبح بارد؛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حيث يفقد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جسمك حرارة. بطريقة مشابهة تمتص أو تطلق بعض التفاعلات الكيميائية الحرارة..</a:t>
            </a: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  <a:defRPr/>
            </a:pP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0" y="228600"/>
            <a:ext cx="4343400" cy="68580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3200" b="1" spc="0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قياس الحرارة</a:t>
            </a:r>
            <a:endParaRPr lang="ar-SA" sz="3200" b="1" spc="0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85800" y="1447800"/>
            <a:ext cx="7848600" cy="45720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  هل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تساءلت يوما كيف يعرف كيميائيو الغذاء القيمة الحرارية للأطعمة؟ لقد تم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الحصول على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المعلومات المدونة على عبوات المنتجات الغذائية من تفاعلات احتراق أجريت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في مساعر.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والمسعر جهاز معزول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حراريا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يستخدم لقياس كمية الحرارة الممتصة أو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المنطلقة في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أثناء عملية كيميائية أو فيزيائية؛ إذ توضع كمية معلومة من الماء في حجرة معزولة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لكي تمتص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الطاقة المنطلقة من التفاعل، أو لتزود الطاقة التي يمتصها التفاعل، ومن ثم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يمكننا قياس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التغير في درجة حرارة كتلة الماء.</a:t>
            </a: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4400" y="1371600"/>
            <a:ext cx="7562850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0" y="533400"/>
            <a:ext cx="42672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  <a:defRPr/>
            </a:pP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تحديد الحرارة النوعية </a:t>
            </a:r>
            <a:endParaRPr lang="ar-SA" sz="24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762000" y="1905000"/>
            <a:ext cx="7848600" cy="41148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يمكنك الحصول على نتائج مرضية لتجارب قياس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الحرارة باستخدام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مسعر أبسط من مسعر التفجير، وهو الكأس المصنوعة من البوليسترين.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هذه المساعر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مفتوحة على الجو، ولذلك فالتفاعلات التي تحدث فيها تحدث تحت ضغط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ثابت. ويمكنك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استخدامها لتحديد الحرارة النوعية لفلز ما.</a:t>
            </a: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24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762000"/>
            <a:ext cx="763905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505200" y="533400"/>
            <a:ext cx="5334000" cy="6858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  <a:defRPr/>
            </a:pP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الطاقة الكيميائية والكون</a:t>
            </a: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81000" y="1676400"/>
            <a:ext cx="8458200" cy="48006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: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يرافق كل تفاعل كيميائي وكل تغير في الحالة الفيزيائية إطلاق أو امتصاص حرارة. وتدرس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الكيمياء الحرارية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تغيرات الحرارة التي ترافق التفاعلات الكيميائية وتغيرات الحالة الفيزيائية.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فمثلا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ينتج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دائما عن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حرق الوقود حرارة،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وتصمم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بعض المنتجات لتعطي حرارة عند الطلب.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فمثلا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يستخدم الجنود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في الميدان تفاعلا شديدا طاردا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للحرارة لتسخين وجباتهم. كما قد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تستخدم </a:t>
            </a:r>
            <a:r>
              <a:rPr lang="ar-SA" sz="2800" b="1" dirty="0" err="1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ّ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كمادة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ساخنة لتدفئة الأيدي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في الأيام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الباردة.</a:t>
            </a: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685800" y="1066800"/>
            <a:ext cx="7848600" cy="46482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 عرفت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أن الحرارة التي تنطلق من الكمادة تنتج عن تفاعل كيميائي. لذا عليك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أن تفكر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بالكمادة ومحتوياتها بوصفها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نظاما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. ُ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تعرف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الكيمياء الحرارية النظام بأنه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جزء معين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من الكون يحتوي على التفاعل أو العملية التي تريد دراستها، وأن كل شيء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في الكون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غير النظام يسمى المحيط. لذلك يعرف الكون بأنه النظام مع المحيط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.</a:t>
            </a:r>
          </a:p>
          <a:p>
            <a:pPr marL="811530" indent="-742950" algn="ctr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الكون = النظام + المحيط</a:t>
            </a: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429000" y="533400"/>
            <a:ext cx="5410200" cy="68580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3200" b="1" spc="0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المحتوى الحرارى </a:t>
            </a:r>
            <a:r>
              <a:rPr lang="ar-SA" sz="3200" b="1" spc="0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و</a:t>
            </a:r>
            <a:r>
              <a:rPr lang="ar-SA" sz="3200" b="1" spc="0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تغيراته</a:t>
            </a:r>
            <a:endParaRPr lang="ar-SA" sz="3200" b="1" spc="0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762000" y="1447800"/>
            <a:ext cx="7848600" cy="48768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تعتمد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كمية الحرارة الكلية التي تحتوي عليها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مادة ما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على عوامل كثيرة، وبعض هذه العوامل غير مفهوم تما </a:t>
            </a:r>
            <a:r>
              <a:rPr lang="ar-SA" sz="2800" b="1" dirty="0" err="1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ً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ما حتى الآن.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لذلك من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المستحيل معرفة كمية الحرارة الكلية الموجودة في المادة. و من حسن الحظ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أن الكيميائيين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يهتمون بدراسة تغيرات الطاقة في أثناء التفاعلات الكيميائية أكثر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من اهتمامهم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بكمية الطاقة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المجودة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فيفي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المواد المتفاعلة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أو الملمواد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الناتجة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.</a:t>
            </a: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609600" y="1447800"/>
            <a:ext cx="8305800" cy="1676400"/>
          </a:xfrm>
          <a:prstGeom prst="star12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anchor="b" anchorCtr="0"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800" b="1" i="0" u="none" strike="noStrike" kern="1200" normalizeH="0" noProof="0" dirty="0" smtClean="0">
                <a:ln w="50800"/>
                <a:solidFill>
                  <a:schemeClr val="bg1">
                    <a:shade val="50000"/>
                  </a:schemeClr>
                </a:solidFill>
                <a:uLnTx/>
                <a:uFillTx/>
                <a:latin typeface="+mj-lt"/>
                <a:ea typeface="+mj-ea"/>
                <a:cs typeface="Arabic Transparent" pitchFamily="2" charset="-78"/>
              </a:rPr>
              <a:t>الدرس الثالث</a:t>
            </a:r>
            <a:endParaRPr kumimoji="0" lang="ar-SA" sz="4800" b="1" i="0" u="none" strike="noStrike" kern="1200" normalizeH="0" noProof="0" dirty="0" smtClean="0">
              <a:ln w="50800"/>
              <a:solidFill>
                <a:schemeClr val="bg1">
                  <a:shade val="50000"/>
                </a:schemeClr>
              </a:solidFill>
              <a:uLnTx/>
              <a:uFillTx/>
              <a:latin typeface="+mj-lt"/>
              <a:ea typeface="+mj-ea"/>
              <a:cs typeface="Arabic Transparent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85800" y="3733800"/>
            <a:ext cx="7772400" cy="2743200"/>
          </a:xfrm>
          <a:prstGeom prst="hear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anchor="b" anchorCtr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 rtl="1">
              <a:spcBef>
                <a:spcPct val="0"/>
              </a:spcBef>
              <a:defRPr/>
            </a:pPr>
            <a:r>
              <a:rPr lang="ar-S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المعادلات الكيميائية الحرارية</a:t>
            </a: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752600" y="1295400"/>
            <a:ext cx="6096000" cy="162153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8000" b="1" i="0" u="none" strike="noStrike" kern="1200" normalizeH="0" baseline="0" noProof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فكرة الدرس</a:t>
            </a:r>
            <a:endParaRPr kumimoji="0" lang="ar-EG" sz="8000" b="1" i="0" u="none" strike="noStrike" kern="1200" normalizeH="0" baseline="0" noProof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85800" y="3657600"/>
            <a:ext cx="7924800" cy="236220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411480" lvl="0" indent="-342900" algn="ctr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4800" b="1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تعبر المعادلات الكيميائية الحرارية عن مقدار الحرارة المنطلقة أو الممتصة فى التفاعلات الكيميائية .</a:t>
            </a:r>
            <a:endParaRPr lang="ar-SA" sz="4800" b="1" dirty="0" smtClean="0">
              <a:ln w="11430"/>
              <a:solidFill>
                <a:srgbClr val="FF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228600"/>
            <a:ext cx="8314561" cy="6305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600200" y="914400"/>
            <a:ext cx="6096000" cy="162153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9600" b="1" i="0" u="none" strike="noStrike" kern="120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المفردات</a:t>
            </a:r>
            <a:endParaRPr kumimoji="0" lang="ar-EG" sz="9600" b="1" i="0" u="none" strike="noStrike" kern="120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3124200"/>
            <a:ext cx="8382000" cy="25146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411480" lvl="0" indent="-342900" algn="ctr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المعادلة الكيميائية </a:t>
            </a:r>
            <a:r>
              <a:rPr lang="ar-SA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الحرارية </a:t>
            </a:r>
            <a:r>
              <a:rPr lang="ar-SA" sz="4800" b="1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ـ</a:t>
            </a:r>
            <a:r>
              <a:rPr lang="ar-SA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حرارة الاحتراق </a:t>
            </a:r>
            <a:r>
              <a:rPr lang="ar-SA" sz="4800" b="1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ـ</a:t>
            </a:r>
            <a:r>
              <a:rPr lang="ar-SA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حرارة </a:t>
            </a:r>
            <a:r>
              <a:rPr lang="ar-SA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التبخر المولارية</a:t>
            </a:r>
          </a:p>
          <a:p>
            <a:pPr marL="411480" lvl="0" indent="-342900" algn="ctr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ـ حرارة </a:t>
            </a:r>
            <a:r>
              <a:rPr lang="ar-SA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الانصهار المولارية</a:t>
            </a:r>
            <a:endParaRPr lang="ar-SA" sz="4800" b="1" dirty="0" smtClean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81000" y="533400"/>
            <a:ext cx="8382000" cy="5943600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cene3d>
              <a:camera prst="perspectiveHeroicExtremeRightFacing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/>
            <a:r>
              <a:rPr lang="ar-SA" sz="11500" b="1" dirty="0" smtClean="0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الربط </a:t>
            </a:r>
          </a:p>
          <a:p>
            <a:pPr algn="ctr" rtl="1"/>
            <a:r>
              <a:rPr lang="ar-SA" sz="11500" b="1" dirty="0" smtClean="0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مع </a:t>
            </a:r>
          </a:p>
          <a:p>
            <a:pPr algn="ctr" rtl="1"/>
            <a:r>
              <a:rPr lang="ar-SA" sz="11500" b="1" dirty="0" smtClean="0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الحياة </a:t>
            </a:r>
            <a:endParaRPr lang="ar-EG" sz="11500" b="1" dirty="0" smtClean="0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762000" y="838200"/>
            <a:ext cx="7848600" cy="4572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  <a:defRPr/>
            </a:pP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: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هل شعرت في أي وقت بالإجهاد بعد سباق صعب أو أي نشاط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شاق؟ إذا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شعرت أن طاقة جسمك أصبحت أقل مما كانت عليه قبل ذلك الحدث فقد كنت على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حق. يتعلق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ذلك الشعور بالتعب بتفاعلات الاحتراق التي تحدث داخل خلايا جسمك،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وهو الاحتراق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نفسه الذي قد تشاهده عند احتراق النار.</a:t>
            </a: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  <a:defRPr/>
            </a:pP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  <a:defRPr/>
            </a:pP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447800" y="228600"/>
            <a:ext cx="7467600" cy="68580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3200" b="1" spc="0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كتابة المعادلات الكيميائية الحرارية</a:t>
            </a:r>
            <a:endParaRPr lang="ar-SA" sz="3200" b="1" spc="0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762000" y="1371600"/>
            <a:ext cx="7848600" cy="29718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إن التغير في الطاقة جزء مهم من التفاعلات الكيميائية، لذلك يضمنوا الكيميائيون .</a:t>
            </a:r>
            <a:r>
              <a:rPr lang="en-US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في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الكثير من المعادلات الكيميائية. وتدعى المعادلات الكيميائية التي تكتب فيها قيم .</a:t>
            </a:r>
            <a:r>
              <a:rPr lang="en-US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معادلات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كيميائية حرارية.</a:t>
            </a: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40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63636" y="4800600"/>
            <a:ext cx="6313539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505200" y="533400"/>
            <a:ext cx="5334000" cy="6096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  <a:defRPr/>
            </a:pP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تغيرات الحالة</a:t>
            </a: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04800" y="1676400"/>
            <a:ext cx="8534400" cy="40386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: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هناك الكثير من العمليات غير الكيميائية التي ُتمتص الطاقة فيها أو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تطلق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. فكر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مثلا فيما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يحدث عندما تخرج من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حمام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ساخن، لا بد أنك تشعر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أن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جسمك يرتعش في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أثناء تبخر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الماء عن جلدك؛ وذلك لأن جلدك يزود الماء بالحرارة التي يحتاج إليها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لكي يتبخر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، وكلما امتص الماء الحرارة من جلدك وتبخر ازدادت برودة جسمك.</a:t>
            </a: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1143000"/>
            <a:ext cx="8201025" cy="45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524000" y="533400"/>
            <a:ext cx="73152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  <a:defRPr/>
            </a:pP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المعادلات الكيميائية الحرارية لتغيرات الطاقة</a:t>
            </a:r>
            <a:endParaRPr lang="ar-SA" sz="24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81000" y="1676400"/>
            <a:ext cx="8458200" cy="12954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: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يمكن وصف تبخر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الماء وصهر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الجليد بالمعادلتين الآتيتين:</a:t>
            </a: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00200" y="3428999"/>
            <a:ext cx="6381750" cy="1194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381000" y="457200"/>
            <a:ext cx="8458200" cy="58674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: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يستغل بعض المزارعين في البلاد الباردة حرارة انصهار الماء لحماية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الفاكهة والخضراوات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من التجمد. فإذا كان من المتوقع أن تنخفض درجة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الحرارة إلى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درجة التجمد في أحد الأيام فإنهم يغمرون بساتينهم وحقولهم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بالماء في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تلك الليلة. ويعود السبب في ذلك إلى أن عملية تجمد الماء تطلق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طاقة .</a:t>
            </a:r>
            <a:r>
              <a:rPr lang="en-US" sz="3200" b="1" dirty="0" err="1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</a:t>
            </a:r>
            <a:r>
              <a:rPr lang="en-US" sz="3200" b="1" baseline="-25000" dirty="0" err="1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f</a:t>
            </a:r>
            <a:r>
              <a:rPr lang="en-US" sz="3200" b="1" baseline="-25000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en-US" sz="3200" b="1" baseline="-25000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us </a:t>
            </a:r>
            <a:r>
              <a:rPr lang="ar-SA" sz="3200" b="1" baseline="-25000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تدفئ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الهواء المحيط لدرجة كافية لمنع الفاكهة والخضراوات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من التلف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. وسوف ترسم في مختبر حل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المشكلات .</a:t>
            </a: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4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2463" y="257175"/>
            <a:ext cx="7839075" cy="634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505200" y="533400"/>
            <a:ext cx="5334000" cy="6096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  <a:defRPr/>
            </a:pP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تفاعلات الاحتراق</a:t>
            </a: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81000" y="1676400"/>
            <a:ext cx="8458200" cy="41910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: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تفاعل الاحتراق عبارة عن تفاعل الوقود مع الأكسجين. وفي الأنظمة الحيوية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يعد الطعام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الوقود اللازم للاحتراق. يبين الشكل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بعض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الأغذية العديدة التي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تحتوي على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الجلوكوز بالإضافة إلى أغذية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أخرى تحتوي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على الكربوهيدرات، والتي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تتحول بدورها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إلى جلوكوز داخل جسمك. كما أنك تعتمد على تفاعلات الاحتراق في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تدفئة منزلك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.</a:t>
            </a:r>
            <a:endParaRPr lang="en-US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4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228600"/>
            <a:ext cx="8072556" cy="6360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62200" y="457200"/>
            <a:ext cx="48387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609600" y="1447800"/>
            <a:ext cx="8305800" cy="1676400"/>
          </a:xfrm>
          <a:prstGeom prst="star12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anchor="b" anchorCtr="0"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800" b="1" i="0" u="none" strike="noStrike" kern="1200" normalizeH="0" noProof="0" dirty="0" smtClean="0">
                <a:ln w="50800"/>
                <a:solidFill>
                  <a:schemeClr val="bg1">
                    <a:shade val="50000"/>
                  </a:schemeClr>
                </a:solidFill>
                <a:uLnTx/>
                <a:uFillTx/>
                <a:latin typeface="+mj-lt"/>
                <a:ea typeface="+mj-ea"/>
                <a:cs typeface="Arabic Transparent" pitchFamily="2" charset="-78"/>
              </a:rPr>
              <a:t>الدرس الرابع</a:t>
            </a:r>
            <a:endParaRPr kumimoji="0" lang="ar-SA" sz="4800" b="1" i="0" u="none" strike="noStrike" kern="1200" normalizeH="0" noProof="0" dirty="0" smtClean="0">
              <a:ln w="50800"/>
              <a:solidFill>
                <a:schemeClr val="bg1">
                  <a:shade val="50000"/>
                </a:schemeClr>
              </a:solidFill>
              <a:uLnTx/>
              <a:uFillTx/>
              <a:latin typeface="+mj-lt"/>
              <a:ea typeface="+mj-ea"/>
              <a:cs typeface="Arabic Transparent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85800" y="3733800"/>
            <a:ext cx="7772400" cy="2743200"/>
          </a:xfrm>
          <a:prstGeom prst="hear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anchor="b" anchorCtr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 rtl="1">
              <a:spcBef>
                <a:spcPct val="0"/>
              </a:spcBef>
              <a:defRPr/>
            </a:pPr>
            <a:r>
              <a:rPr lang="ar-S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حساب التغير فى المحتوى الحراري</a:t>
            </a:r>
            <a:endParaRPr lang="ar-SA" sz="4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752600" y="1295400"/>
            <a:ext cx="6096000" cy="162153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8000" b="1" i="0" u="none" strike="noStrike" kern="1200" normalizeH="0" baseline="0" noProof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فكرة الدرس</a:t>
            </a:r>
            <a:endParaRPr kumimoji="0" lang="ar-EG" sz="8000" b="1" i="0" u="none" strike="noStrike" kern="1200" normalizeH="0" baseline="0" noProof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85800" y="3657600"/>
            <a:ext cx="7924800" cy="236220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411480" lvl="0" indent="-342900" algn="ctr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4800" b="1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يمكن حساب التغير فى المحتوى الحراري للتفاعلات الكيميائية باستعمال قانون </a:t>
            </a:r>
            <a:r>
              <a:rPr lang="ar-SA" sz="4800" b="1" dirty="0" err="1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هس</a:t>
            </a:r>
            <a:r>
              <a:rPr lang="ar-SA" sz="4800" b="1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ar-SA" sz="4800" b="1" dirty="0" smtClean="0">
              <a:ln w="11430"/>
              <a:solidFill>
                <a:srgbClr val="FF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600200" y="914400"/>
            <a:ext cx="6096000" cy="162153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9600" b="1" i="0" u="none" strike="noStrike" kern="120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المفردات</a:t>
            </a:r>
            <a:endParaRPr kumimoji="0" lang="ar-EG" sz="9600" b="1" i="0" u="none" strike="noStrike" kern="120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3124200"/>
            <a:ext cx="8382000" cy="25146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411480" lvl="0" indent="-342900" algn="ctr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66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قانون </a:t>
            </a:r>
            <a:r>
              <a:rPr lang="ar-SA" sz="6600" b="1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هس</a:t>
            </a:r>
            <a:endParaRPr lang="ar-SA" sz="6600" b="1" dirty="0" smtClean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11480" lvl="0" indent="-342900" algn="ctr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66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حرارة التكوين القياسية</a:t>
            </a:r>
            <a:endParaRPr lang="ar-SA" sz="6600" b="1" dirty="0" smtClean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81000" y="533400"/>
            <a:ext cx="8382000" cy="5943600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cene3d>
              <a:camera prst="perspectiveHeroicExtremeRightFacing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/>
            <a:r>
              <a:rPr lang="ar-SA" sz="11500" b="1" dirty="0" smtClean="0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الربط </a:t>
            </a:r>
          </a:p>
          <a:p>
            <a:pPr algn="ctr" rtl="1"/>
            <a:r>
              <a:rPr lang="ar-SA" sz="11500" b="1" dirty="0" smtClean="0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مع </a:t>
            </a:r>
          </a:p>
          <a:p>
            <a:pPr algn="ctr" rtl="1"/>
            <a:r>
              <a:rPr lang="ar-SA" sz="11500" b="1" dirty="0" smtClean="0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الحياة </a:t>
            </a:r>
            <a:endParaRPr lang="ar-EG" sz="11500" b="1" dirty="0" smtClean="0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762000" y="838200"/>
            <a:ext cx="7848600" cy="54102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200000"/>
              </a:lnSpc>
              <a:spcBef>
                <a:spcPts val="700"/>
              </a:spcBef>
              <a:buClr>
                <a:schemeClr val="tx2"/>
              </a:buClr>
              <a:buSzPct val="95000"/>
              <a:defRPr/>
            </a:pP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: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لعلك قرأت قصة من فصلين أو من جزأين، بحيث يخبر كل جزء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ببعض أحداث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القصة. عليك أن تقرأ الجزأين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معا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لتفهم القصة كلها. بعض التفاعلات تشبه ذلك؛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إذ يمكن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فهمها بشكل أفضل إذا نظرت إليها في مجموع تفاعلين بسيطين أو أكثر.</a:t>
            </a: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lnSpc>
                <a:spcPct val="200000"/>
              </a:lnSpc>
              <a:spcBef>
                <a:spcPts val="700"/>
              </a:spcBef>
              <a:buClr>
                <a:schemeClr val="tx2"/>
              </a:buClr>
              <a:buSzPct val="95000"/>
              <a:defRPr/>
            </a:pP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lnSpc>
                <a:spcPct val="200000"/>
              </a:lnSpc>
              <a:spcBef>
                <a:spcPts val="700"/>
              </a:spcBef>
              <a:buClr>
                <a:schemeClr val="tx2"/>
              </a:buClr>
              <a:buSzPct val="95000"/>
              <a:defRPr/>
            </a:pP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648200" y="228600"/>
            <a:ext cx="4267200" cy="68580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3200" b="1" spc="0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قانون </a:t>
            </a:r>
            <a:r>
              <a:rPr lang="ar-SA" sz="3200" b="1" spc="0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هس</a:t>
            </a:r>
            <a:endParaRPr lang="ar-SA" sz="3200" b="1" spc="0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762000" y="1371600"/>
            <a:ext cx="7848600" cy="33528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ينص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قانون </a:t>
            </a:r>
            <a:r>
              <a:rPr lang="ar-SA" sz="3600" b="1" dirty="0" err="1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هس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على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أنه إذا كنت تستطيع أن تجمع معادلتين كيميائيتين حراريتين أو أكثر لإنتاج معادلة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نهائية لتفاعل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ما كان مجموع التغير في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المحتوى الحراري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للتفاعلات الفردية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مساويا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لتغير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المحتوى الحراري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للتفاعل النهائي.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.</a:t>
            </a: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40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57400" y="4953000"/>
            <a:ext cx="5410200" cy="1565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304800"/>
            <a:ext cx="8429625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380999"/>
            <a:ext cx="8391525" cy="6096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505200" y="533400"/>
            <a:ext cx="5334000" cy="6096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  <a:defRPr/>
            </a:pP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حرارة التكوين القياسية</a:t>
            </a: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04800" y="1676400"/>
            <a:ext cx="8534400" cy="35814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: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ويسمى .</a:t>
            </a:r>
            <a:r>
              <a:rPr lang="en-US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لهذا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التفاعل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المحتوى  الحراري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، أو حرارة التكوين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القياسية للمركب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. ويعرف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المحتوى الحراري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أو حرارة التكوين القياسية ° .</a:t>
            </a:r>
            <a:r>
              <a:rPr lang="en-US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 </a:t>
            </a:r>
            <a:r>
              <a:rPr lang="en-US" sz="3600" b="1" baseline="-25000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f</a:t>
            </a:r>
            <a:r>
              <a:rPr lang="en-US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بأنها التغير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في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المحتوى الحراري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الذي يرافق تكوين مول واحد من المركب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في الظروف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القياسية من عناصره في حالاتها القياسية..</a:t>
            </a: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609600" y="533400"/>
            <a:ext cx="7924800" cy="2133600"/>
          </a:xfrm>
          <a:prstGeom prst="star32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anchor="b" anchorCtr="0"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7200" b="1" i="0" u="none" strike="noStrike" kern="120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uLnTx/>
                <a:uFillTx/>
                <a:latin typeface="+mj-lt"/>
                <a:ea typeface="+mj-ea"/>
                <a:cs typeface="Arabic Transparent" pitchFamily="2" charset="-78"/>
              </a:rPr>
              <a:t>الدرس الأول </a:t>
            </a:r>
            <a:endParaRPr kumimoji="0" lang="ar-SA" sz="7200" b="1" i="0" u="none" strike="noStrike" kern="1200" normalizeH="0" noProof="0" dirty="0" smtClean="0">
              <a:ln w="50800"/>
              <a:solidFill>
                <a:schemeClr val="bg1">
                  <a:shade val="50000"/>
                </a:schemeClr>
              </a:solidFill>
              <a:uLnTx/>
              <a:uFillTx/>
              <a:latin typeface="+mj-lt"/>
              <a:ea typeface="+mj-ea"/>
              <a:cs typeface="Arabic Transparent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85800" y="3429000"/>
            <a:ext cx="7924800" cy="2514600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anchor="b" anchorCtr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 rtl="1">
              <a:spcBef>
                <a:spcPct val="0"/>
              </a:spcBef>
              <a:defRPr/>
            </a:pPr>
            <a:r>
              <a:rPr lang="ar-EG" sz="16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الط</a:t>
            </a:r>
            <a:r>
              <a:rPr lang="ar-SA" sz="1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ـــــ</a:t>
            </a:r>
            <a:r>
              <a:rPr lang="ar-EG" sz="16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اقة</a:t>
            </a:r>
            <a:endParaRPr kumimoji="0" lang="ar-SA" sz="16600" b="1" i="0" u="none" strike="noStrike" kern="1200" spc="50" normalizeH="0" noProof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343400" y="533400"/>
            <a:ext cx="44958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  <a:defRPr/>
            </a:pP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ما مصدر حرارة التكوين ؟</a:t>
            </a:r>
            <a:endParaRPr lang="ar-SA" sz="24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81000" y="1676400"/>
            <a:ext cx="8458200" cy="12954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: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إن حرارة التكوين القياسية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تعتمد على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الفرضية الآتية: العناصر في حالاتها القياسية يكون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لها .</a:t>
            </a: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71800" y="3200400"/>
            <a:ext cx="3829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3886200"/>
            <a:ext cx="8458200" cy="24384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: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فإذا أخذنا الصفر نقطة بداية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أمكننا أن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ننظم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تدريجا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لقيم حرارة التكوين للمركبات، والتي تم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إيجادها مختبريا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. يمكنك التفكير في الصفر على هذا التدريج بما يشبه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الصفر المئوي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0.0°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C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الذي حدِّد درجة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لتجمد الماء. وهكذا كل مادة أدفأ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من الماء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المتجمد تكون درجة حرارتها أعلى من الصفر. وكل المواد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التي تكون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أبرد من الماء المتجمد يكون لها درجة حرارة أقل من الصفر.</a:t>
            </a:r>
            <a:endParaRPr lang="ar-SA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u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0" y="1371600"/>
            <a:ext cx="7772400" cy="4381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505200" y="533400"/>
            <a:ext cx="5334000" cy="6096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  <a:defRPr/>
            </a:pP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استعمال حرارة التكوين</a:t>
            </a: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8200" y="1524000"/>
            <a:ext cx="7791450" cy="4894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8218" y="1295400"/>
            <a:ext cx="8173357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533400"/>
            <a:ext cx="8296275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685799"/>
            <a:ext cx="8239125" cy="5486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newsflash/>
    <p:sndAc>
      <p:stSnd>
        <p:snd r:embed="rId2" name="chimes.wav" builtIn="1"/>
      </p:stSnd>
    </p:sndAc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752600" y="1295400"/>
            <a:ext cx="6096000" cy="162153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8000" b="1" i="0" u="none" strike="noStrike" kern="1200" normalizeH="0" baseline="0" noProof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فكرة الدرس</a:t>
            </a:r>
            <a:endParaRPr kumimoji="0" lang="ar-EG" sz="8000" b="1" i="0" u="none" strike="noStrike" kern="1200" normalizeH="0" baseline="0" noProof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914400" y="3657600"/>
            <a:ext cx="7696200" cy="182880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411480" lvl="0" indent="-342900" algn="ctr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4800" b="1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قد تتغير شكل الطاقة وقد تنتقل ولكنها تبقى محفوظة دائما </a:t>
            </a:r>
            <a:endParaRPr lang="ar-SA" sz="4800" b="1" dirty="0" smtClean="0">
              <a:ln w="11430"/>
              <a:solidFill>
                <a:srgbClr val="FF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600200" y="1371600"/>
            <a:ext cx="6096000" cy="162153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9600" b="1" i="0" u="none" strike="noStrike" kern="120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المفردات</a:t>
            </a:r>
            <a:endParaRPr kumimoji="0" lang="ar-EG" sz="9600" b="1" i="0" u="none" strike="noStrike" kern="120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3733800"/>
            <a:ext cx="8382000" cy="22098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411480" lvl="0" indent="-342900" algn="just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الطاقة </a:t>
            </a:r>
            <a:r>
              <a:rPr lang="ar-SA" sz="4800" b="1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ـ</a:t>
            </a:r>
            <a:r>
              <a:rPr lang="ar-SA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قانون </a:t>
            </a:r>
            <a:r>
              <a:rPr lang="ar-SA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حفظ </a:t>
            </a:r>
            <a:r>
              <a:rPr lang="ar-SA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الطاقة </a:t>
            </a:r>
            <a:r>
              <a:rPr lang="ar-SA" sz="4800" b="1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ـ</a:t>
            </a:r>
            <a:r>
              <a:rPr lang="ar-SA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طاقة </a:t>
            </a:r>
            <a:r>
              <a:rPr lang="ar-SA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الوضع </a:t>
            </a:r>
            <a:r>
              <a:rPr lang="ar-SA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الكيميائية </a:t>
            </a:r>
            <a:r>
              <a:rPr lang="ar-SA" sz="4800" b="1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ـ</a:t>
            </a:r>
            <a:r>
              <a:rPr lang="ar-SA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الحرارة </a:t>
            </a:r>
            <a:r>
              <a:rPr lang="ar-SA" sz="4800" b="1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ـ</a:t>
            </a:r>
            <a:r>
              <a:rPr lang="ar-SA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السُّعر </a:t>
            </a:r>
            <a:r>
              <a:rPr lang="ar-SA" sz="4800" b="1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ـ</a:t>
            </a:r>
            <a:r>
              <a:rPr lang="ar-SA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الجول ـ الحرارة </a:t>
            </a:r>
            <a:r>
              <a:rPr lang="ar-SA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النوعية</a:t>
            </a:r>
            <a:endParaRPr lang="en-US" sz="4800" b="1" dirty="0" smtClean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81000" y="685800"/>
            <a:ext cx="8382000" cy="56388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cene3d>
              <a:camera prst="isometricOffAxis2Lef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 rtl="1">
              <a:spcBef>
                <a:spcPct val="0"/>
              </a:spcBef>
              <a:defRPr/>
            </a:pPr>
            <a:r>
              <a:rPr lang="ar-SA" sz="96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الربط</a:t>
            </a:r>
          </a:p>
          <a:p>
            <a:pPr lvl="0" algn="ctr" rtl="1">
              <a:spcBef>
                <a:spcPct val="0"/>
              </a:spcBef>
              <a:defRPr/>
            </a:pPr>
            <a:r>
              <a:rPr lang="ar-SA" sz="96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مع </a:t>
            </a:r>
          </a:p>
          <a:p>
            <a:pPr lvl="0" algn="ctr" rtl="1">
              <a:spcBef>
                <a:spcPct val="0"/>
              </a:spcBef>
              <a:defRPr/>
            </a:pPr>
            <a:r>
              <a:rPr lang="ar-SA" sz="96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الحياة</a:t>
            </a: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1637</TotalTime>
  <Words>1711</Words>
  <Application>Microsoft Office PowerPoint</Application>
  <PresentationFormat>عرض على الشاشة (3:4)‏</PresentationFormat>
  <Paragraphs>101</Paragraphs>
  <Slides>67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67</vt:i4>
      </vt:variant>
    </vt:vector>
  </HeadingPairs>
  <TitlesOfParts>
    <vt:vector size="68" baseType="lpstr">
      <vt:lpstr>Metro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طبيعة الطاقة 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قياس الحرارة</vt:lpstr>
      <vt:lpstr>الشريحة 32</vt:lpstr>
      <vt:lpstr>الشريحة 33</vt:lpstr>
      <vt:lpstr>الشريحة 34</vt:lpstr>
      <vt:lpstr>الشريحة 35</vt:lpstr>
      <vt:lpstr>الشريحة 36</vt:lpstr>
      <vt:lpstr>المحتوى الحرارى وتغيراته</vt:lpstr>
      <vt:lpstr>الشريحة 38</vt:lpstr>
      <vt:lpstr>الشريحة 39</vt:lpstr>
      <vt:lpstr>الشريحة 40</vt:lpstr>
      <vt:lpstr>الشريحة 41</vt:lpstr>
      <vt:lpstr>الشريحة 42</vt:lpstr>
      <vt:lpstr>كتابة المعادلات الكيميائية الحرارية</vt:lpstr>
      <vt:lpstr>الشريحة 44</vt:lpstr>
      <vt:lpstr>الشريحة 45</vt:lpstr>
      <vt:lpstr>الشريحة 46</vt:lpstr>
      <vt:lpstr>الشريحة 47</vt:lpstr>
      <vt:lpstr>الشريحة 48</vt:lpstr>
      <vt:lpstr>الشريحة 49</vt:lpstr>
      <vt:lpstr>الشريحة 50</vt:lpstr>
      <vt:lpstr>الشريحة 51</vt:lpstr>
      <vt:lpstr>الشريحة 52</vt:lpstr>
      <vt:lpstr>الشريحة 53</vt:lpstr>
      <vt:lpstr>الشريحة 54</vt:lpstr>
      <vt:lpstr>الشريحة 55</vt:lpstr>
      <vt:lpstr>قانون هس</vt:lpstr>
      <vt:lpstr>الشريحة 57</vt:lpstr>
      <vt:lpstr>الشريحة 58</vt:lpstr>
      <vt:lpstr>الشريحة 59</vt:lpstr>
      <vt:lpstr>الشريحة 60</vt:lpstr>
      <vt:lpstr>الشريحة 61</vt:lpstr>
      <vt:lpstr>الشريحة 62</vt:lpstr>
      <vt:lpstr>الشريحة 63</vt:lpstr>
      <vt:lpstr>الشريحة 64</vt:lpstr>
      <vt:lpstr>الشريحة 65</vt:lpstr>
      <vt:lpstr>الشريحة 66</vt:lpstr>
      <vt:lpstr>الشريحة 67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الفصل الأول </dc:title>
  <dc:creator/>
  <cp:lastModifiedBy>ScOrPiOnE</cp:lastModifiedBy>
  <cp:revision>240</cp:revision>
  <dcterms:created xsi:type="dcterms:W3CDTF">2006-08-16T00:00:00Z</dcterms:created>
  <dcterms:modified xsi:type="dcterms:W3CDTF">2012-08-12T14:43:34Z</dcterms:modified>
</cp:coreProperties>
</file>