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91"/>
  </p:notesMasterIdLst>
  <p:sldIdLst>
    <p:sldId id="693" r:id="rId2"/>
    <p:sldId id="926" r:id="rId3"/>
    <p:sldId id="925" r:id="rId4"/>
    <p:sldId id="945" r:id="rId5"/>
    <p:sldId id="946" r:id="rId6"/>
    <p:sldId id="947" r:id="rId7"/>
    <p:sldId id="706" r:id="rId8"/>
    <p:sldId id="797" r:id="rId9"/>
    <p:sldId id="798" r:id="rId10"/>
    <p:sldId id="528" r:id="rId11"/>
    <p:sldId id="265" r:id="rId12"/>
    <p:sldId id="822" r:id="rId13"/>
    <p:sldId id="823" r:id="rId14"/>
    <p:sldId id="729" r:id="rId15"/>
    <p:sldId id="824" r:id="rId16"/>
    <p:sldId id="948" r:id="rId17"/>
    <p:sldId id="329" r:id="rId18"/>
    <p:sldId id="949" r:id="rId19"/>
    <p:sldId id="825" r:id="rId20"/>
    <p:sldId id="268" r:id="rId21"/>
    <p:sldId id="950" r:id="rId22"/>
    <p:sldId id="826" r:id="rId23"/>
    <p:sldId id="753" r:id="rId24"/>
    <p:sldId id="795" r:id="rId25"/>
    <p:sldId id="799" r:id="rId26"/>
    <p:sldId id="762" r:id="rId27"/>
    <p:sldId id="765" r:id="rId28"/>
    <p:sldId id="772" r:id="rId29"/>
    <p:sldId id="951" r:id="rId30"/>
    <p:sldId id="774" r:id="rId31"/>
    <p:sldId id="952" r:id="rId32"/>
    <p:sldId id="780" r:id="rId33"/>
    <p:sldId id="805" r:id="rId34"/>
    <p:sldId id="783" r:id="rId35"/>
    <p:sldId id="785" r:id="rId36"/>
    <p:sldId id="953" r:id="rId37"/>
    <p:sldId id="954" r:id="rId38"/>
    <p:sldId id="955" r:id="rId39"/>
    <p:sldId id="841" r:id="rId40"/>
    <p:sldId id="842" r:id="rId41"/>
    <p:sldId id="956" r:id="rId42"/>
    <p:sldId id="957" r:id="rId43"/>
    <p:sldId id="958" r:id="rId44"/>
    <p:sldId id="959" r:id="rId45"/>
    <p:sldId id="960" r:id="rId46"/>
    <p:sldId id="961" r:id="rId47"/>
    <p:sldId id="963" r:id="rId48"/>
    <p:sldId id="974" r:id="rId49"/>
    <p:sldId id="965" r:id="rId50"/>
    <p:sldId id="966" r:id="rId51"/>
    <p:sldId id="975" r:id="rId52"/>
    <p:sldId id="968" r:id="rId53"/>
    <p:sldId id="972" r:id="rId54"/>
    <p:sldId id="973" r:id="rId55"/>
    <p:sldId id="976" r:id="rId56"/>
    <p:sldId id="977" r:id="rId57"/>
    <p:sldId id="986" r:id="rId58"/>
    <p:sldId id="979" r:id="rId59"/>
    <p:sldId id="981" r:id="rId60"/>
    <p:sldId id="982" r:id="rId61"/>
    <p:sldId id="984" r:id="rId62"/>
    <p:sldId id="983" r:id="rId63"/>
    <p:sldId id="987" r:id="rId64"/>
    <p:sldId id="985" r:id="rId65"/>
    <p:sldId id="988" r:id="rId66"/>
    <p:sldId id="989" r:id="rId67"/>
    <p:sldId id="990" r:id="rId68"/>
    <p:sldId id="991" r:id="rId69"/>
    <p:sldId id="992" r:id="rId70"/>
    <p:sldId id="993" r:id="rId71"/>
    <p:sldId id="994" r:id="rId72"/>
    <p:sldId id="995" r:id="rId73"/>
    <p:sldId id="996" r:id="rId74"/>
    <p:sldId id="997" r:id="rId75"/>
    <p:sldId id="998" r:id="rId76"/>
    <p:sldId id="999" r:id="rId77"/>
    <p:sldId id="1000" r:id="rId78"/>
    <p:sldId id="1001" r:id="rId79"/>
    <p:sldId id="1026" r:id="rId80"/>
    <p:sldId id="1003" r:id="rId81"/>
    <p:sldId id="1004" r:id="rId82"/>
    <p:sldId id="1027" r:id="rId83"/>
    <p:sldId id="1006" r:id="rId84"/>
    <p:sldId id="1028" r:id="rId85"/>
    <p:sldId id="1007" r:id="rId86"/>
    <p:sldId id="1008" r:id="rId87"/>
    <p:sldId id="1029" r:id="rId88"/>
    <p:sldId id="927" r:id="rId89"/>
    <p:sldId id="928"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6" d="100"/>
          <a:sy n="66" d="100"/>
        </p:scale>
        <p:origin x="-78"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25/09/1433</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BE96E0E3-8774-43E6-9A6B-DC4D9E446598}" type="slidenum">
              <a:rPr lang="ar-EG" smtClean="0"/>
              <a:pPr/>
              <a:t>10</a:t>
            </a:fld>
            <a:endParaRPr lang="ar-EG"/>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8/12/2012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8/12/2012</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4000" r="-14000"/>
          </a:stretch>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8/12/2012</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2.wav"/></Relationships>
</file>

<file path=ppt/slides/_rels/slide1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7.wav"/></Relationships>
</file>

<file path=ppt/slides/_rels/slide2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7.wav"/></Relationships>
</file>

<file path=ppt/slides/_rels/slide2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6.wav"/></Relationships>
</file>

<file path=ppt/slides/_rels/slide2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25.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7.wav"/></Relationships>
</file>

<file path=ppt/slides/_rels/slide2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audio" Target="../media/audio8.wav"/><Relationship Id="rId4" Type="http://schemas.openxmlformats.org/officeDocument/2006/relationships/audio" Target="../media/audio7.wav"/></Relationships>
</file>

<file path=ppt/slides/_rels/slide31.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audio" Target="../media/audio8.wav"/><Relationship Id="rId4" Type="http://schemas.openxmlformats.org/officeDocument/2006/relationships/audio" Target="../media/audio7.wav"/></Relationships>
</file>

<file path=ppt/slides/_rels/slide3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3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audio" Target="../media/audio12.wav"/></Relationships>
</file>

<file path=ppt/slides/_rels/slide3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36.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audio" Target="../media/audio3.wav"/><Relationship Id="rId4" Type="http://schemas.openxmlformats.org/officeDocument/2006/relationships/audio" Target="../media/audio7.wav"/></Relationships>
</file>

<file path=ppt/slides/_rels/slide4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6.wav"/></Relationships>
</file>

<file path=ppt/slides/_rels/slide4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4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4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7.wav"/></Relationships>
</file>

<file path=ppt/slides/_rels/slide47.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7.wav"/></Relationships>
</file>

<file path=ppt/slides/_rels/slide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51.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5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5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5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5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5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5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5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61.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6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audio" Target="../media/audio8.wav"/><Relationship Id="rId4" Type="http://schemas.openxmlformats.org/officeDocument/2006/relationships/audio" Target="../media/audio7.wav"/></Relationships>
</file>

<file path=ppt/slides/_rels/slide6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6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6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6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6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6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6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audio" Target="../media/audio8.wav"/><Relationship Id="rId4" Type="http://schemas.openxmlformats.org/officeDocument/2006/relationships/audio" Target="../media/audio7.wav"/></Relationships>
</file>

<file path=ppt/slides/_rels/slide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6.wav"/></Relationships>
</file>

<file path=ppt/slides/_rels/slide7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7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7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6.wav"/></Relationships>
</file>

<file path=ppt/slides/_rels/slide7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7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7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7.wav"/></Relationships>
</file>

<file path=ppt/slides/_rels/slide7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8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7.wav"/></Relationships>
</file>

<file path=ppt/slides/_rels/slide81.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8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audio" Target="../media/audio2.wav"/></Relationships>
</file>

<file path=ppt/slides/_rels/slide8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audio" Target="../media/audio6.wav"/><Relationship Id="rId4" Type="http://schemas.openxmlformats.org/officeDocument/2006/relationships/audio" Target="../media/audio7.wav"/></Relationships>
</file>

<file path=ppt/slides/_rels/slide8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8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8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7.wav"/></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a:solidFill>
            <a:srgbClr val="00B050"/>
          </a:solidFill>
        </p:spPr>
        <p:style>
          <a:lnRef idx="3">
            <a:schemeClr val="lt1"/>
          </a:lnRef>
          <a:fillRef idx="1">
            <a:schemeClr val="accent3"/>
          </a:fillRef>
          <a:effectRef idx="1">
            <a:schemeClr val="accent3"/>
          </a:effectRef>
          <a:fontRef idx="minor">
            <a:schemeClr val="lt1"/>
          </a:fontRef>
        </p:style>
        <p:txBody>
          <a:bodyPr>
            <a:scene3d>
              <a:camera prst="isometricOffAxis1Righ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115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rPr>
              <a:t>الربط </a:t>
            </a:r>
          </a:p>
          <a:p>
            <a:pPr lvl="0" algn="ctr" rtl="1">
              <a:spcBef>
                <a:spcPct val="0"/>
              </a:spcBef>
              <a:defRPr/>
            </a:pPr>
            <a:r>
              <a:rPr lang="ar-SA" sz="115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rPr>
              <a:t>مع </a:t>
            </a:r>
          </a:p>
          <a:p>
            <a:pPr lvl="0" algn="ctr" rtl="1">
              <a:spcBef>
                <a:spcPct val="0"/>
              </a:spcBef>
              <a:defRPr/>
            </a:pPr>
            <a:r>
              <a:rPr lang="ar-SA" sz="115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3">
                      <a:satMod val="175000"/>
                      <a:alpha val="40000"/>
                    </a:schemeClr>
                  </a:glow>
                  <a:outerShdw blurRad="76200" dist="50800" dir="5400000" algn="tl" rotWithShape="0">
                    <a:srgbClr val="000000">
                      <a:alpha val="65000"/>
                    </a:srgbClr>
                  </a:outerShdw>
                </a:effectLst>
              </a:rPr>
              <a:t>الحياة </a:t>
            </a:r>
          </a:p>
        </p:txBody>
      </p:sp>
    </p:spTree>
  </p:cSld>
  <p:clrMapOvr>
    <a:masterClrMapping/>
  </p:clrMapOvr>
  <p:transition spd="slow">
    <p:newsflash/>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219200"/>
            <a:ext cx="7848600" cy="43434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200000"/>
              </a:lnSpc>
              <a:buNone/>
            </a:pPr>
            <a:r>
              <a:rPr lang="ar-SA" sz="3600" b="1" dirty="0" smtClean="0">
                <a:ln w="50800"/>
                <a:solidFill>
                  <a:schemeClr val="bg1">
                    <a:shade val="50000"/>
                  </a:schemeClr>
                </a:solidFill>
                <a:cs typeface="Arabic Transparent" pitchFamily="2" charset="-78"/>
              </a:rPr>
              <a:t> إذا ملأت دلوا بماء البحر فسوف تلاحظ أن بعض المواد تترسب في قاع الدلو، ويظل الماء مالحا مهما مر من الوقت. لماذا تترسب بعض المواد دون غيرها؟</a:t>
            </a:r>
            <a:r>
              <a:rPr lang="ar-EG" sz="3600" b="1" dirty="0" smtClean="0">
                <a:ln w="50800"/>
                <a:solidFill>
                  <a:schemeClr val="bg1">
                    <a:shade val="50000"/>
                  </a:schemeClr>
                </a:solidFill>
                <a:cs typeface="Arabic Transparent" pitchFamily="2" charset="-78"/>
              </a:rPr>
              <a:t>.</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304800"/>
            <a:ext cx="6096000" cy="1371600"/>
          </a:xfrm>
        </p:spPr>
        <p:style>
          <a:lnRef idx="3">
            <a:schemeClr val="lt1"/>
          </a:lnRef>
          <a:fillRef idx="1">
            <a:schemeClr val="accent4"/>
          </a:fillRef>
          <a:effectRef idx="1">
            <a:schemeClr val="accent4"/>
          </a:effectRef>
          <a:fontRef idx="minor">
            <a:schemeClr val="lt1"/>
          </a:fontRef>
        </p:style>
        <p:txBody>
          <a:bodyPr/>
          <a:lstStyle/>
          <a:p>
            <a:pPr algn="ctr"/>
            <a:r>
              <a:rPr lang="ar-SA" sz="6600" dirty="0" smtClean="0">
                <a:solidFill>
                  <a:srgbClr val="FF0000"/>
                </a:solidFill>
                <a:latin typeface="Times New Roman" pitchFamily="18" charset="0"/>
                <a:cs typeface="Times New Roman" pitchFamily="18" charset="0"/>
              </a:rPr>
              <a:t>المخاليط غير المتجانسة</a:t>
            </a:r>
            <a:endParaRPr lang="ar-EG" sz="6600" dirty="0" smtClean="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762000" y="2057400"/>
            <a:ext cx="7848600" cy="33528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buNone/>
            </a:pPr>
            <a:r>
              <a:rPr lang="ar-SA" sz="2800" b="1" dirty="0" smtClean="0">
                <a:ln w="50800"/>
                <a:solidFill>
                  <a:schemeClr val="bg1">
                    <a:shade val="50000"/>
                  </a:schemeClr>
                </a:solidFill>
                <a:cs typeface="Arabic Transparent" pitchFamily="2" charset="-78"/>
              </a:rPr>
              <a:t>لا بد أنك تتذكر أن المخلوط مزيج من مادتين نقيتين أو أكثر، تحتفظ فيه كل مادة بخصائصها الكيميائية، وأن المخاليط غير المتجانسة لا تمتزج مكوناتها تماما معا؛ أي يمكن تمييز كل منها. وهناك نوعان من المخاليط غير المتجانسة، هما المعلق والغروي.</a:t>
            </a:r>
            <a:endParaRPr lang="ar-EG"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143000"/>
            <a:ext cx="7848600" cy="48006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ctr">
              <a:buNone/>
            </a:pPr>
            <a:r>
              <a:rPr lang="ar-SA" sz="2800" b="1" dirty="0" smtClean="0">
                <a:ln w="50800"/>
                <a:solidFill>
                  <a:schemeClr val="bg1">
                    <a:shade val="50000"/>
                  </a:schemeClr>
                </a:solidFill>
                <a:cs typeface="Simple Bold Jut Out" pitchFamily="2" charset="-78"/>
              </a:rPr>
              <a:t>المعلق</a:t>
            </a:r>
            <a:endParaRPr lang="ar-EG" sz="2800" b="1" dirty="0" smtClean="0">
              <a:ln w="50800"/>
              <a:solidFill>
                <a:schemeClr val="bg1">
                  <a:shade val="50000"/>
                </a:schemeClr>
              </a:solidFill>
              <a:cs typeface="Simple Bold Jut Out" pitchFamily="2" charset="-78"/>
            </a:endParaRPr>
          </a:p>
          <a:p>
            <a:pPr algn="just">
              <a:buNone/>
            </a:pP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فالوحل الذي تشاهده مخلوط معلق. وعند تمرير المخلوط</a:t>
            </a: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المعلق السائل خلال ورقة ترشيح</a:t>
            </a: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تفصل الجسيمات المعلقة. وقد تنفصل بعض المخاليط</a:t>
            </a: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المعلقة إلى طبقتين واضحتين إذا تركت فترة دون تحريك؛ المادة الصلبة في القاع والسائل</a:t>
            </a: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فوقها، ولكن عند تحريك المخلوط المعلق سرعان ما تبدأ المادة الصلبة في الانسياب، وكأنها</a:t>
            </a: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سائل. وتسمى المادة التي تسلك هذا السلوك المادة التي تتميع بالهز أو التحريك. وهناك</a:t>
            </a: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أنواع من الطين تتميع جسيماتها بسرعة؛ استجابة للهز أو الحركة؛ تستخدم في مناطق</a:t>
            </a:r>
            <a:r>
              <a:rPr lang="ar-SA" sz="2800" b="1" dirty="0" smtClean="0">
                <a:ln w="50800"/>
                <a:solidFill>
                  <a:schemeClr val="bg1">
                    <a:shade val="50000"/>
                  </a:schemeClr>
                </a:solidFill>
                <a:cs typeface="Arabic Transparent" pitchFamily="2" charset="-78"/>
              </a:rPr>
              <a:t> </a:t>
            </a:r>
            <a:r>
              <a:rPr lang="ar-EG" sz="2800" b="1" dirty="0" smtClean="0">
                <a:ln w="50800"/>
                <a:solidFill>
                  <a:schemeClr val="bg1">
                    <a:shade val="50000"/>
                  </a:schemeClr>
                </a:solidFill>
                <a:cs typeface="Arabic Transparent" pitchFamily="2" charset="-78"/>
              </a:rPr>
              <a:t>الزلازل الأرضية، فتشيَّد المباني فوقها.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685800" y="838199"/>
            <a:ext cx="8153400" cy="533400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5800"/>
            <a:ext cx="7848600" cy="57150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ctr">
              <a:buNone/>
            </a:pPr>
            <a:r>
              <a:rPr lang="ar-SA" sz="2800" b="1" dirty="0" smtClean="0">
                <a:ln w="50800"/>
                <a:solidFill>
                  <a:schemeClr val="bg1">
                    <a:shade val="50000"/>
                  </a:schemeClr>
                </a:solidFill>
                <a:cs typeface="PT Bold Heading" pitchFamily="2" charset="-78"/>
              </a:rPr>
              <a:t>المخاليط الغروية </a:t>
            </a:r>
          </a:p>
          <a:p>
            <a:pPr algn="just">
              <a:lnSpc>
                <a:spcPct val="150000"/>
              </a:lnSpc>
              <a:buNone/>
            </a:pPr>
            <a:r>
              <a:rPr lang="ar-SA" sz="2800" b="1" dirty="0" smtClean="0">
                <a:ln w="50800"/>
                <a:solidFill>
                  <a:schemeClr val="bg1">
                    <a:shade val="50000"/>
                  </a:schemeClr>
                </a:solidFill>
                <a:cs typeface="PT Bold Heading" pitchFamily="2" charset="-78"/>
              </a:rPr>
              <a:t>    لأن </a:t>
            </a:r>
            <a:r>
              <a:rPr lang="ar-SA" sz="2800" b="1" dirty="0" err="1" smtClean="0">
                <a:ln w="50800"/>
                <a:solidFill>
                  <a:schemeClr val="bg1">
                    <a:shade val="50000"/>
                  </a:schemeClr>
                </a:solidFill>
                <a:cs typeface="PT Bold Heading" pitchFamily="2" charset="-78"/>
              </a:rPr>
              <a:t>حجوم</a:t>
            </a:r>
            <a:r>
              <a:rPr lang="ar-SA" sz="2800" b="1" dirty="0" smtClean="0">
                <a:ln w="50800"/>
                <a:solidFill>
                  <a:schemeClr val="bg1">
                    <a:shade val="50000"/>
                  </a:schemeClr>
                </a:solidFill>
                <a:cs typeface="PT Bold Heading" pitchFamily="2" charset="-78"/>
              </a:rPr>
              <a:t> جسيمات المخلوط المعلق أكبر من </a:t>
            </a:r>
            <a:r>
              <a:rPr lang="ar-SA" sz="2800" b="1" dirty="0" err="1" smtClean="0">
                <a:ln w="50800"/>
                <a:solidFill>
                  <a:schemeClr val="bg1">
                    <a:shade val="50000"/>
                  </a:schemeClr>
                </a:solidFill>
                <a:cs typeface="PT Bold Heading" pitchFamily="2" charset="-78"/>
              </a:rPr>
              <a:t>حجوم</a:t>
            </a:r>
            <a:r>
              <a:rPr lang="ar-SA" sz="2800" b="1" dirty="0" smtClean="0">
                <a:ln w="50800"/>
                <a:solidFill>
                  <a:schemeClr val="bg1">
                    <a:shade val="50000"/>
                  </a:schemeClr>
                </a:solidFill>
                <a:cs typeface="PT Bold Heading" pitchFamily="2" charset="-78"/>
              </a:rPr>
              <a:t> الذرات فإنها يمكن أن تترسب في المخلوط. ويسمى المخلوط غير المتجانس الذي يتكون من جسيمات متوسطة الحجم المخلوط الغروي.و تتراوح أقطار الجسيمات في المخلوط الغروي بين   </a:t>
            </a:r>
            <a:r>
              <a:rPr lang="en-US" sz="2800" b="1" dirty="0" smtClean="0">
                <a:ln w="50800"/>
                <a:solidFill>
                  <a:schemeClr val="bg1">
                    <a:shade val="50000"/>
                  </a:schemeClr>
                </a:solidFill>
                <a:cs typeface="PT Bold Heading" pitchFamily="2" charset="-78"/>
              </a:rPr>
              <a:t>1nm </a:t>
            </a:r>
            <a:r>
              <a:rPr lang="ar-SA" sz="2800" b="1" dirty="0" smtClean="0">
                <a:ln w="50800"/>
                <a:solidFill>
                  <a:schemeClr val="bg1">
                    <a:shade val="50000"/>
                  </a:schemeClr>
                </a:solidFill>
                <a:cs typeface="PT Bold Heading" pitchFamily="2" charset="-78"/>
              </a:rPr>
              <a:t>و </a:t>
            </a:r>
            <a:r>
              <a:rPr lang="en-US" sz="2800" b="1" dirty="0" smtClean="0">
                <a:ln w="50800"/>
                <a:solidFill>
                  <a:schemeClr val="bg1">
                    <a:shade val="50000"/>
                  </a:schemeClr>
                </a:solidFill>
                <a:cs typeface="PT Bold Heading" pitchFamily="2" charset="-78"/>
              </a:rPr>
              <a:t>1000nm ، </a:t>
            </a:r>
            <a:r>
              <a:rPr lang="ar-SA" sz="2800" b="1" dirty="0" smtClean="0">
                <a:ln w="50800"/>
                <a:solidFill>
                  <a:schemeClr val="bg1">
                    <a:shade val="50000"/>
                  </a:schemeClr>
                </a:solidFill>
                <a:cs typeface="PT Bold Heading" pitchFamily="2" charset="-78"/>
              </a:rPr>
              <a:t>ولا تترسب. فعلى سبيل المثال، يعد الحليب مخلوطا غرويا لا يمكن فصل مكوناته المتجانسة </a:t>
            </a:r>
            <a:r>
              <a:rPr lang="ar-SA" sz="2800" b="1" dirty="0" err="1" smtClean="0">
                <a:ln w="50800"/>
                <a:solidFill>
                  <a:schemeClr val="bg1">
                    <a:shade val="50000"/>
                  </a:schemeClr>
                </a:solidFill>
                <a:cs typeface="PT Bold Heading" pitchFamily="2" charset="-78"/>
              </a:rPr>
              <a:t>بالترويق</a:t>
            </a:r>
            <a:r>
              <a:rPr lang="ar-SA" sz="2800" b="1" dirty="0" smtClean="0">
                <a:ln w="50800"/>
                <a:solidFill>
                  <a:schemeClr val="bg1">
                    <a:shade val="50000"/>
                  </a:schemeClr>
                </a:solidFill>
                <a:cs typeface="PT Bold Heading" pitchFamily="2" charset="-78"/>
              </a:rPr>
              <a:t> أو الترشيح.</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762000" y="1295400"/>
            <a:ext cx="7772400" cy="4038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762000" y="228600"/>
            <a:ext cx="7848600" cy="2209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defRPr/>
            </a:pPr>
            <a:r>
              <a:rPr lang="ar-SA" sz="3200" b="1" dirty="0" smtClean="0">
                <a:ln w="50800"/>
                <a:solidFill>
                  <a:schemeClr val="bg1">
                    <a:shade val="50000"/>
                  </a:schemeClr>
                </a:solidFill>
                <a:cs typeface="Arabic Transparent" pitchFamily="2" charset="-78"/>
              </a:rPr>
              <a:t>الحركة البراونية</a:t>
            </a:r>
          </a:p>
          <a:p>
            <a:pPr marL="811530" lvl="0" indent="-742950" algn="just" rtl="1">
              <a:spcBef>
                <a:spcPts val="700"/>
              </a:spcBef>
              <a:buClr>
                <a:schemeClr val="tx2"/>
              </a:buClr>
              <a:buSzPct val="95000"/>
              <a:defRPr/>
            </a:pPr>
            <a:r>
              <a:rPr lang="ar-SA" sz="3200" b="1" dirty="0" smtClean="0">
                <a:ln w="50800"/>
                <a:solidFill>
                  <a:schemeClr val="bg1">
                    <a:shade val="50000"/>
                  </a:schemeClr>
                </a:solidFill>
                <a:cs typeface="Arabic Transparent" pitchFamily="2" charset="-78"/>
              </a:rPr>
              <a:t>      تتحرك جسيمات المذاب في المخاليط الغروية السائلة حركة عشوائية وعنيفة تسمى الحركة البراونية.</a:t>
            </a:r>
            <a:endParaRPr lang="ar-EG" sz="3200" b="1" dirty="0" smtClean="0">
              <a:ln w="50800"/>
              <a:solidFill>
                <a:schemeClr val="bg1">
                  <a:shade val="50000"/>
                </a:schemeClr>
              </a:solidFill>
              <a:cs typeface="Arabic Transparent" pitchFamily="2" charset="-78"/>
            </a:endParaRPr>
          </a:p>
        </p:txBody>
      </p:sp>
      <p:sp>
        <p:nvSpPr>
          <p:cNvPr id="3" name="Content Placeholder 2"/>
          <p:cNvSpPr txBox="1">
            <a:spLocks/>
          </p:cNvSpPr>
          <p:nvPr/>
        </p:nvSpPr>
        <p:spPr>
          <a:xfrm>
            <a:off x="762000" y="2819400"/>
            <a:ext cx="7848600" cy="36576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defRPr/>
            </a:pPr>
            <a:r>
              <a:rPr lang="ar-SA" sz="3200" b="1" dirty="0" smtClean="0">
                <a:ln w="50800"/>
                <a:solidFill>
                  <a:schemeClr val="bg1">
                    <a:shade val="50000"/>
                  </a:schemeClr>
                </a:solidFill>
                <a:cs typeface="Arabic Transparent" pitchFamily="2" charset="-78"/>
              </a:rPr>
              <a:t>تأثير تندال.</a:t>
            </a:r>
          </a:p>
          <a:p>
            <a:pPr marL="811530" lvl="0" indent="-742950" algn="just" rtl="1">
              <a:spcBef>
                <a:spcPts val="700"/>
              </a:spcBef>
              <a:buClr>
                <a:schemeClr val="tx2"/>
              </a:buClr>
              <a:buSzPct val="95000"/>
              <a:defRPr/>
            </a:pPr>
            <a:r>
              <a:rPr lang="ar-SA" sz="3200" b="1" dirty="0" smtClean="0">
                <a:ln w="50800"/>
                <a:solidFill>
                  <a:schemeClr val="bg1">
                    <a:shade val="50000"/>
                  </a:schemeClr>
                </a:solidFill>
                <a:cs typeface="Arabic Transparent" pitchFamily="2" charset="-78"/>
              </a:rPr>
              <a:t>       يظهر المخلوط الغروي المركز عادة معتًما أو معكرا، ولكن المخلوط الغروي المخفف يظهر أحيانا صافيا كالمحاليل. وتبدو المخاليط الغروية المخففة كالمحاليل المتجانسة؛ لأن جسيمات المذاب فيها صغيرة جدا، إلا أنها تعمل على تشتيت الضوء، وتسمى هذه الظاهرة تأثير تندال.</a:t>
            </a:r>
            <a:endParaRPr lang="ar-EG"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typ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3" name="type.wav" builtIn="1"/>
                                        </p:tgtEl>
                                      </p:cMediaNode>
                                    </p:audio>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to="" calcmode="lin" valueType="num">
                                      <p:cBhvr>
                                        <p:cTn id="22" dur="1" fill="hold"/>
                                        <p:tgtEl>
                                          <p:spTgt spid="3">
                                            <p:txEl>
                                              <p:pRg st="1" end="1"/>
                                            </p:txEl>
                                          </p:spTgt>
                                        </p:tgtEl>
                                        <p:attrNameLst>
                                          <p:attrName/>
                                        </p:attrNameLst>
                                      </p:cBhvr>
                                    </p:anim>
                                  </p:childTnLst>
                                  <p:subTnLst>
                                    <p:audio>
                                      <p:cMediaNode>
                                        <p:cTn display="0" masterRel="sameClick">
                                          <p:stCondLst>
                                            <p:cond evt="begin" delay="0">
                                              <p:tn val="20"/>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1905000" y="609600"/>
            <a:ext cx="5772150" cy="5562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2"/>
          <p:cNvSpPr txBox="1">
            <a:spLocks/>
          </p:cNvSpPr>
          <p:nvPr/>
        </p:nvSpPr>
        <p:spPr>
          <a:xfrm>
            <a:off x="1676400" y="685800"/>
            <a:ext cx="6477000" cy="838200"/>
          </a:xfrm>
          <a:prstGeom prst="rect">
            <a:avLst/>
          </a:prstGeom>
          <a:solidFill>
            <a:schemeClr val="accent2"/>
          </a:solidFill>
        </p:spPr>
        <p:style>
          <a:lnRef idx="2">
            <a:schemeClr val="accent3">
              <a:shade val="50000"/>
            </a:schemeClr>
          </a:lnRef>
          <a:fillRef idx="1">
            <a:schemeClr val="accent3"/>
          </a:fillRef>
          <a:effectRef idx="0">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defRPr/>
            </a:pPr>
            <a:r>
              <a:rPr lang="ar-SA" sz="4400" b="1" dirty="0" smtClean="0">
                <a:ln w="50800"/>
                <a:solidFill>
                  <a:schemeClr val="bg1">
                    <a:shade val="50000"/>
                  </a:schemeClr>
                </a:solidFill>
                <a:cs typeface="Arabic Transparent" pitchFamily="2" charset="-78"/>
              </a:rPr>
              <a:t>المخاليط المتجانسة </a:t>
            </a:r>
            <a:endParaRPr lang="ar-EG" sz="2800" b="1" dirty="0" smtClean="0">
              <a:ln w="50800"/>
              <a:solidFill>
                <a:schemeClr val="bg1">
                  <a:shade val="50000"/>
                </a:schemeClr>
              </a:solidFill>
              <a:cs typeface="Arabic Transparent" pitchFamily="2" charset="-78"/>
            </a:endParaRPr>
          </a:p>
        </p:txBody>
      </p:sp>
      <p:sp>
        <p:nvSpPr>
          <p:cNvPr id="4" name="Content Placeholder 2"/>
          <p:cNvSpPr txBox="1">
            <a:spLocks/>
          </p:cNvSpPr>
          <p:nvPr/>
        </p:nvSpPr>
        <p:spPr>
          <a:xfrm>
            <a:off x="685800" y="1905000"/>
            <a:ext cx="8229600" cy="36576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defRPr/>
            </a:pPr>
            <a:r>
              <a:rPr lang="ar-SA" sz="3200" b="1" dirty="0" smtClean="0">
                <a:ln w="50800"/>
                <a:solidFill>
                  <a:schemeClr val="bg1">
                    <a:shade val="50000"/>
                  </a:schemeClr>
                </a:solidFill>
                <a:cs typeface="Arabic Transparent" pitchFamily="2" charset="-78"/>
              </a:rPr>
              <a:t>       تظهر بعض المحاليل- ومنها الهواء الجوي وماء المحيط والفولاذ- غير متشابهة، إلا أنها جميعا تشترك في خصائص معينة. لقد تعلمت سابقا أن المحاليل مخاليط متجانسة تحتوي على مادتين أو أكثر، تسمى المذاب والمذيب. والمذاب هو المادة التي تذوب. أما المذيب فهو الوسط الذي يذيب المذاب. ولا يمكنك التمييز بين المذاب والمذيب عند النظر إلى المحلول.</a:t>
            </a:r>
            <a:endParaRPr lang="ar-EG"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533400"/>
            <a:ext cx="4343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أنواع المحاليل</a:t>
            </a:r>
            <a:endParaRPr lang="ar-EG" sz="2400" b="1" spc="0" dirty="0" smtClean="0">
              <a:ln w="50800"/>
              <a:solidFill>
                <a:schemeClr val="bg1">
                  <a:shade val="50000"/>
                </a:schemeClr>
              </a:solidFill>
            </a:endParaRPr>
          </a:p>
        </p:txBody>
      </p:sp>
      <p:sp>
        <p:nvSpPr>
          <p:cNvPr id="6" name="Content Placeholder 2"/>
          <p:cNvSpPr txBox="1">
            <a:spLocks/>
          </p:cNvSpPr>
          <p:nvPr/>
        </p:nvSpPr>
        <p:spPr>
          <a:xfrm>
            <a:off x="762000" y="1524000"/>
            <a:ext cx="7848600" cy="3810000"/>
          </a:xfrm>
          <a:prstGeom prst="rect">
            <a:avLst/>
          </a:prstGeom>
          <a:solidFill>
            <a:schemeClr val="accent3"/>
          </a:solidFill>
        </p:spPr>
        <p:style>
          <a:lnRef idx="1">
            <a:schemeClr val="accent3"/>
          </a:lnRef>
          <a:fillRef idx="3">
            <a:schemeClr val="accent3"/>
          </a:fillRef>
          <a:effectRef idx="2">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قد يوجد المحلول في صورة غاز أو سائل أو صلب، اعتمادا على الحالة الفيزيائية للمذيب، كما هو موضح في الجدول 2- 1. الهواء محلول غازي والمذيب فيه هو غاز النيتروجين. وقد تكون أسلاك تقويم الأسنان التي تضعها على أسنانك مصنوعة من النيتينول، وهو محلول صلب يتكون من التيتانيوم المذاب في النيكل.</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a:srcRect/>
          <a:stretch>
            <a:fillRect/>
          </a:stretch>
        </p:blipFill>
        <p:spPr bwMode="auto">
          <a:xfrm>
            <a:off x="609600" y="914399"/>
            <a:ext cx="8096250" cy="548640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wind.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533400"/>
            <a:ext cx="4343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تكوين المحاليل</a:t>
            </a:r>
            <a:endParaRPr lang="ar-EG" sz="3600" b="1" spc="0" dirty="0" smtClean="0">
              <a:ln w="50800"/>
              <a:solidFill>
                <a:schemeClr val="bg1">
                  <a:shade val="50000"/>
                </a:schemeClr>
              </a:solidFill>
            </a:endParaRPr>
          </a:p>
        </p:txBody>
      </p:sp>
      <p:sp>
        <p:nvSpPr>
          <p:cNvPr id="6" name="Content Placeholder 2"/>
          <p:cNvSpPr txBox="1">
            <a:spLocks/>
          </p:cNvSpPr>
          <p:nvPr/>
        </p:nvSpPr>
        <p:spPr>
          <a:xfrm>
            <a:off x="762000" y="1524000"/>
            <a:ext cx="7848600" cy="5029200"/>
          </a:xfrm>
          <a:prstGeom prst="rect">
            <a:avLst/>
          </a:prstGeom>
          <a:solidFill>
            <a:schemeClr val="accent3"/>
          </a:solidFill>
        </p:spPr>
        <p:style>
          <a:lnRef idx="1">
            <a:schemeClr val="accent3"/>
          </a:lnRef>
          <a:fillRef idx="3">
            <a:schemeClr val="accent3"/>
          </a:fillRef>
          <a:effectRef idx="2">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000" b="1" dirty="0" smtClean="0">
                <a:ln w="50800"/>
                <a:solidFill>
                  <a:schemeClr val="bg1">
                    <a:shade val="50000"/>
                  </a:schemeClr>
                </a:solidFill>
                <a:cs typeface="Arabic Transparent" pitchFamily="2" charset="-78"/>
              </a:rPr>
              <a:t>          </a:t>
            </a:r>
            <a:r>
              <a:rPr lang="ar-SA" sz="2800" b="1" dirty="0" smtClean="0">
                <a:ln w="50800"/>
                <a:solidFill>
                  <a:schemeClr val="bg1">
                    <a:shade val="50000"/>
                  </a:schemeClr>
                </a:solidFill>
                <a:cs typeface="Arabic Transparent" pitchFamily="2" charset="-78"/>
              </a:rPr>
              <a:t>تسمى المادة التي تذوب في المذيب المادة الذائبة. فمثلا ذوبان السكر في الماء حقيقة يمكن أن تكون قد تعلمتها من خلال إذابة السكر في الماء لعمل شراب محلى كالشاي أو عصير الليمون. وتسمى المادتان السائلتان اللتان تذوب إحداهما في الأخرى بأي نسبة الموادَّ القابلة للامتزاج، ومنها مانع التجمد المذكور في الجدول 2- 1. وتسمى المادة التي لا تذوب في المذيب مادة غير ذائبة، فالرمل مثلا لايذوب في الماء. وتسمى السوائل التي تمتزج معا فترة قصيرة عند خلطها، وتنفصل بعدها السوائل غير الممتزجة. فالزيت مثلا لايمتزج مع الخلخل؛ أي أن الزيت لايذوب فيفي الخلخل..</a:t>
            </a:r>
            <a:endParaRPr lang="ar-SA" sz="2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304800" y="914400"/>
            <a:ext cx="8610600" cy="1676400"/>
          </a:xfrm>
          <a:prstGeom prst="star32">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66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66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685800" y="3505200"/>
            <a:ext cx="7772400" cy="1752600"/>
          </a:xfrm>
          <a:prstGeom prst="ellipse">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تركيز المحاليل</a:t>
            </a:r>
            <a:endParaRPr kumimoji="0" lang="ar-SA" sz="80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4384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60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يمكن التعبير عن التركيز بالنسبة المئوية أو </a:t>
            </a:r>
            <a:r>
              <a:rPr lang="ar-SA" sz="6000" b="1" dirty="0" err="1"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بالمولات</a:t>
            </a:r>
            <a:r>
              <a:rPr lang="ar-SA" sz="60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0574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EG"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التركيز</a:t>
            </a:r>
            <a:r>
              <a:rPr lang="ar-SA"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المولارية</a:t>
            </a:r>
            <a:r>
              <a:rPr lang="ar-SA"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المولالية</a:t>
            </a:r>
            <a:r>
              <a:rPr lang="ar-SA"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الكسر المولي</a:t>
            </a:r>
            <a:endParaRPr lang="ar-SA"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الربط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مع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الحياة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382000" cy="50292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buNone/>
            </a:pPr>
            <a:r>
              <a:rPr lang="ar-SA" sz="4000" b="1" dirty="0" smtClean="0">
                <a:ln w="50800"/>
                <a:solidFill>
                  <a:schemeClr val="bg1">
                    <a:shade val="50000"/>
                  </a:schemeClr>
                </a:solidFill>
                <a:cs typeface="Arabic Transparent" pitchFamily="2" charset="-78"/>
              </a:rPr>
              <a:t> هل تذوقت يوما كأس شاي فوجدته قوي المذاق أو مر الطعم؟ لتعديل الطعم فإنك تقوم بإضافة السكر لتحليته أو بإضافة الماء لتخفيفه. وما تقوم به في كلتا الحالتين هو تغيير تركيز الجسيمات المذابة في الماء.</a:t>
            </a:r>
            <a:r>
              <a:rPr lang="ar-EG" sz="4000" b="1" dirty="0" smtClean="0">
                <a:ln w="50800"/>
                <a:solidFill>
                  <a:schemeClr val="bg1">
                    <a:shade val="50000"/>
                  </a:schemeClr>
                </a:solidFill>
                <a:cs typeface="Arabic Transparent" pitchFamily="2" charset="-78"/>
              </a:rPr>
              <a:t>.</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495800" y="533400"/>
            <a:ext cx="4343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التعبير عن التركيز</a:t>
            </a:r>
          </a:p>
        </p:txBody>
      </p:sp>
      <p:sp>
        <p:nvSpPr>
          <p:cNvPr id="5" name="Content Placeholder 2"/>
          <p:cNvSpPr txBox="1">
            <a:spLocks/>
          </p:cNvSpPr>
          <p:nvPr/>
        </p:nvSpPr>
        <p:spPr>
          <a:xfrm>
            <a:off x="762000" y="1905000"/>
            <a:ext cx="78486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000" b="1" dirty="0" smtClean="0">
                <a:ln w="50800"/>
                <a:solidFill>
                  <a:schemeClr val="bg1">
                    <a:shade val="50000"/>
                  </a:schemeClr>
                </a:solidFill>
                <a:cs typeface="Arabic Transparent" pitchFamily="2" charset="-78"/>
              </a:rPr>
              <a:t>          يعد تركيز المحلول مقياسا يعبر عن كمية المذاب الذائبة في كمية محددة من المذيب أو المحلول. ويمكن التعبير عن التركيز وصفيا باستعمال كلمة "مركز" أو "مخفف". لاحظ إبريقي الشاي في الشكل 4- 1؛ فأحد الإبريقين يحتوي شايا أكثر تركيزا من الآخر. وعموما يحتوي المحلول المركز على كمية كبيرة من المذاب. فالشاي ذو اللون الغامق يحتوي على جسيمات شاي أكثر من الشاي ذي اللون الفاتح ، والعكس صحيح؛ إذ يحتوي المحلول المخفف على كمية أقل من المذاب؛ فالشاي ذو اللون الفاتح في الشكل 4- 1 محلول مخفف يحتوي على جسيمات شاي أقل من الشاي ذي اللون الغامق.</a:t>
            </a:r>
            <a:endParaRPr lang="ar-EG" sz="2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685800" y="838200"/>
            <a:ext cx="7867650" cy="4876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414338" y="457200"/>
            <a:ext cx="8315325" cy="5867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3200400" y="533400"/>
            <a:ext cx="5638800" cy="914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النسبة المئوية بالكتلة </a:t>
            </a:r>
          </a:p>
        </p:txBody>
      </p:sp>
      <p:sp>
        <p:nvSpPr>
          <p:cNvPr id="5" name="Content Placeholder 2"/>
          <p:cNvSpPr txBox="1">
            <a:spLocks/>
          </p:cNvSpPr>
          <p:nvPr/>
        </p:nvSpPr>
        <p:spPr>
          <a:xfrm>
            <a:off x="381000" y="1905000"/>
            <a:ext cx="8229600" cy="1828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هي نسبة كتلة المذاب إلى كتلة المحلول، ويعبر عنها بنسبة مئوية. وكتلة المحلول هي مجموع كتل المذاب والمذيب.</a:t>
            </a:r>
            <a:r>
              <a:rPr lang="ar-EG" sz="3200" b="1" dirty="0" smtClean="0">
                <a:ln w="50800"/>
                <a:solidFill>
                  <a:schemeClr val="bg1">
                    <a:shade val="50000"/>
                  </a:schemeClr>
                </a:solidFill>
                <a:cs typeface="Arabic Transparent" pitchFamily="2" charset="-78"/>
              </a:rPr>
              <a:t>.</a:t>
            </a:r>
            <a:endParaRPr lang="ar-SA" sz="3200" b="1" dirty="0" smtClean="0">
              <a:ln w="50800"/>
              <a:solidFill>
                <a:schemeClr val="bg1">
                  <a:shade val="50000"/>
                </a:schemeClr>
              </a:solidFill>
              <a:cs typeface="Arabic Transparent" pitchFamily="2" charset="-78"/>
            </a:endParaRPr>
          </a:p>
        </p:txBody>
      </p:sp>
      <p:pic>
        <p:nvPicPr>
          <p:cNvPr id="10242" name="Picture 2"/>
          <p:cNvPicPr>
            <a:picLocks noChangeAspect="1" noChangeArrowheads="1"/>
          </p:cNvPicPr>
          <p:nvPr/>
        </p:nvPicPr>
        <p:blipFill>
          <a:blip r:embed="rId6"/>
          <a:srcRect/>
          <a:stretch>
            <a:fillRect/>
          </a:stretch>
        </p:blipFill>
        <p:spPr bwMode="auto">
          <a:xfrm>
            <a:off x="733806" y="4038600"/>
            <a:ext cx="7552944" cy="1600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0242"/>
                                        </p:tgtEl>
                                        <p:attrNameLst>
                                          <p:attrName>style.visibility</p:attrName>
                                        </p:attrNameLst>
                                      </p:cBhvr>
                                      <p:to>
                                        <p:strVal val="visible"/>
                                      </p:to>
                                    </p:set>
                                    <p:anim to="" calcmode="lin" valueType="num">
                                      <p:cBhvr>
                                        <p:cTn id="21" dur="1" fill="hold"/>
                                        <p:tgtEl>
                                          <p:spTgt spid="10242"/>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876300" y="676275"/>
            <a:ext cx="7391400" cy="55054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a:spLocks noGrp="1"/>
          </p:cNvSpPr>
          <p:nvPr>
            <p:ph type="title"/>
          </p:nvPr>
        </p:nvSpPr>
        <p:spPr>
          <a:xfrm>
            <a:off x="4495800" y="533400"/>
            <a:ext cx="43434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النسبة المئوية بالحجم</a:t>
            </a:r>
            <a:endParaRPr lang="ar-EG" sz="2400" b="1" spc="0" dirty="0" smtClean="0">
              <a:ln w="50800"/>
              <a:solidFill>
                <a:schemeClr val="bg1">
                  <a:shade val="50000"/>
                </a:schemeClr>
              </a:solidFill>
            </a:endParaRPr>
          </a:p>
        </p:txBody>
      </p:sp>
      <p:sp>
        <p:nvSpPr>
          <p:cNvPr id="5" name="Content Placeholder 2"/>
          <p:cNvSpPr txBox="1">
            <a:spLocks/>
          </p:cNvSpPr>
          <p:nvPr/>
        </p:nvSpPr>
        <p:spPr>
          <a:xfrm>
            <a:off x="762000" y="1905000"/>
            <a:ext cx="7848600" cy="2971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تصف عادة المحاليل التي يكون فيها المذيب والمذاب في الحالة السائلة. والنسبة المئوية بالحجم هي النسبة بين حجم المذاب إلى حجم المحلول، ويعبر عنها بنسبة مئوية. وحجم المحلول هو مجموع حجم المذاب وحجم المذيب. إن حسابات النسبة المئوية بالحجم تشبه حسابات النسبة المئوية بالكتلة.</a:t>
            </a:r>
            <a:r>
              <a:rPr lang="ar-EG" sz="2400" b="1" dirty="0" smtClean="0">
                <a:ln w="50800"/>
                <a:solidFill>
                  <a:schemeClr val="bg1">
                    <a:shade val="50000"/>
                  </a:schemeClr>
                </a:solidFill>
                <a:cs typeface="Arabic Transparent" pitchFamily="2" charset="-78"/>
              </a:rPr>
              <a:t>.</a:t>
            </a:r>
            <a:endParaRPr lang="ar-SA" sz="2400" b="1" dirty="0" smtClean="0">
              <a:ln w="50800"/>
              <a:solidFill>
                <a:schemeClr val="bg1">
                  <a:shade val="50000"/>
                </a:schemeClr>
              </a:solidFill>
              <a:cs typeface="Arabic Transparent" pitchFamily="2" charset="-78"/>
            </a:endParaRPr>
          </a:p>
        </p:txBody>
      </p:sp>
      <p:pic>
        <p:nvPicPr>
          <p:cNvPr id="12290" name="Picture 2"/>
          <p:cNvPicPr>
            <a:picLocks noChangeAspect="1" noChangeArrowheads="1"/>
          </p:cNvPicPr>
          <p:nvPr/>
        </p:nvPicPr>
        <p:blipFill>
          <a:blip r:embed="rId6"/>
          <a:srcRect/>
          <a:stretch>
            <a:fillRect/>
          </a:stretch>
        </p:blipFill>
        <p:spPr bwMode="auto">
          <a:xfrm>
            <a:off x="2133600" y="5105400"/>
            <a:ext cx="5143500" cy="10477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2290"/>
                                        </p:tgtEl>
                                        <p:attrNameLst>
                                          <p:attrName>style.visibility</p:attrName>
                                        </p:attrNameLst>
                                      </p:cBhvr>
                                      <p:to>
                                        <p:strVal val="visible"/>
                                      </p:to>
                                    </p:set>
                                    <p:anim to="" calcmode="lin" valueType="num">
                                      <p:cBhvr>
                                        <p:cTn id="21" dur="1" fill="hold"/>
                                        <p:tgtEl>
                                          <p:spTgt spid="12290"/>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3200400" y="533400"/>
            <a:ext cx="56388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المولارية (التركيز </a:t>
            </a:r>
            <a:r>
              <a:rPr lang="ar-SA" sz="2800" b="1" dirty="0" err="1" smtClean="0">
                <a:ln w="50800"/>
                <a:solidFill>
                  <a:schemeClr val="bg1">
                    <a:shade val="50000"/>
                  </a:schemeClr>
                </a:solidFill>
              </a:rPr>
              <a:t>المولارى</a:t>
            </a:r>
            <a:r>
              <a:rPr lang="ar-SA" sz="2800" b="1" dirty="0" smtClean="0">
                <a:ln w="50800"/>
                <a:solidFill>
                  <a:schemeClr val="bg1">
                    <a:shade val="50000"/>
                  </a:schemeClr>
                </a:solidFill>
              </a:rPr>
              <a:t>)</a:t>
            </a:r>
          </a:p>
        </p:txBody>
      </p:sp>
      <p:sp>
        <p:nvSpPr>
          <p:cNvPr id="3" name="Content Placeholder 2"/>
          <p:cNvSpPr txBox="1">
            <a:spLocks/>
          </p:cNvSpPr>
          <p:nvPr/>
        </p:nvSpPr>
        <p:spPr>
          <a:xfrm>
            <a:off x="762000" y="1905000"/>
            <a:ext cx="7848600" cy="3048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والمولارية هي عدد مولات المذاب الذائبة في لتر من المحلول، وتعرف أيضا بالتركيز المولاري. فتركيز لتر من محلول يحتوي على مول من المذاب هو </a:t>
            </a:r>
            <a:r>
              <a:rPr lang="en-US" sz="2400" b="1" dirty="0" smtClean="0">
                <a:ln w="50800"/>
                <a:solidFill>
                  <a:schemeClr val="bg1">
                    <a:shade val="50000"/>
                  </a:schemeClr>
                </a:solidFill>
                <a:cs typeface="Arabic Transparent" pitchFamily="2" charset="-78"/>
              </a:rPr>
              <a:t>1.0M ، </a:t>
            </a:r>
            <a:r>
              <a:rPr lang="ar-SA" sz="2400" b="1" dirty="0" smtClean="0">
                <a:ln w="50800"/>
                <a:solidFill>
                  <a:schemeClr val="bg1">
                    <a:shade val="50000"/>
                  </a:schemeClr>
                </a:solidFill>
                <a:cs typeface="Arabic Transparent" pitchFamily="2" charset="-78"/>
              </a:rPr>
              <a:t>كما أن تركيز لتر من المحلول يحتوي على </a:t>
            </a:r>
            <a:r>
              <a:rPr lang="en-US" sz="2400" b="1" dirty="0" smtClean="0">
                <a:ln w="50800"/>
                <a:solidFill>
                  <a:schemeClr val="bg1">
                    <a:shade val="50000"/>
                  </a:schemeClr>
                </a:solidFill>
                <a:cs typeface="Arabic Transparent" pitchFamily="2" charset="-78"/>
              </a:rPr>
              <a:t>0.1 mol </a:t>
            </a:r>
            <a:r>
              <a:rPr lang="ar-SA" sz="2400" b="1" dirty="0" smtClean="0">
                <a:ln w="50800"/>
                <a:solidFill>
                  <a:schemeClr val="bg1">
                    <a:shade val="50000"/>
                  </a:schemeClr>
                </a:solidFill>
                <a:cs typeface="Arabic Transparent" pitchFamily="2" charset="-78"/>
              </a:rPr>
              <a:t> من المذاب هو 0.1 </a:t>
            </a:r>
            <a:r>
              <a:rPr lang="en-US" sz="2400" b="1" dirty="0" smtClean="0">
                <a:ln w="50800"/>
                <a:solidFill>
                  <a:schemeClr val="bg1">
                    <a:shade val="50000"/>
                  </a:schemeClr>
                </a:solidFill>
                <a:cs typeface="Arabic Transparent" pitchFamily="2" charset="-78"/>
              </a:rPr>
              <a:t>0.1 M . </a:t>
            </a:r>
            <a:r>
              <a:rPr lang="ar-SA" sz="2400" b="1" dirty="0" smtClean="0">
                <a:ln w="50800"/>
                <a:solidFill>
                  <a:schemeClr val="bg1">
                    <a:shade val="50000"/>
                  </a:schemeClr>
                </a:solidFill>
                <a:cs typeface="Arabic Transparent" pitchFamily="2" charset="-78"/>
              </a:rPr>
              <a:t> ولحساب مولارية المحلول يجب معرفة حجم المحلول باللتر وعدد مولات المذاب.</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4648200" y="533400"/>
            <a:ext cx="41910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400" b="1" dirty="0" smtClean="0">
                <a:ln w="50800"/>
                <a:solidFill>
                  <a:schemeClr val="bg1">
                    <a:shade val="50000"/>
                  </a:schemeClr>
                </a:solidFill>
              </a:rPr>
              <a:t>تحضير المحاليل القياسية</a:t>
            </a:r>
            <a:endParaRPr lang="ar-EG" sz="2400" b="1" dirty="0" smtClean="0">
              <a:ln w="50800"/>
              <a:solidFill>
                <a:schemeClr val="bg1">
                  <a:shade val="50000"/>
                </a:schemeClr>
              </a:solidFill>
            </a:endParaRPr>
          </a:p>
        </p:txBody>
      </p:sp>
      <p:pic>
        <p:nvPicPr>
          <p:cNvPr id="13314" name="Picture 2"/>
          <p:cNvPicPr>
            <a:picLocks noChangeAspect="1" noChangeArrowheads="1"/>
          </p:cNvPicPr>
          <p:nvPr/>
        </p:nvPicPr>
        <p:blipFill>
          <a:blip r:embed="rId5"/>
          <a:srcRect/>
          <a:stretch>
            <a:fillRect/>
          </a:stretch>
        </p:blipFill>
        <p:spPr bwMode="auto">
          <a:xfrm>
            <a:off x="685800" y="2514600"/>
            <a:ext cx="7772400" cy="1143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 to="" calcmode="lin" valueType="num">
                                      <p:cBhvr>
                                        <p:cTn id="12" dur="1" fill="hold"/>
                                        <p:tgtEl>
                                          <p:spTgt spid="13314"/>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2590800" y="533400"/>
            <a:ext cx="6172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تخفيف المحاليل المولارية</a:t>
            </a:r>
          </a:p>
        </p:txBody>
      </p:sp>
      <p:sp>
        <p:nvSpPr>
          <p:cNvPr id="3" name="Content Placeholder 2"/>
          <p:cNvSpPr txBox="1">
            <a:spLocks/>
          </p:cNvSpPr>
          <p:nvPr/>
        </p:nvSpPr>
        <p:spPr>
          <a:xfrm>
            <a:off x="762000" y="1905000"/>
            <a:ext cx="7848600" cy="3581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تستعمل في المختبر محاليل لها تراكيز محددة تسمى المحاليل القياسية، ومنها محلول حمض الهيدروكلوريك </a:t>
            </a:r>
            <a:r>
              <a:rPr lang="en-US" sz="2800" b="1" dirty="0" smtClean="0">
                <a:ln w="50800"/>
                <a:solidFill>
                  <a:schemeClr val="bg1">
                    <a:shade val="50000"/>
                  </a:schemeClr>
                </a:solidFill>
                <a:cs typeface="Arabic Transparent" pitchFamily="2" charset="-78"/>
              </a:rPr>
              <a:t>HCl </a:t>
            </a:r>
            <a:r>
              <a:rPr lang="ar-SA" sz="2800" b="1" dirty="0" smtClean="0">
                <a:ln w="50800"/>
                <a:solidFill>
                  <a:schemeClr val="bg1">
                    <a:shade val="50000"/>
                  </a:schemeClr>
                </a:solidFill>
                <a:cs typeface="Arabic Transparent" pitchFamily="2" charset="-78"/>
              </a:rPr>
              <a:t> الذي تركيزه </a:t>
            </a:r>
            <a:r>
              <a:rPr lang="en-US" sz="2800" b="1" dirty="0" smtClean="0">
                <a:ln w="50800"/>
                <a:solidFill>
                  <a:schemeClr val="bg1">
                    <a:shade val="50000"/>
                  </a:schemeClr>
                </a:solidFill>
                <a:cs typeface="Arabic Transparent" pitchFamily="2" charset="-78"/>
              </a:rPr>
              <a:t>0.12M </a:t>
            </a:r>
            <a:r>
              <a:rPr lang="ar-SA" sz="2800" b="1" dirty="0" smtClean="0">
                <a:ln w="50800"/>
                <a:solidFill>
                  <a:schemeClr val="bg1">
                    <a:shade val="50000"/>
                  </a:schemeClr>
                </a:solidFill>
                <a:cs typeface="Arabic Transparent" pitchFamily="2" charset="-78"/>
              </a:rPr>
              <a:t>تذكر أن المحاليل المركزة تحتوي على كمية كبيرة من المذاب. ويمكنك تحضير محلول أقل تركيًزا عن طريق تخفيف كمية من المحلول القياسي بإضافة المزيد من المذيب. وعندما تضيف المذيب تزيد عدد جسيماته التي تتحرك خلالها جسيمات المذاب، كما هو موضح في الشكل 7- 1، ومن ثم يقل تركيز المحلول.</a:t>
            </a: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838200" y="1219200"/>
            <a:ext cx="7391400" cy="42862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srcRect/>
          <a:stretch>
            <a:fillRect/>
          </a:stretch>
        </p:blipFill>
        <p:spPr bwMode="auto">
          <a:xfrm>
            <a:off x="533400" y="533400"/>
            <a:ext cx="7991475" cy="5638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4"/>
          <a:srcRect/>
          <a:stretch>
            <a:fillRect/>
          </a:stretch>
        </p:blipFill>
        <p:spPr bwMode="auto">
          <a:xfrm>
            <a:off x="528608" y="533400"/>
            <a:ext cx="8215342" cy="5867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to="" calcmode="lin" valueType="num">
                                      <p:cBhvr>
                                        <p:cTn id="7" dur="1" fill="hold"/>
                                        <p:tgtEl>
                                          <p:spTgt spid="1638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المولالية ( التركيز المولى)</a:t>
            </a:r>
            <a:endParaRPr lang="ar-EG" sz="3600" b="1" dirty="0" smtClean="0">
              <a:ln w="50800"/>
              <a:solidFill>
                <a:schemeClr val="bg1">
                  <a:shade val="50000"/>
                </a:schemeClr>
              </a:solidFill>
            </a:endParaRPr>
          </a:p>
        </p:txBody>
      </p:sp>
      <p:sp>
        <p:nvSpPr>
          <p:cNvPr id="3" name="Content Placeholder 2"/>
          <p:cNvSpPr txBox="1">
            <a:spLocks/>
          </p:cNvSpPr>
          <p:nvPr/>
        </p:nvSpPr>
        <p:spPr>
          <a:xfrm>
            <a:off x="457200" y="1676400"/>
            <a:ext cx="8305800" cy="4648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يتغير حجم المحلول عند تغير درجة الحرارة؛ إذ يتمدد أو يتقلص، مما يؤثر في مولارية المحلول. لكن لا تتأثر كتل المواد في المحلول بدرجات الحرارة، لذا من المفيد أحيانا وصف المحاليل بعدد مولات المذاب الموجودة في كتلة معينة من المذيب. ويسمى مثل هذا الوصف المولالية، ويرمز له بالرمز </a:t>
            </a:r>
            <a:r>
              <a:rPr lang="en-US" sz="2800" b="1" dirty="0" smtClean="0">
                <a:ln w="50800"/>
                <a:solidFill>
                  <a:schemeClr val="bg1">
                    <a:shade val="50000"/>
                  </a:schemeClr>
                </a:solidFill>
                <a:cs typeface="Arabic Transparent" pitchFamily="2" charset="-78"/>
              </a:rPr>
              <a:t>m، </a:t>
            </a:r>
            <a:r>
              <a:rPr lang="ar-SA" sz="2800" b="1" dirty="0" smtClean="0">
                <a:ln w="50800"/>
                <a:solidFill>
                  <a:schemeClr val="bg1">
                    <a:shade val="50000"/>
                  </a:schemeClr>
                </a:solidFill>
                <a:cs typeface="Arabic Transparent" pitchFamily="2" charset="-78"/>
              </a:rPr>
              <a:t>وهي نسبة عدد مولات المذاب الذائبة في </a:t>
            </a:r>
            <a:r>
              <a:rPr lang="en-US" sz="2800" b="1" dirty="0" smtClean="0">
                <a:ln w="50800"/>
                <a:solidFill>
                  <a:schemeClr val="bg1">
                    <a:shade val="50000"/>
                  </a:schemeClr>
                </a:solidFill>
                <a:cs typeface="Arabic Transparent" pitchFamily="2" charset="-78"/>
              </a:rPr>
              <a:t>1kg </a:t>
            </a:r>
            <a:r>
              <a:rPr lang="ar-SA" sz="2800" b="1" dirty="0" smtClean="0">
                <a:ln w="50800"/>
                <a:solidFill>
                  <a:schemeClr val="bg1">
                    <a:shade val="50000"/>
                  </a:schemeClr>
                </a:solidFill>
                <a:cs typeface="Arabic Transparent" pitchFamily="2" charset="-78"/>
              </a:rPr>
              <a:t> من المذيب.</a:t>
            </a:r>
            <a:endParaRPr lang="ar-EG"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304800" y="685800"/>
            <a:ext cx="8410575" cy="5486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الكسر المولى</a:t>
            </a:r>
            <a:endParaRPr lang="ar-EG" sz="3600" b="1" dirty="0" smtClean="0">
              <a:ln w="50800"/>
              <a:solidFill>
                <a:schemeClr val="bg1">
                  <a:shade val="50000"/>
                </a:schemeClr>
              </a:solidFill>
            </a:endParaRPr>
          </a:p>
        </p:txBody>
      </p:sp>
      <p:sp>
        <p:nvSpPr>
          <p:cNvPr id="3" name="Content Placeholder 2"/>
          <p:cNvSpPr txBox="1">
            <a:spLocks/>
          </p:cNvSpPr>
          <p:nvPr/>
        </p:nvSpPr>
        <p:spPr>
          <a:xfrm>
            <a:off x="762000" y="1447800"/>
            <a:ext cx="7848600" cy="2438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إذا عرفت عدد مولات المذاب والمذيب أمكنك التعبير عن تركيز المحلول بما يعرف بالكسر المولي، وهو نسبة عدد مولات المذاب في المحلول إلى عدد المولات الكلية للمذيب والمذاب. يستعمل الرمز </a:t>
            </a:r>
            <a:r>
              <a:rPr lang="en-US" sz="2400" b="1" dirty="0" smtClean="0">
                <a:ln w="50800"/>
                <a:solidFill>
                  <a:schemeClr val="bg1">
                    <a:shade val="50000"/>
                  </a:schemeClr>
                </a:solidFill>
                <a:cs typeface="Arabic Transparent" pitchFamily="2" charset="-78"/>
              </a:rPr>
              <a:t>X </a:t>
            </a:r>
            <a:r>
              <a:rPr lang="ar-SA" sz="2400" b="1" dirty="0" smtClean="0">
                <a:ln w="50800"/>
                <a:solidFill>
                  <a:schemeClr val="bg1">
                    <a:shade val="50000"/>
                  </a:schemeClr>
                </a:solidFill>
                <a:cs typeface="Arabic Transparent" pitchFamily="2" charset="-78"/>
              </a:rPr>
              <a:t>عادة للكسر المولي مع الإشارة إلى المذيب أو المذاب..</a:t>
            </a:r>
          </a:p>
        </p:txBody>
      </p:sp>
      <p:pic>
        <p:nvPicPr>
          <p:cNvPr id="17410" name="Picture 2"/>
          <p:cNvPicPr>
            <a:picLocks noChangeAspect="1" noChangeArrowheads="1"/>
          </p:cNvPicPr>
          <p:nvPr/>
        </p:nvPicPr>
        <p:blipFill>
          <a:blip r:embed="rId6"/>
          <a:srcRect/>
          <a:stretch>
            <a:fillRect/>
          </a:stretch>
        </p:blipFill>
        <p:spPr bwMode="auto">
          <a:xfrm>
            <a:off x="2133600" y="4191000"/>
            <a:ext cx="5819775" cy="220328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7410"/>
                                        </p:tgtEl>
                                        <p:attrNameLst>
                                          <p:attrName>style.visibility</p:attrName>
                                        </p:attrNameLst>
                                      </p:cBhvr>
                                      <p:to>
                                        <p:strVal val="visible"/>
                                      </p:to>
                                    </p:set>
                                    <p:anim to="" calcmode="lin" valueType="num">
                                      <p:cBhvr>
                                        <p:cTn id="21" dur="1" fill="hold"/>
                                        <p:tgtEl>
                                          <p:spTgt spid="17410"/>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04800" y="914400"/>
            <a:ext cx="8610600" cy="1676400"/>
          </a:xfrm>
          <a:prstGeom prst="star32">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66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الثالث</a:t>
            </a:r>
            <a:endParaRPr kumimoji="0" lang="ar-SA" sz="66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685800" y="3505200"/>
            <a:ext cx="7772400" cy="1752600"/>
          </a:xfrm>
          <a:prstGeom prst="ellipse">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العوامل المؤثرة فى الذوبان</a:t>
            </a:r>
            <a:endParaRPr kumimoji="0" lang="ar-SA" sz="44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1336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يتأثر تكون المحلول بعوامل منها الحرارة والضغط والقطبية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13716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EG"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الذوبان</a:t>
            </a:r>
            <a:r>
              <a:rPr lang="ar-SA"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حرارة المحلول</a:t>
            </a:r>
            <a:r>
              <a:rPr lang="ar-SA"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المحلول غير المشبع</a:t>
            </a:r>
            <a:r>
              <a:rPr lang="ar-SA"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المحلول المشبع</a:t>
            </a:r>
            <a:r>
              <a:rPr lang="ar-SA"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المحلول فوق المشبع</a:t>
            </a:r>
            <a:r>
              <a:rPr lang="ar-SA"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قانون هنري</a:t>
            </a:r>
            <a:endParaRPr lang="ar-SA" sz="32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الربط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مع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الحياة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382000" cy="44196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buNone/>
            </a:pPr>
            <a:r>
              <a:rPr lang="ar-SA" sz="3600" b="1" dirty="0" smtClean="0">
                <a:ln w="50800"/>
                <a:solidFill>
                  <a:schemeClr val="bg1">
                    <a:shade val="50000"/>
                  </a:schemeClr>
                </a:solidFill>
                <a:cs typeface="Arabic Transparent" pitchFamily="2" charset="-78"/>
              </a:rPr>
              <a:t>  عند تحضير حساء من خليط جاف فإنك تضيف الماء البارد إلى الخليط، ثم تحركه، وسوف تلاحظ أن كمية قليلة من المسحوق ذابت في البداية، وبعد تسخينه وتحريكه مرة أخرى تجد أن المسحوق قد ذاب، وأصبح لديك حساء متماسك.</a:t>
            </a:r>
            <a:r>
              <a:rPr lang="ar-EG" sz="3600" b="1" dirty="0" smtClean="0">
                <a:ln w="50800"/>
                <a:solidFill>
                  <a:schemeClr val="bg1">
                    <a:shade val="50000"/>
                  </a:schemeClr>
                </a:solidFill>
                <a:cs typeface="Arabic Transparent" pitchFamily="2" charset="-78"/>
              </a:rPr>
              <a:t>.</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495800" y="533400"/>
            <a:ext cx="4343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عملية الذوبان</a:t>
            </a:r>
          </a:p>
        </p:txBody>
      </p:sp>
      <p:sp>
        <p:nvSpPr>
          <p:cNvPr id="5" name="Content Placeholder 2"/>
          <p:cNvSpPr txBox="1">
            <a:spLocks/>
          </p:cNvSpPr>
          <p:nvPr/>
        </p:nvSpPr>
        <p:spPr>
          <a:xfrm>
            <a:off x="762000" y="1905000"/>
            <a:ext cx="7848600" cy="3657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لماذا تذوب بعض المواد في مواد معينة ولا تذوب فيها مواد أخرى  ؟ لكي يتكون المحلول يجب فصل جسيمات المذاب بعضها عن بعض، ثم خلط جسيمات المذاب مع جسيمات المذيب. إن قوى التجاذب موجودة بين جسيمات كل المواد؛ فهي موجودة بين جسيمات المذاب النقي، وهي موجودة كذلك بين جسيمات المذيب النقي، وكذلك بين جسيمات المذاب والمذيب.</a:t>
            </a:r>
            <a:endParaRPr lang="ar-EG" sz="2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381000" y="685800"/>
            <a:ext cx="8229600" cy="5791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فعند وضع مذاب صلب في مذيب، تحيط جسيمات المذيب بسطح المذاب الصلب تماما. فإذا كانت قوى التجاذب المتكونة بين جسيمات المذاب والمذيب أكبر من قوى التجاذب بين جسيمات المذاب نفسه فسوف تجذب جسيمات المذيب جسيمات المذاب، وتفصل بعضها عن بعض وتحيط بها، ثم تبتعد جسيمات المذاب المحاطة بجسيمات المذيب عن المذاب الصلب، وتتجه نحو المحلول.</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4"/>
          <a:srcRect/>
          <a:stretch>
            <a:fillRect/>
          </a:stretch>
        </p:blipFill>
        <p:spPr bwMode="auto">
          <a:xfrm>
            <a:off x="838200" y="762000"/>
            <a:ext cx="7524750" cy="5105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495800" y="533400"/>
            <a:ext cx="43434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محاليل المركبات الأيونية</a:t>
            </a:r>
            <a:endParaRPr lang="ar-EG" sz="2400" b="1" spc="0" dirty="0" smtClean="0">
              <a:ln w="50800"/>
              <a:solidFill>
                <a:schemeClr val="bg1">
                  <a:shade val="50000"/>
                </a:schemeClr>
              </a:solidFill>
            </a:endParaRPr>
          </a:p>
        </p:txBody>
      </p:sp>
      <p:sp>
        <p:nvSpPr>
          <p:cNvPr id="5" name="Content Placeholder 2"/>
          <p:cNvSpPr txBox="1">
            <a:spLocks/>
          </p:cNvSpPr>
          <p:nvPr/>
        </p:nvSpPr>
        <p:spPr>
          <a:xfrm>
            <a:off x="762000" y="1905000"/>
            <a:ext cx="7848600" cy="2971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لا يمكن إذابة جميع المركبات الأيونية في الماء، فالجبس مثلا لا يذوب في الماء؛ لأن قوى التجاذب بين أيونات الجبس قوية؛ بحيث لا تستطيع قوى التجاذب بين جزيئات الماء والأيونات التغلب عليها. ولقد ساهمت اكتشافات محاليل ومخاليط معينة  ومنها الجبيرة الطبية المحضرة من الجبس  في تطوير الكثير من المنتجات والعمليات</a:t>
            </a:r>
            <a:r>
              <a:rPr lang="ar-EG" sz="2400" b="1" dirty="0" smtClean="0">
                <a:ln w="50800"/>
                <a:solidFill>
                  <a:schemeClr val="bg1">
                    <a:shade val="50000"/>
                  </a:schemeClr>
                </a:solidFill>
                <a:cs typeface="Arabic Transparent" pitchFamily="2" charset="-78"/>
              </a:rPr>
              <a:t>.</a:t>
            </a:r>
            <a:endParaRPr lang="ar-SA" sz="2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762000" y="152400"/>
            <a:ext cx="7915615" cy="649515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200400" y="533400"/>
            <a:ext cx="56388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محاليل المركبات الجزيئية</a:t>
            </a:r>
          </a:p>
        </p:txBody>
      </p:sp>
      <p:sp>
        <p:nvSpPr>
          <p:cNvPr id="3" name="Content Placeholder 2"/>
          <p:cNvSpPr txBox="1">
            <a:spLocks/>
          </p:cNvSpPr>
          <p:nvPr/>
        </p:nvSpPr>
        <p:spPr>
          <a:xfrm>
            <a:off x="762000" y="1905000"/>
            <a:ext cx="7848600" cy="4572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يعد الماء مذيبا جيدا للكثير من المركبات الجزيئية. فسكر المائدة عبارة عن المركب الجزيئي السكروز، وتحتوي جزيئاته القطبية على عدة روابط من </a:t>
            </a:r>
            <a:r>
              <a:rPr lang="en-US" sz="2400" b="1" dirty="0" smtClean="0">
                <a:ln w="50800"/>
                <a:solidFill>
                  <a:schemeClr val="bg1">
                    <a:shade val="50000"/>
                  </a:schemeClr>
                </a:solidFill>
                <a:cs typeface="Arabic Transparent" pitchFamily="2" charset="-78"/>
              </a:rPr>
              <a:t>O – H ،</a:t>
            </a:r>
            <a:r>
              <a:rPr lang="ar-EG" sz="2400" b="1" dirty="0" smtClean="0">
                <a:ln w="50800"/>
                <a:solidFill>
                  <a:schemeClr val="bg1">
                    <a:shade val="50000"/>
                  </a:schemeClr>
                </a:solidFill>
                <a:cs typeface="Arabic Transparent" pitchFamily="2" charset="-78"/>
              </a:rPr>
              <a:t> وبمجرد ملامسة بلورات السكر الماء، تصطدم</a:t>
            </a:r>
            <a:r>
              <a:rPr lang="ar-SA" sz="2400" b="1" dirty="0" smtClean="0">
                <a:ln w="50800"/>
                <a:solidFill>
                  <a:schemeClr val="bg1">
                    <a:shade val="50000"/>
                  </a:schemeClr>
                </a:solidFill>
                <a:cs typeface="Arabic Transparent" pitchFamily="2" charset="-78"/>
              </a:rPr>
              <a:t> </a:t>
            </a:r>
            <a:r>
              <a:rPr lang="ar-EG" sz="2400" b="1" dirty="0" smtClean="0">
                <a:ln w="50800"/>
                <a:solidFill>
                  <a:schemeClr val="bg1">
                    <a:shade val="50000"/>
                  </a:schemeClr>
                </a:solidFill>
                <a:cs typeface="Arabic Transparent" pitchFamily="2" charset="-78"/>
              </a:rPr>
              <a:t>جزيئات الماء بالسطح الخارجي للبلورات، وتصبح كل رابطة </a:t>
            </a:r>
            <a:r>
              <a:rPr lang="en-US" sz="2400" b="1" dirty="0" smtClean="0">
                <a:ln w="50800"/>
                <a:solidFill>
                  <a:schemeClr val="bg1">
                    <a:shade val="50000"/>
                  </a:schemeClr>
                </a:solidFill>
                <a:cs typeface="Arabic Transparent" pitchFamily="2" charset="-78"/>
              </a:rPr>
              <a:t>O – H </a:t>
            </a:r>
            <a:r>
              <a:rPr lang="ar-EG" sz="2400" b="1" dirty="0" smtClean="0">
                <a:ln w="50800"/>
                <a:solidFill>
                  <a:schemeClr val="bg1">
                    <a:shade val="50000"/>
                  </a:schemeClr>
                </a:solidFill>
                <a:cs typeface="Arabic Transparent" pitchFamily="2" charset="-78"/>
              </a:rPr>
              <a:t>في السكروز موقعا</a:t>
            </a:r>
            <a:r>
              <a:rPr lang="ar-SA" sz="2400" b="1" dirty="0" smtClean="0">
                <a:ln w="50800"/>
                <a:solidFill>
                  <a:schemeClr val="bg1">
                    <a:shade val="50000"/>
                  </a:schemeClr>
                </a:solidFill>
                <a:cs typeface="Arabic Transparent" pitchFamily="2" charset="-78"/>
              </a:rPr>
              <a:t> </a:t>
            </a:r>
            <a:r>
              <a:rPr lang="ar-EG" sz="2400" b="1" dirty="0" smtClean="0">
                <a:ln w="50800"/>
                <a:solidFill>
                  <a:schemeClr val="bg1">
                    <a:shade val="50000"/>
                  </a:schemeClr>
                </a:solidFill>
                <a:cs typeface="Arabic Transparent" pitchFamily="2" charset="-78"/>
              </a:rPr>
              <a:t>لتكوين روابط هيدروجينية مع الماء، لذا يتم التغلب على قو</a:t>
            </a:r>
            <a:r>
              <a:rPr lang="ar-SA" sz="2400" b="1" dirty="0" smtClean="0">
                <a:ln w="50800"/>
                <a:solidFill>
                  <a:schemeClr val="bg1">
                    <a:shade val="50000"/>
                  </a:schemeClr>
                </a:solidFill>
                <a:cs typeface="Arabic Transparent" pitchFamily="2" charset="-78"/>
              </a:rPr>
              <a:t>ى</a:t>
            </a:r>
            <a:r>
              <a:rPr lang="ar-EG" sz="2400" b="1" dirty="0" smtClean="0">
                <a:ln w="50800"/>
                <a:solidFill>
                  <a:schemeClr val="bg1">
                    <a:shade val="50000"/>
                  </a:schemeClr>
                </a:solidFill>
                <a:cs typeface="Arabic Transparent" pitchFamily="2" charset="-78"/>
              </a:rPr>
              <a:t> التجاذب بين جزيئات</a:t>
            </a:r>
            <a:r>
              <a:rPr lang="ar-SA" sz="2400" b="1" dirty="0" smtClean="0">
                <a:ln w="50800"/>
                <a:solidFill>
                  <a:schemeClr val="bg1">
                    <a:shade val="50000"/>
                  </a:schemeClr>
                </a:solidFill>
                <a:cs typeface="Arabic Transparent" pitchFamily="2" charset="-78"/>
              </a:rPr>
              <a:t> </a:t>
            </a:r>
            <a:r>
              <a:rPr lang="ar-EG" sz="2400" b="1" dirty="0" smtClean="0">
                <a:ln w="50800"/>
                <a:solidFill>
                  <a:schemeClr val="bg1">
                    <a:shade val="50000"/>
                  </a:schemeClr>
                </a:solidFill>
                <a:cs typeface="Arabic Transparent" pitchFamily="2" charset="-78"/>
              </a:rPr>
              <a:t>السكروز بقو</a:t>
            </a:r>
            <a:r>
              <a:rPr lang="ar-SA" sz="2400" b="1" dirty="0" smtClean="0">
                <a:ln w="50800"/>
                <a:solidFill>
                  <a:schemeClr val="bg1">
                    <a:shade val="50000"/>
                  </a:schemeClr>
                </a:solidFill>
                <a:cs typeface="Arabic Transparent" pitchFamily="2" charset="-78"/>
              </a:rPr>
              <a:t>ى</a:t>
            </a:r>
            <a:r>
              <a:rPr lang="ar-EG" sz="2400" b="1" dirty="0" smtClean="0">
                <a:ln w="50800"/>
                <a:solidFill>
                  <a:schemeClr val="bg1">
                    <a:shade val="50000"/>
                  </a:schemeClr>
                </a:solidFill>
                <a:cs typeface="Arabic Transparent" pitchFamily="2" charset="-78"/>
              </a:rPr>
              <a:t> التجاذب التي تتكون بين جزيئاته وجزيئات الماء القطبية، فتترك جزيئات</a:t>
            </a:r>
            <a:r>
              <a:rPr lang="ar-SA" sz="2400" b="1" dirty="0" smtClean="0">
                <a:ln w="50800"/>
                <a:solidFill>
                  <a:schemeClr val="bg1">
                    <a:shade val="50000"/>
                  </a:schemeClr>
                </a:solidFill>
                <a:cs typeface="Arabic Transparent" pitchFamily="2" charset="-78"/>
              </a:rPr>
              <a:t> </a:t>
            </a:r>
            <a:r>
              <a:rPr lang="ar-EG" sz="2400" b="1" dirty="0" smtClean="0">
                <a:ln w="50800"/>
                <a:solidFill>
                  <a:schemeClr val="bg1">
                    <a:shade val="50000"/>
                  </a:schemeClr>
                </a:solidFill>
                <a:cs typeface="Arabic Transparent" pitchFamily="2" charset="-78"/>
              </a:rPr>
              <a:t>السكروز البلورة، وتصبح ذائبة في الماء.</a:t>
            </a:r>
            <a:endParaRPr lang="ar-SA" sz="2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srcRect/>
          <a:stretch>
            <a:fillRect/>
          </a:stretch>
        </p:blipFill>
        <p:spPr bwMode="auto">
          <a:xfrm>
            <a:off x="228600" y="914400"/>
            <a:ext cx="8524875" cy="4419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to="" calcmode="lin" valueType="num">
                                      <p:cBhvr>
                                        <p:cTn id="7" dur="1" fill="hold"/>
                                        <p:tgtEl>
                                          <p:spTgt spid="204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0" y="533400"/>
            <a:ext cx="41910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حرارة المحلول</a:t>
            </a:r>
          </a:p>
        </p:txBody>
      </p:sp>
      <p:sp>
        <p:nvSpPr>
          <p:cNvPr id="3" name="Content Placeholder 2"/>
          <p:cNvSpPr txBox="1">
            <a:spLocks/>
          </p:cNvSpPr>
          <p:nvPr/>
        </p:nvSpPr>
        <p:spPr>
          <a:xfrm>
            <a:off x="762000" y="1905000"/>
            <a:ext cx="78486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تنفصل جسيمات المذاب بعضها عن بعض خلال عملية الذوبان، وتتباعد جسيمات المذيب لتسمح لجسيمات المذاب بالدخول بينها. ويلزم طاقة للتغلب على قوى التجاذب التي بين جسيمات المذاب والتي بين جسيمات المذيب، لذلك فكلتا الخطوتين ماصة للطاقة. وعند خلط جسيمات المذيب مع جسيمات المذاب تتجاذب جسيماتهما وتنطلق الطاقة، لذا فإن هذه الخطوة في عملية الذوبان طاردة للطاقة. ويسمى التغير الكلي للطاقة الذي يحدث خلال عملية تكون المحلول حرارة المحلول.</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400" b="1" dirty="0" smtClean="0">
                <a:ln w="50800"/>
                <a:solidFill>
                  <a:schemeClr val="bg1">
                    <a:shade val="50000"/>
                  </a:schemeClr>
                </a:solidFill>
              </a:rPr>
              <a:t>العوامل المؤثرة فى الذوبان</a:t>
            </a:r>
            <a:endParaRPr lang="ar-EG" sz="3200" b="1" dirty="0" smtClean="0">
              <a:ln w="50800"/>
              <a:solidFill>
                <a:schemeClr val="bg1">
                  <a:shade val="50000"/>
                </a:schemeClr>
              </a:solidFill>
            </a:endParaRPr>
          </a:p>
        </p:txBody>
      </p:sp>
      <p:sp>
        <p:nvSpPr>
          <p:cNvPr id="3" name="Content Placeholder 2"/>
          <p:cNvSpPr txBox="1">
            <a:spLocks/>
          </p:cNvSpPr>
          <p:nvPr/>
        </p:nvSpPr>
        <p:spPr>
          <a:xfrm>
            <a:off x="457200" y="1676400"/>
            <a:ext cx="8305800" cy="3429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يحدث الذوبان عندما تتصل جسيمات المذاب والمذيب بعضها ببعض. ويبين الشكل 13 - 1 ثلاث طرائق شائعة لزيادة التصادمات بين جسيمات المذاب والمذيب، ومن ثم زيادة سرعة الذوبان، وهي: التحريك، وزيادة مساحة سطح المذاب، ورفع درجة حرارة المذيب.</a:t>
            </a:r>
            <a:endParaRPr lang="ar-EG"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التحريك</a:t>
            </a:r>
            <a:endParaRPr lang="ar-EG" sz="3600" b="1" dirty="0" smtClean="0">
              <a:ln w="50800"/>
              <a:solidFill>
                <a:schemeClr val="bg1">
                  <a:shade val="50000"/>
                </a:schemeClr>
              </a:solidFill>
            </a:endParaRPr>
          </a:p>
        </p:txBody>
      </p:sp>
      <p:sp>
        <p:nvSpPr>
          <p:cNvPr id="3" name="Content Placeholder 2"/>
          <p:cNvSpPr txBox="1">
            <a:spLocks/>
          </p:cNvSpPr>
          <p:nvPr/>
        </p:nvSpPr>
        <p:spPr>
          <a:xfrm>
            <a:off x="838200" y="2057400"/>
            <a:ext cx="7848600" cy="3429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يعمل تحريك المحلول على إبعاد جسيمات المذاب الذائبة عن سطح الاتصال بسرعة أكبر، وبذلك يسمح بحدوث تصادمات أخرى  بين جسيمات المذاب والمذيب. ومن دون تحريك المحلول تتحرك الجسيمات الذائبة بعيدا عن مناطق الاتصال ببطء.</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200" b="1" dirty="0" smtClean="0">
                <a:ln w="50800"/>
                <a:solidFill>
                  <a:schemeClr val="bg1">
                    <a:shade val="50000"/>
                  </a:schemeClr>
                </a:solidFill>
              </a:rPr>
              <a:t>مساحة السطح</a:t>
            </a:r>
            <a:endParaRPr lang="ar-EG" sz="3200" b="1" dirty="0" smtClean="0">
              <a:ln w="50800"/>
              <a:solidFill>
                <a:schemeClr val="bg1">
                  <a:shade val="50000"/>
                </a:schemeClr>
              </a:solidFill>
            </a:endParaRPr>
          </a:p>
        </p:txBody>
      </p:sp>
      <p:sp>
        <p:nvSpPr>
          <p:cNvPr id="3" name="Content Placeholder 2"/>
          <p:cNvSpPr txBox="1">
            <a:spLocks/>
          </p:cNvSpPr>
          <p:nvPr/>
        </p:nvSpPr>
        <p:spPr>
          <a:xfrm>
            <a:off x="838200" y="2057400"/>
            <a:ext cx="7848600" cy="3886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إن تكسير المذاب إلى قطع صغيرة يزيد من مساحة سطحه. وتساعد الزيادة في مساحة السطح على زيادة عدد التصادمات التي تحدث بين جسيماته وجسيمات المذيب. وبذلك فإن ذوبان ملعقة من السكر المطحون أسرع من ذوبان الكمية نفسها التي تكون في صورة مكعبات.</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200" b="1" dirty="0" smtClean="0">
                <a:ln w="50800"/>
                <a:solidFill>
                  <a:schemeClr val="bg1">
                    <a:shade val="50000"/>
                  </a:schemeClr>
                </a:solidFill>
              </a:rPr>
              <a:t>الحرارة</a:t>
            </a:r>
            <a:endParaRPr lang="ar-EG" sz="3200" b="1" dirty="0" smtClean="0">
              <a:ln w="50800"/>
              <a:solidFill>
                <a:schemeClr val="bg1">
                  <a:shade val="50000"/>
                </a:schemeClr>
              </a:solidFill>
            </a:endParaRPr>
          </a:p>
        </p:txBody>
      </p:sp>
      <p:sp>
        <p:nvSpPr>
          <p:cNvPr id="3" name="Content Placeholder 2"/>
          <p:cNvSpPr txBox="1">
            <a:spLocks/>
          </p:cNvSpPr>
          <p:nvPr/>
        </p:nvSpPr>
        <p:spPr>
          <a:xfrm>
            <a:off x="838200" y="2057400"/>
            <a:ext cx="7848600" cy="3276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تتأثر سرعة الذوبان بدرجة الحرارة. يذوب السكر مثلا في الشاي الساخن بسرعة أكبر من ذوبانه في الشاي المثلج، كما في الشكل  كذلك فإن المذيب الساخن يذيب كمية أكبر من المذاب مقارنة بالمذيب البارد الذي له الكمية نفسها.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4"/>
          <a:srcRect/>
          <a:stretch>
            <a:fillRect/>
          </a:stretch>
        </p:blipFill>
        <p:spPr bwMode="auto">
          <a:xfrm>
            <a:off x="5943600" y="1752600"/>
            <a:ext cx="2667000" cy="3438181"/>
          </a:xfrm>
          <a:prstGeom prst="rect">
            <a:avLst/>
          </a:prstGeom>
          <a:noFill/>
          <a:ln w="9525">
            <a:noFill/>
            <a:miter lim="800000"/>
            <a:headEnd/>
            <a:tailEnd/>
          </a:ln>
          <a:effectLst/>
        </p:spPr>
      </p:pic>
      <p:pic>
        <p:nvPicPr>
          <p:cNvPr id="21507" name="Picture 3"/>
          <p:cNvPicPr>
            <a:picLocks noChangeAspect="1" noChangeArrowheads="1"/>
          </p:cNvPicPr>
          <p:nvPr/>
        </p:nvPicPr>
        <p:blipFill>
          <a:blip r:embed="rId5"/>
          <a:srcRect/>
          <a:stretch>
            <a:fillRect/>
          </a:stretch>
        </p:blipFill>
        <p:spPr bwMode="auto">
          <a:xfrm>
            <a:off x="3419475" y="1762124"/>
            <a:ext cx="2305050" cy="3419475"/>
          </a:xfrm>
          <a:prstGeom prst="rect">
            <a:avLst/>
          </a:prstGeom>
          <a:noFill/>
          <a:ln w="9525">
            <a:noFill/>
            <a:miter lim="800000"/>
            <a:headEnd/>
            <a:tailEnd/>
          </a:ln>
          <a:effectLst/>
        </p:spPr>
      </p:pic>
      <p:pic>
        <p:nvPicPr>
          <p:cNvPr id="21508" name="Picture 4"/>
          <p:cNvPicPr>
            <a:picLocks noChangeAspect="1" noChangeArrowheads="1"/>
          </p:cNvPicPr>
          <p:nvPr/>
        </p:nvPicPr>
        <p:blipFill>
          <a:blip r:embed="rId6"/>
          <a:srcRect/>
          <a:stretch>
            <a:fillRect/>
          </a:stretch>
        </p:blipFill>
        <p:spPr bwMode="auto">
          <a:xfrm>
            <a:off x="685800" y="1752600"/>
            <a:ext cx="2314575" cy="343852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 to="" calcmode="lin" valueType="num">
                                      <p:cBhvr>
                                        <p:cTn id="7" dur="1" fill="hold"/>
                                        <p:tgtEl>
                                          <p:spTgt spid="2150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par>
                                <p:cTn id="8" presetID="24" presetClass="entr" presetSubtype="0" fill="hold" nodeType="withEffect">
                                  <p:stCondLst>
                                    <p:cond delay="0"/>
                                  </p:stCondLst>
                                  <p:childTnLst>
                                    <p:set>
                                      <p:cBhvr>
                                        <p:cTn id="9" dur="1" fill="hold">
                                          <p:stCondLst>
                                            <p:cond delay="0"/>
                                          </p:stCondLst>
                                        </p:cTn>
                                        <p:tgtEl>
                                          <p:spTgt spid="21507"/>
                                        </p:tgtEl>
                                        <p:attrNameLst>
                                          <p:attrName>style.visibility</p:attrName>
                                        </p:attrNameLst>
                                      </p:cBhvr>
                                      <p:to>
                                        <p:strVal val="visible"/>
                                      </p:to>
                                    </p:set>
                                    <p:anim to="" calcmode="lin" valueType="num">
                                      <p:cBhvr>
                                        <p:cTn id="10" dur="1" fill="hold"/>
                                        <p:tgtEl>
                                          <p:spTgt spid="21507"/>
                                        </p:tgtEl>
                                        <p:attrNameLst>
                                          <p:attrName/>
                                        </p:attrNameLst>
                                      </p:cBhvr>
                                    </p:anim>
                                  </p:childTnLst>
                                  <p:subTnLst>
                                    <p:audio>
                                      <p:cMediaNode>
                                        <p:cTn display="0" masterRel="sameClick">
                                          <p:stCondLst>
                                            <p:cond evt="begin" delay="0">
                                              <p:tn val="8"/>
                                            </p:cond>
                                          </p:stCondLst>
                                          <p:endCondLst>
                                            <p:cond evt="onStopAudio" delay="0">
                                              <p:tgtEl>
                                                <p:sldTgt/>
                                              </p:tgtEl>
                                            </p:cond>
                                          </p:endCondLst>
                                        </p:cTn>
                                        <p:tgtEl>
                                          <p:sndTgt r:embed="rId3" name="arrow.wav" builtIn="1"/>
                                        </p:tgtEl>
                                      </p:cMediaNode>
                                    </p:audio>
                                  </p:subTnLst>
                                </p:cTn>
                              </p:par>
                              <p:par>
                                <p:cTn id="11" presetID="24" presetClass="entr" presetSubtype="0" fill="hold" nodeType="withEffect">
                                  <p:stCondLst>
                                    <p:cond delay="0"/>
                                  </p:stCondLst>
                                  <p:childTnLst>
                                    <p:set>
                                      <p:cBhvr>
                                        <p:cTn id="12" dur="1" fill="hold">
                                          <p:stCondLst>
                                            <p:cond delay="0"/>
                                          </p:stCondLst>
                                        </p:cTn>
                                        <p:tgtEl>
                                          <p:spTgt spid="21508"/>
                                        </p:tgtEl>
                                        <p:attrNameLst>
                                          <p:attrName>style.visibility</p:attrName>
                                        </p:attrNameLst>
                                      </p:cBhvr>
                                      <p:to>
                                        <p:strVal val="visible"/>
                                      </p:to>
                                    </p:set>
                                    <p:anim to="" calcmode="lin" valueType="num">
                                      <p:cBhvr>
                                        <p:cTn id="13" dur="1" fill="hold"/>
                                        <p:tgtEl>
                                          <p:spTgt spid="21508"/>
                                        </p:tgtEl>
                                        <p:attrNameLst>
                                          <p:attrName/>
                                        </p:attrNameLst>
                                      </p:cBhvr>
                                    </p:anim>
                                  </p:childTnLst>
                                  <p:subTnLst>
                                    <p:audio>
                                      <p:cMediaNode>
                                        <p:cTn display="0" masterRel="sameClick">
                                          <p:stCondLst>
                                            <p:cond evt="begin" delay="0">
                                              <p:tn val="11"/>
                                            </p:cond>
                                          </p:stCondLst>
                                          <p:endCondLst>
                                            <p:cond evt="onStopAudio" delay="0">
                                              <p:tgtEl>
                                                <p:sldTgt/>
                                              </p:tgtEl>
                                            </p:cond>
                                          </p:endCondLst>
                                        </p:cTn>
                                        <p:tgtEl>
                                          <p:sndTgt r:embed="rId3"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0" y="533400"/>
            <a:ext cx="41910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الذوبانية</a:t>
            </a:r>
          </a:p>
        </p:txBody>
      </p:sp>
      <p:sp>
        <p:nvSpPr>
          <p:cNvPr id="3" name="Content Placeholder 2"/>
          <p:cNvSpPr txBox="1">
            <a:spLocks/>
          </p:cNvSpPr>
          <p:nvPr/>
        </p:nvSpPr>
        <p:spPr>
          <a:xfrm>
            <a:off x="762000" y="1905000"/>
            <a:ext cx="7848600" cy="3733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كما يمكن فهم الذوبان على مستوى الجسيمات يمكن كذلك فهم الذوبانية على مستوى الجسيمات. تعتمد ذوبانية المذاب على طبيعة كل من المذاب والمذيب؛ فعند إضافة المذاب إلى المذيب تتصادم جسيمات المذيب مع جسيمات سطح المذاب وتبدأ جسيمات المذاب الذائبة في الاختلاط خلال جسيمات المذيب عشوائيا. ، إلا أنه مع زيادة عدد جسيمات المذاب الذائبة يزيد عدد تصادماتها مع بقية البلورة، مما يجعل بعضها يلتصق بسطح البلورة، أو يتبلور مرة أخرى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المحلول غير المشبع</a:t>
            </a:r>
            <a:endParaRPr lang="ar-EG" sz="2800" b="1" dirty="0" smtClean="0">
              <a:ln w="50800"/>
              <a:solidFill>
                <a:schemeClr val="bg1">
                  <a:shade val="50000"/>
                </a:schemeClr>
              </a:solidFill>
            </a:endParaRPr>
          </a:p>
        </p:txBody>
      </p:sp>
      <p:sp>
        <p:nvSpPr>
          <p:cNvPr id="3" name="Content Placeholder 2"/>
          <p:cNvSpPr txBox="1">
            <a:spLocks/>
          </p:cNvSpPr>
          <p:nvPr/>
        </p:nvSpPr>
        <p:spPr>
          <a:xfrm>
            <a:off x="838200" y="2057400"/>
            <a:ext cx="7848600" cy="2438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يحتوي المحلول غير المشبع على كمية مذاب أقل من اللازم عند درجة حرارة وضغط معينين. ويمكن إضافة كميات أكثر من المذاب إلى المحلول غير المشبع.</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1066800" y="1066800"/>
            <a:ext cx="7462025" cy="4191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200" b="1" dirty="0" smtClean="0">
                <a:ln w="50800"/>
                <a:solidFill>
                  <a:schemeClr val="bg1">
                    <a:shade val="50000"/>
                  </a:schemeClr>
                </a:solidFill>
              </a:rPr>
              <a:t>المحلول المشبع</a:t>
            </a:r>
            <a:endParaRPr lang="ar-EG" sz="3200" b="1" dirty="0" smtClean="0">
              <a:ln w="50800"/>
              <a:solidFill>
                <a:schemeClr val="bg1">
                  <a:shade val="50000"/>
                </a:schemeClr>
              </a:solidFill>
            </a:endParaRPr>
          </a:p>
        </p:txBody>
      </p:sp>
      <p:sp>
        <p:nvSpPr>
          <p:cNvPr id="3" name="Content Placeholder 2"/>
          <p:cNvSpPr txBox="1">
            <a:spLocks/>
          </p:cNvSpPr>
          <p:nvPr/>
        </p:nvSpPr>
        <p:spPr>
          <a:xfrm>
            <a:off x="838200" y="2057400"/>
            <a:ext cx="7848600" cy="3886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رغم استمرار ذوبان جسيمات المذاب وتبلورها في المحلول الذي وصل إلى حالة الاتزان إلا أن كمية المذاب الذائبة في المحلول تبقى ثابتة. يعرف مثل هذا المحلول الموضح في الشكل 14 - 1 بالمحلول المشبع، والذي يحتوي على أكبر كمية من المذاب ذائبة في كمية محددة من المذيب عند درجة حرارة وضغط معينين.</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4"/>
          <a:srcRect/>
          <a:stretch>
            <a:fillRect/>
          </a:stretch>
        </p:blipFill>
        <p:spPr bwMode="auto">
          <a:xfrm>
            <a:off x="2819400" y="762000"/>
            <a:ext cx="4200525" cy="5501043"/>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to="" calcmode="lin" valueType="num">
                                      <p:cBhvr>
                                        <p:cTn id="7" dur="1" fill="hold"/>
                                        <p:tgtEl>
                                          <p:spTgt spid="2253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000" b="1" dirty="0" smtClean="0">
                <a:ln w="50800"/>
                <a:solidFill>
                  <a:schemeClr val="bg1">
                    <a:shade val="50000"/>
                  </a:schemeClr>
                </a:solidFill>
              </a:rPr>
              <a:t> الحرارة والمحاليل فوق المشبعة</a:t>
            </a:r>
            <a:endParaRPr lang="ar-EG" sz="2000" b="1" dirty="0" smtClean="0">
              <a:ln w="50800"/>
              <a:solidFill>
                <a:schemeClr val="bg1">
                  <a:shade val="50000"/>
                </a:schemeClr>
              </a:solidFill>
            </a:endParaRPr>
          </a:p>
        </p:txBody>
      </p:sp>
      <p:sp>
        <p:nvSpPr>
          <p:cNvPr id="3" name="Content Placeholder 2"/>
          <p:cNvSpPr txBox="1">
            <a:spLocks/>
          </p:cNvSpPr>
          <p:nvPr/>
        </p:nvSpPr>
        <p:spPr>
          <a:xfrm>
            <a:off x="4724400" y="2057400"/>
            <a:ext cx="3962400" cy="4495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تتأثر الذوبانية بارتفاع درجة حرارة المذيب؛ حيث تزداد طاقة حركة جسيماته، فتزداد التصادمات ذات الطاقة العليا مقارنة بالتصادمات عند درجة حرارة منخفضة. إن ذوبانية الكثير من المواد أكبر عند درجات الحرارة العليا .</a:t>
            </a:r>
          </a:p>
        </p:txBody>
      </p:sp>
      <p:pic>
        <p:nvPicPr>
          <p:cNvPr id="23554" name="Picture 2"/>
          <p:cNvPicPr>
            <a:picLocks noChangeAspect="1" noChangeArrowheads="1"/>
          </p:cNvPicPr>
          <p:nvPr/>
        </p:nvPicPr>
        <p:blipFill>
          <a:blip r:embed="rId6"/>
          <a:srcRect/>
          <a:stretch>
            <a:fillRect/>
          </a:stretch>
        </p:blipFill>
        <p:spPr bwMode="auto">
          <a:xfrm>
            <a:off x="990600" y="2133600"/>
            <a:ext cx="2752725" cy="414337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3554"/>
                                        </p:tgtEl>
                                        <p:attrNameLst>
                                          <p:attrName>style.visibility</p:attrName>
                                        </p:attrNameLst>
                                      </p:cBhvr>
                                      <p:to>
                                        <p:strVal val="visible"/>
                                      </p:to>
                                    </p:set>
                                    <p:anim to="" calcmode="lin" valueType="num">
                                      <p:cBhvr>
                                        <p:cTn id="21" dur="1" fill="hold"/>
                                        <p:tgtEl>
                                          <p:spTgt spid="23554"/>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6000" y="533400"/>
            <a:ext cx="6553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المحلول </a:t>
            </a:r>
            <a:r>
              <a:rPr lang="ar-SA" sz="2800" b="1" dirty="0" err="1" smtClean="0">
                <a:ln w="50800"/>
                <a:solidFill>
                  <a:schemeClr val="bg1">
                    <a:shade val="50000"/>
                  </a:schemeClr>
                </a:solidFill>
              </a:rPr>
              <a:t>فوقالمشبع</a:t>
            </a:r>
            <a:endParaRPr lang="ar-EG" sz="2800" b="1" dirty="0" smtClean="0">
              <a:ln w="50800"/>
              <a:solidFill>
                <a:schemeClr val="bg1">
                  <a:shade val="50000"/>
                </a:schemeClr>
              </a:solidFill>
            </a:endParaRPr>
          </a:p>
        </p:txBody>
      </p:sp>
      <p:sp>
        <p:nvSpPr>
          <p:cNvPr id="3" name="Content Placeholder 2"/>
          <p:cNvSpPr txBox="1">
            <a:spLocks/>
          </p:cNvSpPr>
          <p:nvPr/>
        </p:nvSpPr>
        <p:spPr>
          <a:xfrm>
            <a:off x="838200" y="2057400"/>
            <a:ext cx="7848600" cy="3886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يحتوي المحلول فوق المشبع على كمية أكبر من المادة المذابة مقارنة بمحلول مشبع عند درجة الحرارة نفسها. ولعمل محلول فوق مشبع يتم تحضير محلول مشبع عند درجة حرارة عالية، ثم يبرد تدريج ﹼﹰ يا وببطء. إذ يسمح التبريد البطيء للمادة المذابة الزائدة أن تبقى مذابة في المحلول عند درجات حرارة منخفضة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4"/>
          <a:srcRect/>
          <a:stretch>
            <a:fillRect/>
          </a:stretch>
        </p:blipFill>
        <p:spPr bwMode="auto">
          <a:xfrm>
            <a:off x="304800" y="609600"/>
            <a:ext cx="8429625" cy="5638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to="" calcmode="lin" valueType="num">
                                      <p:cBhvr>
                                        <p:cTn id="7" dur="1" fill="hold"/>
                                        <p:tgtEl>
                                          <p:spTgt spid="2457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4"/>
          <a:srcRect/>
          <a:stretch>
            <a:fillRect/>
          </a:stretch>
        </p:blipFill>
        <p:spPr bwMode="auto">
          <a:xfrm>
            <a:off x="685800" y="1143000"/>
            <a:ext cx="7696200" cy="4191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to="" calcmode="lin" valueType="num">
                                      <p:cBhvr>
                                        <p:cTn id="7" dur="1" fill="hold"/>
                                        <p:tgtEl>
                                          <p:spTgt spid="2560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4"/>
          <a:srcRect/>
          <a:stretch>
            <a:fillRect/>
          </a:stretch>
        </p:blipFill>
        <p:spPr bwMode="auto">
          <a:xfrm>
            <a:off x="838200" y="990600"/>
            <a:ext cx="7553325" cy="4495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to="" calcmode="lin" valueType="num">
                                      <p:cBhvr>
                                        <p:cTn id="7" dur="1" fill="hold"/>
                                        <p:tgtEl>
                                          <p:spTgt spid="266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ذوبانية الغازات</a:t>
            </a:r>
            <a:endParaRPr lang="ar-EG" sz="2800" b="1" dirty="0" smtClean="0">
              <a:ln w="50800"/>
              <a:solidFill>
                <a:schemeClr val="bg1">
                  <a:shade val="50000"/>
                </a:schemeClr>
              </a:solidFill>
            </a:endParaRPr>
          </a:p>
        </p:txBody>
      </p:sp>
      <p:sp>
        <p:nvSpPr>
          <p:cNvPr id="3" name="Content Placeholder 2"/>
          <p:cNvSpPr txBox="1">
            <a:spLocks/>
          </p:cNvSpPr>
          <p:nvPr/>
        </p:nvSpPr>
        <p:spPr>
          <a:xfrm>
            <a:off x="838200" y="2057400"/>
            <a:ext cx="7848600" cy="4038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تقل ذوبانية كل من غازي الأكسجين وثاني أكسيد الكربون عند درجات الحرارة المرتفعة مقارنة بدرجات الحرارة المنخفضة. وهذا سلوك متوقع لجميع المواد الغازية المذابة في المذيبات السائلة. هل تستطيع تفسير هذا السلوك؟ تذكر أن الطاقة الحركية لجسيمات الغاز تسمح للجسيمات بالهرب أو النفاد من المحلول بسهولة أكبر عند درجات الحرارة العالية. ولذلك كلما </a:t>
            </a:r>
            <a:r>
              <a:rPr lang="ar-SA" sz="2400" b="1" dirty="0" err="1" smtClean="0">
                <a:ln w="50800"/>
                <a:solidFill>
                  <a:schemeClr val="bg1">
                    <a:shade val="50000"/>
                  </a:schemeClr>
                </a:solidFill>
                <a:cs typeface="Arabic Transparent" pitchFamily="2" charset="-78"/>
              </a:rPr>
              <a:t>زدادت</a:t>
            </a:r>
            <a:r>
              <a:rPr lang="ar-SA" sz="2400" b="1" dirty="0" smtClean="0">
                <a:ln w="50800"/>
                <a:solidFill>
                  <a:schemeClr val="bg1">
                    <a:shade val="50000"/>
                  </a:schemeClr>
                </a:solidFill>
                <a:cs typeface="Arabic Transparent" pitchFamily="2" charset="-78"/>
              </a:rPr>
              <a:t> درجة حرارة المحلول قلت ذوبانية المذاب الغازي.</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14600" y="304800"/>
            <a:ext cx="6324600" cy="7620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200" b="1" dirty="0" smtClean="0">
                <a:ln w="50800"/>
                <a:solidFill>
                  <a:schemeClr val="bg1">
                    <a:shade val="50000"/>
                  </a:schemeClr>
                </a:solidFill>
              </a:rPr>
              <a:t>الضغط وقانون </a:t>
            </a:r>
            <a:r>
              <a:rPr lang="ar-SA" sz="3200" b="1" dirty="0" err="1" smtClean="0">
                <a:ln w="50800"/>
                <a:solidFill>
                  <a:schemeClr val="bg1">
                    <a:shade val="50000"/>
                  </a:schemeClr>
                </a:solidFill>
              </a:rPr>
              <a:t>هنرى</a:t>
            </a:r>
            <a:endParaRPr lang="ar-EG" sz="3200" b="1" dirty="0" smtClean="0">
              <a:ln w="50800"/>
              <a:solidFill>
                <a:schemeClr val="bg1">
                  <a:shade val="50000"/>
                </a:schemeClr>
              </a:solidFill>
            </a:endParaRPr>
          </a:p>
        </p:txBody>
      </p:sp>
      <p:sp>
        <p:nvSpPr>
          <p:cNvPr id="3" name="Content Placeholder 2"/>
          <p:cNvSpPr txBox="1">
            <a:spLocks/>
          </p:cNvSpPr>
          <p:nvPr/>
        </p:nvSpPr>
        <p:spPr>
          <a:xfrm>
            <a:off x="457200" y="1295400"/>
            <a:ext cx="8229600" cy="4343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400" b="1" dirty="0" smtClean="0">
                <a:ln w="50800"/>
                <a:solidFill>
                  <a:schemeClr val="bg1">
                    <a:shade val="50000"/>
                  </a:schemeClr>
                </a:solidFill>
                <a:cs typeface="Arabic Transparent" pitchFamily="2" charset="-78"/>
              </a:rPr>
              <a:t>      يؤثر الضغط في ذوبانية المذابات الغازية في المحاليل، فكلما ازداد الضغط الخارجي  الضغط فوق المحلول  زادت ذوبانية الغاز في أي مذيب. تعتمد المشروبات الغازية على هذا المبدأ؛ حيث تحتوي المشروبات الغازية على غاز ثاني أكسيد الكربون المذاب في محلول مائي تحت ضغط أعلى من الضغط الجوي. وعند فتح علبة المشروب الغازي يكون ضغط غاز ثاني أكسيد الكربون داخل العلبة أعلى من الضغط الواقع على العلبة. ونتيجة لذلك تتصاعد فقاعات غاز ثاني أكسيد الكربون من المحلول إلى السطح وتتطاير. وتستمر هذه العملية إلى أن يفقد المحلول تقريبا غاز ثاني أكسيد الكربون كله، ويصبح المحلول بلا طعم. ويمكن وصف انخفاض ذوبانية غاز ثاني أكسيد الكربون في المشروب الغازي بعد فتح العبوة بقانون هنري.</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1066800"/>
          </a:xfrm>
          <a:prstGeom prst="ellipse">
            <a:avLst/>
          </a:prstGeom>
          <a:solidFill>
            <a:srgbClr val="FFFF00"/>
          </a:solidFill>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000" b="1" dirty="0" smtClean="0">
                <a:ln w="50800"/>
                <a:solidFill>
                  <a:schemeClr val="bg1">
                    <a:shade val="50000"/>
                  </a:schemeClr>
                </a:solidFill>
              </a:rPr>
              <a:t> الحرارة والمحاليل فوق المشبعة</a:t>
            </a:r>
            <a:endParaRPr lang="ar-EG" sz="2000" b="1" dirty="0" smtClean="0">
              <a:ln w="50800"/>
              <a:solidFill>
                <a:schemeClr val="bg1">
                  <a:shade val="50000"/>
                </a:schemeClr>
              </a:solidFill>
            </a:endParaRPr>
          </a:p>
        </p:txBody>
      </p:sp>
      <p:sp>
        <p:nvSpPr>
          <p:cNvPr id="3" name="Content Placeholder 2"/>
          <p:cNvSpPr txBox="1">
            <a:spLocks/>
          </p:cNvSpPr>
          <p:nvPr/>
        </p:nvSpPr>
        <p:spPr>
          <a:xfrm>
            <a:off x="533400" y="2057400"/>
            <a:ext cx="8153400" cy="1981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000" b="1" dirty="0" smtClean="0">
                <a:ln w="50800"/>
                <a:solidFill>
                  <a:schemeClr val="bg1">
                    <a:shade val="50000"/>
                  </a:schemeClr>
                </a:solidFill>
                <a:cs typeface="Arabic Transparent" pitchFamily="2" charset="-78"/>
              </a:rPr>
              <a:t>         ينص قانون هنري على" تتناسب ذوبانية ( </a:t>
            </a:r>
            <a:r>
              <a:rPr lang="en-US" sz="2000" b="1" dirty="0" smtClean="0">
                <a:ln w="50800"/>
                <a:solidFill>
                  <a:schemeClr val="bg1">
                    <a:shade val="50000"/>
                  </a:schemeClr>
                </a:solidFill>
                <a:cs typeface="Arabic Transparent" pitchFamily="2" charset="-78"/>
              </a:rPr>
              <a:t>s) </a:t>
            </a:r>
            <a:r>
              <a:rPr lang="ar-SA" sz="2000" b="1" dirty="0" smtClean="0">
                <a:ln w="50800"/>
                <a:solidFill>
                  <a:schemeClr val="bg1">
                    <a:shade val="50000"/>
                  </a:schemeClr>
                </a:solidFill>
                <a:cs typeface="Arabic Transparent" pitchFamily="2" charset="-78"/>
              </a:rPr>
              <a:t>الغاز في سائل عند درجة حرارة معينة طرديا مع ضغط </a:t>
            </a:r>
            <a:r>
              <a:rPr lang="en-US" sz="2000" b="1" dirty="0" smtClean="0">
                <a:ln w="50800"/>
                <a:solidFill>
                  <a:schemeClr val="bg1">
                    <a:shade val="50000"/>
                  </a:schemeClr>
                </a:solidFill>
                <a:cs typeface="Arabic Transparent" pitchFamily="2" charset="-78"/>
              </a:rPr>
              <a:t>p </a:t>
            </a:r>
            <a:r>
              <a:rPr lang="ar-SA" sz="2000" b="1" dirty="0" smtClean="0">
                <a:ln w="50800"/>
                <a:solidFill>
                  <a:schemeClr val="bg1">
                    <a:shade val="50000"/>
                  </a:schemeClr>
                </a:solidFill>
                <a:cs typeface="Arabic Transparent" pitchFamily="2" charset="-78"/>
              </a:rPr>
              <a:t>الغاز الموجود فوق السائل". فعندما تكون قارورة المشروب الغازي مغلقة، يعمل الضغط الواقع فوق المحلول على إبقاء غاز ثاني  أكسيد الكربون ذائب في المحلول. ويمكن تمثيل هذه العلاقة على النحو الآتي:</a:t>
            </a:r>
          </a:p>
        </p:txBody>
      </p:sp>
      <p:pic>
        <p:nvPicPr>
          <p:cNvPr id="27650" name="Picture 2"/>
          <p:cNvPicPr>
            <a:picLocks noChangeAspect="1" noChangeArrowheads="1"/>
          </p:cNvPicPr>
          <p:nvPr/>
        </p:nvPicPr>
        <p:blipFill>
          <a:blip r:embed="rId6"/>
          <a:srcRect/>
          <a:stretch>
            <a:fillRect/>
          </a:stretch>
        </p:blipFill>
        <p:spPr bwMode="auto">
          <a:xfrm>
            <a:off x="1066800" y="4191000"/>
            <a:ext cx="7286625" cy="213235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7650"/>
                                        </p:tgtEl>
                                        <p:attrNameLst>
                                          <p:attrName>style.visibility</p:attrName>
                                        </p:attrNameLst>
                                      </p:cBhvr>
                                      <p:to>
                                        <p:strVal val="visible"/>
                                      </p:to>
                                    </p:set>
                                    <p:anim to="" calcmode="lin" valueType="num">
                                      <p:cBhvr>
                                        <p:cTn id="21" dur="1" fill="hold"/>
                                        <p:tgtEl>
                                          <p:spTgt spid="27650"/>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1905000" y="8382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الأول </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1371600" y="3200400"/>
            <a:ext cx="7010400" cy="2514600"/>
          </a:xfrm>
          <a:prstGeom prst="ellipse">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kumimoji="0" lang="ar-SA" sz="60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rPr>
              <a:t>أنواع المخاليط</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4"/>
          <a:srcRect/>
          <a:stretch>
            <a:fillRect/>
          </a:stretch>
        </p:blipFill>
        <p:spPr bwMode="auto">
          <a:xfrm>
            <a:off x="304800" y="762000"/>
            <a:ext cx="8486775" cy="4711206"/>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to="" calcmode="lin" valueType="num">
                                      <p:cBhvr>
                                        <p:cTn id="7" dur="1" fill="hold"/>
                                        <p:tgtEl>
                                          <p:spTgt spid="286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4"/>
          <a:srcRect/>
          <a:stretch>
            <a:fillRect/>
          </a:stretch>
        </p:blipFill>
        <p:spPr bwMode="auto">
          <a:xfrm>
            <a:off x="369256" y="381000"/>
            <a:ext cx="8565194" cy="6096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 to="" calcmode="lin" valueType="num">
                                      <p:cBhvr>
                                        <p:cTn id="7" dur="1" fill="hold"/>
                                        <p:tgtEl>
                                          <p:spTgt spid="296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04800" y="914400"/>
            <a:ext cx="8610600" cy="1676400"/>
          </a:xfrm>
          <a:prstGeom prst="star32">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66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a:t>
            </a:r>
            <a:r>
              <a:rPr kumimoji="0" lang="ar-SA" sz="66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الرابع</a:t>
            </a:r>
            <a:endParaRPr kumimoji="0" lang="ar-SA" sz="66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685800" y="3505200"/>
            <a:ext cx="7772400" cy="1752600"/>
          </a:xfrm>
          <a:prstGeom prst="ellipse">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الخواص الجامعة للمحاليل</a:t>
            </a:r>
            <a:endParaRPr kumimoji="0" lang="ar-SA" sz="44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1336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تعتمد الخواص الجامعة على عدد جسيمات المذاب فى المحلول</a:t>
            </a:r>
            <a:endPar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0574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الخواص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الجامعة</a:t>
            </a:r>
            <a:r>
              <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الانخفاض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في الضغط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البخاري</a:t>
            </a:r>
            <a:r>
              <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الارتفاع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في درجة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الغليان</a:t>
            </a:r>
            <a:r>
              <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الانخفاض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في درجة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التجمد</a:t>
            </a:r>
            <a:r>
              <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الخاصية </a:t>
            </a:r>
            <a:r>
              <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الأسموزية</a:t>
            </a:r>
            <a:r>
              <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ـ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الضغط </a:t>
            </a:r>
            <a:r>
              <a:rPr lang="ar-EG"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الأسموزي</a:t>
            </a:r>
            <a:endPar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الربط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مع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الحياة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382000" cy="33528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lnSpc>
                <a:spcPct val="150000"/>
              </a:lnSpc>
              <a:buNone/>
            </a:pPr>
            <a:r>
              <a:rPr lang="ar-SA" sz="3600" b="1" dirty="0" smtClean="0">
                <a:ln w="50800"/>
                <a:solidFill>
                  <a:schemeClr val="bg1">
                    <a:shade val="50000"/>
                  </a:schemeClr>
                </a:solidFill>
                <a:cs typeface="Arabic Transparent" pitchFamily="2" charset="-78"/>
              </a:rPr>
              <a:t> </a:t>
            </a:r>
            <a:r>
              <a:rPr lang="ar-SA" sz="3600" b="1" dirty="0" smtClean="0">
                <a:ln w="50800"/>
                <a:solidFill>
                  <a:schemeClr val="bg1">
                    <a:shade val="50000"/>
                  </a:schemeClr>
                </a:solidFill>
                <a:cs typeface="Arabic Transparent" pitchFamily="2" charset="-78"/>
              </a:rPr>
              <a:t>إذا عشت في منطقة طقسها بارد </a:t>
            </a:r>
            <a:r>
              <a:rPr lang="ar-SA" sz="3600" b="1" dirty="0" smtClean="0">
                <a:ln w="50800"/>
                <a:solidFill>
                  <a:schemeClr val="bg1">
                    <a:shade val="50000"/>
                  </a:schemeClr>
                </a:solidFill>
                <a:cs typeface="Arabic Transparent" pitchFamily="2" charset="-78"/>
              </a:rPr>
              <a:t>جدا </a:t>
            </a:r>
            <a:r>
              <a:rPr lang="ar-SA" sz="3600" b="1" dirty="0" smtClean="0">
                <a:ln w="50800"/>
                <a:solidFill>
                  <a:schemeClr val="bg1">
                    <a:shade val="50000"/>
                  </a:schemeClr>
                </a:solidFill>
                <a:cs typeface="Arabic Transparent" pitchFamily="2" charset="-78"/>
              </a:rPr>
              <a:t>في الشتاء فلا بد أنك </a:t>
            </a:r>
            <a:r>
              <a:rPr lang="ar-SA" sz="3600" b="1" dirty="0" smtClean="0">
                <a:ln w="50800"/>
                <a:solidFill>
                  <a:schemeClr val="bg1">
                    <a:shade val="50000"/>
                  </a:schemeClr>
                </a:solidFill>
                <a:cs typeface="Arabic Transparent" pitchFamily="2" charset="-78"/>
              </a:rPr>
              <a:t>لاحظت أن </a:t>
            </a:r>
            <a:r>
              <a:rPr lang="ar-SA" sz="3600" b="1" dirty="0" smtClean="0">
                <a:ln w="50800"/>
                <a:solidFill>
                  <a:schemeClr val="bg1">
                    <a:shade val="50000"/>
                  </a:schemeClr>
                </a:solidFill>
                <a:cs typeface="Arabic Transparent" pitchFamily="2" charset="-78"/>
              </a:rPr>
              <a:t>الناس يرشُّون الملح لإزالة الثلج والجليد عن الأرصفة والطرق. كيف يساعد الملح </a:t>
            </a:r>
            <a:r>
              <a:rPr lang="ar-SA" sz="3600" b="1" dirty="0" smtClean="0">
                <a:ln w="50800"/>
                <a:solidFill>
                  <a:schemeClr val="bg1">
                    <a:shade val="50000"/>
                  </a:schemeClr>
                </a:solidFill>
                <a:cs typeface="Arabic Transparent" pitchFamily="2" charset="-78"/>
              </a:rPr>
              <a:t>على جعل </a:t>
            </a:r>
            <a:r>
              <a:rPr lang="ar-SA" sz="3600" b="1" dirty="0" smtClean="0">
                <a:ln w="50800"/>
                <a:solidFill>
                  <a:schemeClr val="bg1">
                    <a:shade val="50000"/>
                  </a:schemeClr>
                </a:solidFill>
                <a:cs typeface="Arabic Transparent" pitchFamily="2" charset="-78"/>
              </a:rPr>
              <a:t>القيادة في الشتاء أكثر </a:t>
            </a:r>
            <a:r>
              <a:rPr lang="ar-SA" sz="3600" b="1" dirty="0" smtClean="0">
                <a:ln w="50800"/>
                <a:solidFill>
                  <a:schemeClr val="bg1">
                    <a:shade val="50000"/>
                  </a:schemeClr>
                </a:solidFill>
                <a:cs typeface="Arabic Transparent" pitchFamily="2" charset="-78"/>
              </a:rPr>
              <a:t>أمنا</a:t>
            </a:r>
            <a:r>
              <a:rPr lang="ar-SA" sz="3600" b="1" dirty="0" smtClean="0">
                <a:ln w="50800"/>
                <a:solidFill>
                  <a:schemeClr val="bg1">
                    <a:shade val="50000"/>
                  </a:schemeClr>
                </a:solidFill>
                <a:cs typeface="Arabic Transparent" pitchFamily="2" charset="-78"/>
              </a:rPr>
              <a:t>؟</a:t>
            </a:r>
            <a:endParaRPr lang="ar-EG" sz="36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33400"/>
            <a:ext cx="7010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المواد المتأينة والخواص الجامعة</a:t>
            </a:r>
            <a:endParaRPr lang="ar-SA" sz="3600" b="1" spc="0" dirty="0" smtClean="0">
              <a:ln w="50800"/>
              <a:solidFill>
                <a:schemeClr val="bg1">
                  <a:shade val="50000"/>
                </a:schemeClr>
              </a:solidFill>
            </a:endParaRPr>
          </a:p>
        </p:txBody>
      </p:sp>
      <p:sp>
        <p:nvSpPr>
          <p:cNvPr id="5" name="Content Placeholder 2"/>
          <p:cNvSpPr txBox="1">
            <a:spLocks/>
          </p:cNvSpPr>
          <p:nvPr/>
        </p:nvSpPr>
        <p:spPr>
          <a:xfrm>
            <a:off x="762000" y="1905000"/>
            <a:ext cx="7848600" cy="2438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a:t>
            </a:r>
            <a:r>
              <a:rPr lang="ar-SA" sz="2400" b="1" dirty="0" smtClean="0">
                <a:ln w="50800"/>
                <a:solidFill>
                  <a:schemeClr val="bg1">
                    <a:shade val="50000"/>
                  </a:schemeClr>
                </a:solidFill>
                <a:cs typeface="Arabic Transparent" pitchFamily="2" charset="-78"/>
              </a:rPr>
              <a:t>وتسمى الخواص الفيزيائية للمحاليل التي تتأثر بعدد </a:t>
            </a:r>
            <a:r>
              <a:rPr lang="ar-SA" sz="2400" b="1" dirty="0" smtClean="0">
                <a:ln w="50800"/>
                <a:solidFill>
                  <a:schemeClr val="bg1">
                    <a:shade val="50000"/>
                  </a:schemeClr>
                </a:solidFill>
                <a:cs typeface="Arabic Transparent" pitchFamily="2" charset="-78"/>
              </a:rPr>
              <a:t>جسيمات المذاب </a:t>
            </a:r>
            <a:r>
              <a:rPr lang="ar-SA" sz="2400" b="1" dirty="0" smtClean="0">
                <a:ln w="50800"/>
                <a:solidFill>
                  <a:schemeClr val="bg1">
                    <a:shade val="50000"/>
                  </a:schemeClr>
                </a:solidFill>
                <a:cs typeface="Arabic Transparent" pitchFamily="2" charset="-78"/>
              </a:rPr>
              <a:t>وليس بطبيعتها الخواص الجامعة. وتتضمن الخواص الجامعة انخفاض </a:t>
            </a:r>
            <a:r>
              <a:rPr lang="ar-SA" sz="2400" b="1" dirty="0" smtClean="0">
                <a:ln w="50800"/>
                <a:solidFill>
                  <a:schemeClr val="bg1">
                    <a:shade val="50000"/>
                  </a:schemeClr>
                </a:solidFill>
                <a:cs typeface="Arabic Transparent" pitchFamily="2" charset="-78"/>
              </a:rPr>
              <a:t>الضغط البخاري</a:t>
            </a:r>
            <a:r>
              <a:rPr lang="ar-SA" sz="2400" b="1" dirty="0" smtClean="0">
                <a:ln w="50800"/>
                <a:solidFill>
                  <a:schemeClr val="bg1">
                    <a:shade val="50000"/>
                  </a:schemeClr>
                </a:solidFill>
                <a:cs typeface="Arabic Transparent" pitchFamily="2" charset="-78"/>
              </a:rPr>
              <a:t>، وارتفاع درجة الغليان، وانخفاض درجة التجمد، والضغط الأسموزي.</a:t>
            </a:r>
            <a:endParaRPr lang="ar-EG" sz="2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381000" y="685800"/>
            <a:ext cx="8229600" cy="4876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lnSpc>
                <a:spcPct val="150000"/>
              </a:lnSpc>
              <a:spcBef>
                <a:spcPts val="700"/>
              </a:spcBef>
              <a:buClr>
                <a:schemeClr val="tx2"/>
              </a:buClr>
              <a:buSzPct val="95000"/>
            </a:pPr>
            <a:r>
              <a:rPr lang="ar-SA" sz="3200" b="1" dirty="0" smtClean="0">
                <a:ln w="50800"/>
                <a:solidFill>
                  <a:schemeClr val="bg1">
                    <a:shade val="50000"/>
                  </a:schemeClr>
                </a:solidFill>
                <a:cs typeface="PT Bold Broken" pitchFamily="2" charset="-78"/>
              </a:rPr>
              <a:t>    المواد المتأينة فى محلول مائي</a:t>
            </a:r>
          </a:p>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a:t>
            </a:r>
            <a:r>
              <a:rPr lang="ar-SA" sz="3200" b="1" dirty="0" smtClean="0">
                <a:ln w="50800"/>
                <a:solidFill>
                  <a:schemeClr val="bg1">
                    <a:shade val="50000"/>
                  </a:schemeClr>
                </a:solidFill>
                <a:cs typeface="Arabic Transparent" pitchFamily="2" charset="-78"/>
              </a:rPr>
              <a:t>      درست سابقا أن </a:t>
            </a:r>
            <a:r>
              <a:rPr lang="ar-SA" sz="3200" b="1" dirty="0" smtClean="0">
                <a:ln w="50800"/>
                <a:solidFill>
                  <a:schemeClr val="bg1">
                    <a:shade val="50000"/>
                  </a:schemeClr>
                </a:solidFill>
                <a:cs typeface="Arabic Transparent" pitchFamily="2" charset="-78"/>
              </a:rPr>
              <a:t>المركبات الأيونية مواد توصل </a:t>
            </a:r>
            <a:r>
              <a:rPr lang="ar-SA" sz="3200" b="1" dirty="0" smtClean="0">
                <a:ln w="50800"/>
                <a:solidFill>
                  <a:schemeClr val="bg1">
                    <a:shade val="50000"/>
                  </a:schemeClr>
                </a:solidFill>
                <a:cs typeface="Arabic Transparent" pitchFamily="2" charset="-78"/>
              </a:rPr>
              <a:t>محاليلها التيار </a:t>
            </a:r>
            <a:r>
              <a:rPr lang="ar-SA" sz="3200" b="1" dirty="0" smtClean="0">
                <a:ln w="50800"/>
                <a:solidFill>
                  <a:schemeClr val="bg1">
                    <a:shade val="50000"/>
                  </a:schemeClr>
                </a:solidFill>
                <a:cs typeface="Arabic Transparent" pitchFamily="2" charset="-78"/>
              </a:rPr>
              <a:t>الكهربائي؛ وذلك لأنها تتفكك في الماء إلى أيونات، كما هو موضح في الشكل 19 - </a:t>
            </a:r>
            <a:r>
              <a:rPr lang="ar-SA" sz="3200" b="1" dirty="0" smtClean="0">
                <a:ln w="50800"/>
                <a:solidFill>
                  <a:schemeClr val="bg1">
                    <a:shade val="50000"/>
                  </a:schemeClr>
                </a:solidFill>
                <a:cs typeface="Arabic Transparent" pitchFamily="2" charset="-78"/>
              </a:rPr>
              <a:t>1. كما </a:t>
            </a:r>
            <a:r>
              <a:rPr lang="ar-SA" sz="3200" b="1" dirty="0" smtClean="0">
                <a:ln w="50800"/>
                <a:solidFill>
                  <a:schemeClr val="bg1">
                    <a:shade val="50000"/>
                  </a:schemeClr>
                </a:solidFill>
                <a:cs typeface="Arabic Transparent" pitchFamily="2" charset="-78"/>
              </a:rPr>
              <a:t>تتأين بعض المركبات الجزيئية في الماء وتكون </a:t>
            </a:r>
            <a:r>
              <a:rPr lang="ar-SA" sz="3200" b="1" dirty="0" smtClean="0">
                <a:ln w="50800"/>
                <a:solidFill>
                  <a:schemeClr val="bg1">
                    <a:shade val="50000"/>
                  </a:schemeClr>
                </a:solidFill>
                <a:cs typeface="Arabic Transparent" pitchFamily="2" charset="-78"/>
              </a:rPr>
              <a:t>أيضا محلولا متأينا</a:t>
            </a:r>
            <a:r>
              <a:rPr lang="ar-SA" sz="3200" b="1" dirty="0" smtClean="0">
                <a:ln w="50800"/>
                <a:solidFill>
                  <a:schemeClr val="bg1">
                    <a:shade val="50000"/>
                  </a:schemeClr>
                </a:solidFill>
                <a:cs typeface="Arabic Transparent" pitchFamily="2" charset="-78"/>
              </a:rPr>
              <a:t>. وتسمى المواد </a:t>
            </a:r>
            <a:r>
              <a:rPr lang="ar-SA" sz="3200" b="1" dirty="0" smtClean="0">
                <a:ln w="50800"/>
                <a:solidFill>
                  <a:schemeClr val="bg1">
                    <a:shade val="50000"/>
                  </a:schemeClr>
                </a:solidFill>
                <a:cs typeface="Arabic Transparent" pitchFamily="2" charset="-78"/>
              </a:rPr>
              <a:t>المتأنية التي </a:t>
            </a:r>
            <a:r>
              <a:rPr lang="ar-SA" sz="3200" b="1" dirty="0" smtClean="0">
                <a:ln w="50800"/>
                <a:solidFill>
                  <a:schemeClr val="bg1">
                    <a:shade val="50000"/>
                  </a:schemeClr>
                </a:solidFill>
                <a:cs typeface="Arabic Transparent" pitchFamily="2" charset="-78"/>
              </a:rPr>
              <a:t>تنتج أيونات كثيرة في المحلول مواد </a:t>
            </a:r>
            <a:r>
              <a:rPr lang="ar-SA" sz="3200" b="1" dirty="0" smtClean="0">
                <a:ln w="50800"/>
                <a:solidFill>
                  <a:schemeClr val="bg1">
                    <a:shade val="50000"/>
                  </a:schemeClr>
                </a:solidFill>
                <a:cs typeface="Arabic Transparent" pitchFamily="2" charset="-78"/>
              </a:rPr>
              <a:t>متأينة </a:t>
            </a:r>
            <a:r>
              <a:rPr lang="ar-SA" sz="3200" b="1" dirty="0" smtClean="0">
                <a:ln w="50800"/>
                <a:solidFill>
                  <a:schemeClr val="bg1">
                    <a:shade val="50000"/>
                  </a:schemeClr>
                </a:solidFill>
                <a:cs typeface="Arabic Transparent" pitchFamily="2" charset="-78"/>
              </a:rPr>
              <a:t>قوية. أما التي تنتج </a:t>
            </a:r>
            <a:r>
              <a:rPr lang="ar-SA" sz="3200" b="1" dirty="0" smtClean="0">
                <a:ln w="50800"/>
                <a:solidFill>
                  <a:schemeClr val="bg1">
                    <a:shade val="50000"/>
                  </a:schemeClr>
                </a:solidFill>
                <a:cs typeface="Arabic Transparent" pitchFamily="2" charset="-78"/>
              </a:rPr>
              <a:t>عددا قليلا </a:t>
            </a:r>
            <a:r>
              <a:rPr lang="ar-SA" sz="3200" b="1" dirty="0" smtClean="0">
                <a:ln w="50800"/>
                <a:solidFill>
                  <a:schemeClr val="bg1">
                    <a:shade val="50000"/>
                  </a:schemeClr>
                </a:solidFill>
                <a:cs typeface="Arabic Transparent" pitchFamily="2" charset="-78"/>
              </a:rPr>
              <a:t>من </a:t>
            </a:r>
            <a:r>
              <a:rPr lang="ar-SA" sz="3200" b="1" dirty="0" smtClean="0">
                <a:ln w="50800"/>
                <a:solidFill>
                  <a:schemeClr val="bg1">
                    <a:shade val="50000"/>
                  </a:schemeClr>
                </a:solidFill>
                <a:cs typeface="Arabic Transparent" pitchFamily="2" charset="-78"/>
              </a:rPr>
              <a:t>الأيونات في </a:t>
            </a:r>
            <a:r>
              <a:rPr lang="ar-SA" sz="3200" b="1" dirty="0" smtClean="0">
                <a:ln w="50800"/>
                <a:solidFill>
                  <a:schemeClr val="bg1">
                    <a:shade val="50000"/>
                  </a:schemeClr>
                </a:solidFill>
                <a:cs typeface="Arabic Transparent" pitchFamily="2" charset="-78"/>
              </a:rPr>
              <a:t>المحلول فتسمى المواد المتأينة الضعيفة.</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762000" y="838200"/>
            <a:ext cx="8001000" cy="5181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0668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المخاليط إما متجانسة أو غير متجانسة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495800" y="533400"/>
            <a:ext cx="43434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dirty="0" smtClean="0">
                <a:ln w="50800"/>
                <a:solidFill>
                  <a:schemeClr val="bg1">
                    <a:shade val="50000"/>
                  </a:schemeClr>
                </a:solidFill>
                <a:cs typeface="PT Bold Broken" pitchFamily="2" charset="-78"/>
              </a:rPr>
              <a:t> المواد </a:t>
            </a:r>
            <a:r>
              <a:rPr lang="ar-SA" sz="2400" b="1" dirty="0" smtClean="0">
                <a:ln w="50800"/>
                <a:solidFill>
                  <a:schemeClr val="bg1">
                    <a:shade val="50000"/>
                  </a:schemeClr>
                </a:solidFill>
                <a:cs typeface="PT Bold Broken" pitchFamily="2" charset="-78"/>
              </a:rPr>
              <a:t>غير المتأينة </a:t>
            </a:r>
            <a:r>
              <a:rPr lang="ar-SA" sz="2400" b="1" dirty="0" smtClean="0">
                <a:ln w="50800"/>
                <a:solidFill>
                  <a:schemeClr val="bg1">
                    <a:shade val="50000"/>
                  </a:schemeClr>
                </a:solidFill>
                <a:cs typeface="PT Bold Broken" pitchFamily="2" charset="-78"/>
              </a:rPr>
              <a:t>فى محلول مائي</a:t>
            </a:r>
            <a:endParaRPr lang="ar-EG" sz="2400" b="1" spc="0" dirty="0" smtClean="0">
              <a:ln w="50800"/>
              <a:solidFill>
                <a:schemeClr val="bg1">
                  <a:shade val="50000"/>
                </a:schemeClr>
              </a:solidFill>
            </a:endParaRPr>
          </a:p>
        </p:txBody>
      </p:sp>
      <p:sp>
        <p:nvSpPr>
          <p:cNvPr id="5" name="Content Placeholder 2"/>
          <p:cNvSpPr txBox="1">
            <a:spLocks/>
          </p:cNvSpPr>
          <p:nvPr/>
        </p:nvSpPr>
        <p:spPr>
          <a:xfrm>
            <a:off x="762000" y="1905000"/>
            <a:ext cx="7848600" cy="2971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a:t>
            </a:r>
            <a:r>
              <a:rPr lang="ar-SA" sz="2400" b="1" dirty="0" smtClean="0">
                <a:ln w="50800"/>
                <a:solidFill>
                  <a:schemeClr val="bg1">
                    <a:shade val="50000"/>
                  </a:schemeClr>
                </a:solidFill>
                <a:cs typeface="Arabic Transparent" pitchFamily="2" charset="-78"/>
              </a:rPr>
              <a:t>إن الضغط البخاري هو الضغط الذي تحدثه جزيئات السائل على جدران وعاء </a:t>
            </a:r>
            <a:r>
              <a:rPr lang="ar-SA" sz="2400" b="1" dirty="0" smtClean="0">
                <a:ln w="50800"/>
                <a:solidFill>
                  <a:schemeClr val="bg1">
                    <a:shade val="50000"/>
                  </a:schemeClr>
                </a:solidFill>
                <a:cs typeface="Arabic Transparent" pitchFamily="2" charset="-78"/>
              </a:rPr>
              <a:t>مغلق، والتي </a:t>
            </a:r>
            <a:r>
              <a:rPr lang="ar-SA" sz="2400" b="1" dirty="0" smtClean="0">
                <a:ln w="50800"/>
                <a:solidFill>
                  <a:schemeClr val="bg1">
                    <a:shade val="50000"/>
                  </a:schemeClr>
                </a:solidFill>
                <a:cs typeface="Arabic Transparent" pitchFamily="2" charset="-78"/>
              </a:rPr>
              <a:t>تتصاعد من سطح السائل متحولة إلى الحالة الغازية. وفي الوعاء المغلق </a:t>
            </a:r>
            <a:r>
              <a:rPr lang="ar-SA" sz="2400" b="1" dirty="0" smtClean="0">
                <a:ln w="50800"/>
                <a:solidFill>
                  <a:schemeClr val="bg1">
                    <a:shade val="50000"/>
                  </a:schemeClr>
                </a:solidFill>
                <a:cs typeface="Arabic Transparent" pitchFamily="2" charset="-78"/>
              </a:rPr>
              <a:t>عند درجة </a:t>
            </a:r>
            <a:r>
              <a:rPr lang="ar-SA" sz="2400" b="1" dirty="0" smtClean="0">
                <a:ln w="50800"/>
                <a:solidFill>
                  <a:schemeClr val="bg1">
                    <a:shade val="50000"/>
                  </a:schemeClr>
                </a:solidFill>
                <a:cs typeface="Arabic Transparent" pitchFamily="2" charset="-78"/>
              </a:rPr>
              <a:t>حرارة وضغط ثابتين تصل جسيمات المذيب إلى حالة اتزان ديناميكي، </a:t>
            </a:r>
            <a:r>
              <a:rPr lang="ar-SA" sz="2400" b="1" dirty="0" smtClean="0">
                <a:ln w="50800"/>
                <a:solidFill>
                  <a:schemeClr val="bg1">
                    <a:shade val="50000"/>
                  </a:schemeClr>
                </a:solidFill>
                <a:cs typeface="Arabic Transparent" pitchFamily="2" charset="-78"/>
              </a:rPr>
              <a:t>حيث تتبخر </a:t>
            </a:r>
            <a:r>
              <a:rPr lang="ar-SA" sz="2400" b="1" dirty="0" smtClean="0">
                <a:ln w="50800"/>
                <a:solidFill>
                  <a:schemeClr val="bg1">
                    <a:shade val="50000"/>
                  </a:schemeClr>
                </a:solidFill>
                <a:cs typeface="Arabic Transparent" pitchFamily="2" charset="-78"/>
              </a:rPr>
              <a:t>وتتكثف وتعود من جديد للتحول إلى الحالة السائلة بالسرعة نفسها.</a:t>
            </a:r>
            <a:r>
              <a:rPr lang="ar-EG" sz="2400" b="1" dirty="0" smtClean="0">
                <a:ln w="50800"/>
                <a:solidFill>
                  <a:schemeClr val="bg1">
                    <a:shade val="50000"/>
                  </a:schemeClr>
                </a:solidFill>
                <a:cs typeface="Arabic Transparent" pitchFamily="2" charset="-78"/>
              </a:rPr>
              <a:t>.</a:t>
            </a:r>
            <a:endParaRPr lang="ar-SA" sz="2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200400" y="533400"/>
            <a:ext cx="56388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الارتفاع فى درجة الغليان</a:t>
            </a:r>
            <a:endParaRPr lang="ar-SA" sz="2800" b="1" dirty="0" smtClean="0">
              <a:ln w="50800"/>
              <a:solidFill>
                <a:schemeClr val="bg1">
                  <a:shade val="50000"/>
                </a:schemeClr>
              </a:solidFill>
            </a:endParaRPr>
          </a:p>
        </p:txBody>
      </p:sp>
      <p:sp>
        <p:nvSpPr>
          <p:cNvPr id="3" name="Content Placeholder 2"/>
          <p:cNvSpPr txBox="1">
            <a:spLocks/>
          </p:cNvSpPr>
          <p:nvPr/>
        </p:nvSpPr>
        <p:spPr>
          <a:xfrm>
            <a:off x="762000" y="1905000"/>
            <a:ext cx="7848600" cy="3886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000" b="1" dirty="0" smtClean="0">
                <a:ln w="50800"/>
                <a:solidFill>
                  <a:schemeClr val="bg1">
                    <a:shade val="50000"/>
                  </a:schemeClr>
                </a:solidFill>
                <a:cs typeface="Arabic Transparent" pitchFamily="2" charset="-78"/>
              </a:rPr>
              <a:t>        </a:t>
            </a:r>
            <a:r>
              <a:rPr lang="ar-SA" sz="2000" b="1" dirty="0" smtClean="0">
                <a:ln w="50800"/>
                <a:solidFill>
                  <a:schemeClr val="bg1">
                    <a:shade val="50000"/>
                  </a:schemeClr>
                </a:solidFill>
                <a:cs typeface="Arabic Transparent" pitchFamily="2" charset="-78"/>
              </a:rPr>
              <a:t>لأن المذاب غير المتطاير يقلل الضغط البخاري للمذيب فإنه يؤثر في درجة غليان المذيب. تذكر </a:t>
            </a:r>
            <a:r>
              <a:rPr lang="ar-SA" sz="2000" b="1" dirty="0" smtClean="0">
                <a:ln w="50800"/>
                <a:solidFill>
                  <a:schemeClr val="bg1">
                    <a:shade val="50000"/>
                  </a:schemeClr>
                </a:solidFill>
                <a:cs typeface="Arabic Transparent" pitchFamily="2" charset="-78"/>
              </a:rPr>
              <a:t>أن السائل </a:t>
            </a:r>
            <a:r>
              <a:rPr lang="ar-SA" sz="2000" b="1" dirty="0" smtClean="0">
                <a:ln w="50800"/>
                <a:solidFill>
                  <a:schemeClr val="bg1">
                    <a:shade val="50000"/>
                  </a:schemeClr>
                </a:solidFill>
                <a:cs typeface="Arabic Transparent" pitchFamily="2" charset="-78"/>
              </a:rPr>
              <a:t>يغلي عندما يعادل ضغطه البخاري الضغط الجوي. وعندما ترتفع درجة حرارة </a:t>
            </a:r>
            <a:r>
              <a:rPr lang="ar-SA" sz="2000" b="1" dirty="0" smtClean="0">
                <a:ln w="50800"/>
                <a:solidFill>
                  <a:schemeClr val="bg1">
                    <a:shade val="50000"/>
                  </a:schemeClr>
                </a:solidFill>
                <a:cs typeface="Arabic Transparent" pitchFamily="2" charset="-78"/>
              </a:rPr>
              <a:t>المحلول المحتوي </a:t>
            </a:r>
            <a:r>
              <a:rPr lang="ar-SA" sz="2000" b="1" dirty="0" smtClean="0">
                <a:ln w="50800"/>
                <a:solidFill>
                  <a:schemeClr val="bg1">
                    <a:shade val="50000"/>
                  </a:schemeClr>
                </a:solidFill>
                <a:cs typeface="Arabic Transparent" pitchFamily="2" charset="-78"/>
              </a:rPr>
              <a:t>على مذاب غير متطاير إلى درجة غليان المذيب النقي فإن ضغط البخار الناتج يبقى أقل </a:t>
            </a:r>
            <a:r>
              <a:rPr lang="ar-SA" sz="2000" b="1" dirty="0" smtClean="0">
                <a:ln w="50800"/>
                <a:solidFill>
                  <a:schemeClr val="bg1">
                    <a:shade val="50000"/>
                  </a:schemeClr>
                </a:solidFill>
                <a:cs typeface="Arabic Transparent" pitchFamily="2" charset="-78"/>
              </a:rPr>
              <a:t>من الضغط </a:t>
            </a:r>
            <a:r>
              <a:rPr lang="ar-SA" sz="2000" b="1" dirty="0" smtClean="0">
                <a:ln w="50800"/>
                <a:solidFill>
                  <a:schemeClr val="bg1">
                    <a:shade val="50000"/>
                  </a:schemeClr>
                </a:solidFill>
                <a:cs typeface="Arabic Transparent" pitchFamily="2" charset="-78"/>
              </a:rPr>
              <a:t>الجوي، لذا لا يغلي المحلول. ولذلك يجب تسخين المحلول إلى درجة حرارة أعلى </a:t>
            </a:r>
            <a:r>
              <a:rPr lang="ar-SA" sz="2000" b="1" dirty="0" smtClean="0">
                <a:ln w="50800"/>
                <a:solidFill>
                  <a:schemeClr val="bg1">
                    <a:shade val="50000"/>
                  </a:schemeClr>
                </a:solidFill>
                <a:cs typeface="Arabic Transparent" pitchFamily="2" charset="-78"/>
              </a:rPr>
              <a:t>لتزويده بالطاقة </a:t>
            </a:r>
            <a:r>
              <a:rPr lang="ar-SA" sz="2000" b="1" dirty="0" smtClean="0">
                <a:ln w="50800"/>
                <a:solidFill>
                  <a:schemeClr val="bg1">
                    <a:shade val="50000"/>
                  </a:schemeClr>
                </a:solidFill>
                <a:cs typeface="Arabic Transparent" pitchFamily="2" charset="-78"/>
              </a:rPr>
              <a:t>الحركية الإضافية اللازمة لرفع الضغط البخاري له إلى ما يعادل الضغط الجوي. ويسمى </a:t>
            </a:r>
            <a:r>
              <a:rPr lang="ar-SA" sz="2000" b="1" dirty="0" smtClean="0">
                <a:ln w="50800"/>
                <a:solidFill>
                  <a:schemeClr val="bg1">
                    <a:shade val="50000"/>
                  </a:schemeClr>
                </a:solidFill>
                <a:cs typeface="Arabic Transparent" pitchFamily="2" charset="-78"/>
              </a:rPr>
              <a:t>الفرق بين </a:t>
            </a:r>
            <a:r>
              <a:rPr lang="ar-SA" sz="2000" b="1" dirty="0" smtClean="0">
                <a:ln w="50800"/>
                <a:solidFill>
                  <a:schemeClr val="bg1">
                    <a:shade val="50000"/>
                  </a:schemeClr>
                </a:solidFill>
                <a:cs typeface="Arabic Transparent" pitchFamily="2" charset="-78"/>
              </a:rPr>
              <a:t>درجة حرارة غليان المحلول ودرجة غليان المذيب النقي الارتفاع في درجة </a:t>
            </a:r>
            <a:r>
              <a:rPr lang="ar-SA" sz="2000" b="1" dirty="0" smtClean="0">
                <a:ln w="50800"/>
                <a:solidFill>
                  <a:schemeClr val="bg1">
                    <a:shade val="50000"/>
                  </a:schemeClr>
                </a:solidFill>
                <a:cs typeface="Arabic Transparent" pitchFamily="2" charset="-78"/>
              </a:rPr>
              <a:t>الغليان .</a:t>
            </a:r>
            <a:endParaRPr lang="ar-SA" sz="2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srcRect/>
          <a:stretch>
            <a:fillRect/>
          </a:stretch>
        </p:blipFill>
        <p:spPr bwMode="auto">
          <a:xfrm>
            <a:off x="914400" y="533400"/>
            <a:ext cx="7572375" cy="2170350"/>
          </a:xfrm>
          <a:prstGeom prst="rect">
            <a:avLst/>
          </a:prstGeom>
          <a:noFill/>
          <a:ln w="9525">
            <a:noFill/>
            <a:miter lim="800000"/>
            <a:headEnd/>
            <a:tailEnd/>
          </a:ln>
          <a:effectLst/>
        </p:spPr>
      </p:pic>
      <p:pic>
        <p:nvPicPr>
          <p:cNvPr id="2051" name="Picture 3"/>
          <p:cNvPicPr>
            <a:picLocks noChangeAspect="1" noChangeArrowheads="1"/>
          </p:cNvPicPr>
          <p:nvPr/>
        </p:nvPicPr>
        <p:blipFill>
          <a:blip r:embed="rId6"/>
          <a:srcRect/>
          <a:stretch>
            <a:fillRect/>
          </a:stretch>
        </p:blipFill>
        <p:spPr bwMode="auto">
          <a:xfrm>
            <a:off x="1905000" y="3657600"/>
            <a:ext cx="6248400" cy="240982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 to="" calcmode="lin" valueType="num">
                                      <p:cBhvr>
                                        <p:cTn id="12" dur="1" fill="hold"/>
                                        <p:tgtEl>
                                          <p:spTgt spid="2051"/>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28800" y="533400"/>
            <a:ext cx="6934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الانخفاض فى درجة التجمد</a:t>
            </a:r>
            <a:endParaRPr lang="ar-SA" sz="3600" b="1" dirty="0" smtClean="0">
              <a:ln w="50800"/>
              <a:solidFill>
                <a:schemeClr val="bg1">
                  <a:shade val="50000"/>
                </a:schemeClr>
              </a:solidFill>
            </a:endParaRPr>
          </a:p>
        </p:txBody>
      </p:sp>
      <p:sp>
        <p:nvSpPr>
          <p:cNvPr id="3" name="Content Placeholder 2"/>
          <p:cNvSpPr txBox="1">
            <a:spLocks/>
          </p:cNvSpPr>
          <p:nvPr/>
        </p:nvSpPr>
        <p:spPr>
          <a:xfrm>
            <a:off x="762000" y="1905000"/>
            <a:ext cx="7848600" cy="1752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PT Bold Broken" pitchFamily="2" charset="-78"/>
              </a:rPr>
              <a:t>       </a:t>
            </a:r>
            <a:r>
              <a:rPr lang="ar-SA" sz="3200" b="1" dirty="0" smtClean="0">
                <a:ln w="50800"/>
                <a:solidFill>
                  <a:schemeClr val="bg1">
                    <a:shade val="50000"/>
                  </a:schemeClr>
                </a:solidFill>
                <a:cs typeface="PT Bold Broken" pitchFamily="2" charset="-78"/>
              </a:rPr>
              <a:t>الانخفاض في درجة تجمد المحلول </a:t>
            </a:r>
            <a:r>
              <a:rPr lang="ar-SA" sz="3200" b="1" dirty="0" smtClean="0">
                <a:ln w="50800"/>
                <a:solidFill>
                  <a:schemeClr val="bg1">
                    <a:shade val="50000"/>
                  </a:schemeClr>
                </a:solidFill>
                <a:cs typeface="PT Bold Broken" pitchFamily="2" charset="-78"/>
              </a:rPr>
              <a:t>.</a:t>
            </a:r>
            <a:r>
              <a:rPr lang="en-US" sz="3200" b="1" dirty="0" smtClean="0">
                <a:ln w="50800"/>
                <a:solidFill>
                  <a:schemeClr val="bg1">
                    <a:shade val="50000"/>
                  </a:schemeClr>
                </a:solidFill>
                <a:cs typeface="PT Bold Broken" pitchFamily="2" charset="-78"/>
              </a:rPr>
              <a:t> </a:t>
            </a:r>
            <a:r>
              <a:rPr lang="ar-SA" sz="3200" b="1" dirty="0" smtClean="0">
                <a:ln w="50800"/>
                <a:solidFill>
                  <a:schemeClr val="bg1">
                    <a:shade val="50000"/>
                  </a:schemeClr>
                </a:solidFill>
                <a:cs typeface="PT Bold Broken" pitchFamily="2" charset="-78"/>
              </a:rPr>
              <a:t>هو </a:t>
            </a:r>
            <a:r>
              <a:rPr lang="ar-SA" sz="3200" b="1" dirty="0" smtClean="0">
                <a:ln w="50800"/>
                <a:solidFill>
                  <a:schemeClr val="bg1">
                    <a:shade val="50000"/>
                  </a:schemeClr>
                </a:solidFill>
                <a:cs typeface="PT Bold Broken" pitchFamily="2" charset="-78"/>
              </a:rPr>
              <a:t>الفرق بين درجة تجمد </a:t>
            </a:r>
            <a:r>
              <a:rPr lang="ar-SA" sz="3200" b="1" dirty="0" smtClean="0">
                <a:ln w="50800"/>
                <a:solidFill>
                  <a:schemeClr val="bg1">
                    <a:shade val="50000"/>
                  </a:schemeClr>
                </a:solidFill>
                <a:cs typeface="PT Bold Broken" pitchFamily="2" charset="-78"/>
              </a:rPr>
              <a:t>المحلول ودرجة </a:t>
            </a:r>
            <a:r>
              <a:rPr lang="ar-SA" sz="3200" b="1" dirty="0" smtClean="0">
                <a:ln w="50800"/>
                <a:solidFill>
                  <a:schemeClr val="bg1">
                    <a:shade val="50000"/>
                  </a:schemeClr>
                </a:solidFill>
                <a:cs typeface="PT Bold Broken" pitchFamily="2" charset="-78"/>
              </a:rPr>
              <a:t>تجمد المذيب النقي الموجود في المحلول.</a:t>
            </a:r>
            <a:endParaRPr lang="ar-SA" sz="3200" b="1" dirty="0" smtClean="0">
              <a:ln w="50800"/>
              <a:solidFill>
                <a:schemeClr val="bg1">
                  <a:shade val="50000"/>
                </a:schemeClr>
              </a:solidFill>
              <a:cs typeface="PT Bold Broken" pitchFamily="2" charset="-78"/>
            </a:endParaRPr>
          </a:p>
        </p:txBody>
      </p:sp>
      <p:pic>
        <p:nvPicPr>
          <p:cNvPr id="3074" name="Picture 2"/>
          <p:cNvPicPr>
            <a:picLocks noChangeAspect="1" noChangeArrowheads="1"/>
          </p:cNvPicPr>
          <p:nvPr/>
        </p:nvPicPr>
        <p:blipFill>
          <a:blip r:embed="rId6"/>
          <a:srcRect/>
          <a:stretch>
            <a:fillRect/>
          </a:stretch>
        </p:blipFill>
        <p:spPr bwMode="auto">
          <a:xfrm>
            <a:off x="1143000" y="4191000"/>
            <a:ext cx="7400925" cy="218122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 to="" calcmode="lin" valueType="num">
                                      <p:cBhvr>
                                        <p:cTn id="21" dur="1" fill="hold"/>
                                        <p:tgtEl>
                                          <p:spTgt spid="3074"/>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609600" y="228600"/>
            <a:ext cx="8039100" cy="6461288"/>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400" b="1" dirty="0" smtClean="0">
                <a:ln w="50800"/>
                <a:solidFill>
                  <a:schemeClr val="bg1">
                    <a:shade val="50000"/>
                  </a:schemeClr>
                </a:solidFill>
              </a:rPr>
              <a:t>الضغط </a:t>
            </a:r>
            <a:r>
              <a:rPr lang="ar-SA" sz="2400" b="1" dirty="0" err="1" smtClean="0">
                <a:ln w="50800"/>
                <a:solidFill>
                  <a:schemeClr val="bg1">
                    <a:shade val="50000"/>
                  </a:schemeClr>
                </a:solidFill>
              </a:rPr>
              <a:t>الأسموزى</a:t>
            </a:r>
            <a:endParaRPr lang="ar-EG" sz="3200" b="1" dirty="0" smtClean="0">
              <a:ln w="50800"/>
              <a:solidFill>
                <a:schemeClr val="bg1">
                  <a:shade val="50000"/>
                </a:schemeClr>
              </a:solidFill>
            </a:endParaRPr>
          </a:p>
        </p:txBody>
      </p:sp>
      <p:sp>
        <p:nvSpPr>
          <p:cNvPr id="3" name="Content Placeholder 2"/>
          <p:cNvSpPr txBox="1">
            <a:spLocks/>
          </p:cNvSpPr>
          <p:nvPr/>
        </p:nvSpPr>
        <p:spPr>
          <a:xfrm>
            <a:off x="457200" y="1676400"/>
            <a:ext cx="8305800" cy="4724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a:t>
            </a:r>
            <a:r>
              <a:rPr lang="ar-SA" sz="2800" b="1" dirty="0" smtClean="0">
                <a:ln w="50800"/>
                <a:solidFill>
                  <a:schemeClr val="bg1">
                    <a:shade val="50000"/>
                  </a:schemeClr>
                </a:solidFill>
                <a:cs typeface="Arabic Transparent" pitchFamily="2" charset="-78"/>
              </a:rPr>
              <a:t>عرفت </a:t>
            </a:r>
            <a:r>
              <a:rPr lang="ar-SA" sz="2800" b="1" dirty="0" smtClean="0">
                <a:ln w="50800"/>
                <a:solidFill>
                  <a:schemeClr val="bg1">
                    <a:shade val="50000"/>
                  </a:schemeClr>
                </a:solidFill>
                <a:cs typeface="Arabic Transparent" pitchFamily="2" charset="-78"/>
              </a:rPr>
              <a:t>أن </a:t>
            </a:r>
            <a:r>
              <a:rPr lang="ar-SA" sz="2800" b="1" dirty="0" smtClean="0">
                <a:ln w="50800"/>
                <a:solidFill>
                  <a:schemeClr val="bg1">
                    <a:shade val="50000"/>
                  </a:schemeClr>
                </a:solidFill>
                <a:cs typeface="Arabic Transparent" pitchFamily="2" charset="-78"/>
              </a:rPr>
              <a:t>الانتشار هو اختلاط الغازات أو السوائل، والناتج عن حركتها العشوائية.أما </a:t>
            </a:r>
            <a:r>
              <a:rPr lang="ar-SA" sz="2800" b="1" dirty="0" smtClean="0">
                <a:ln w="50800"/>
                <a:solidFill>
                  <a:schemeClr val="bg1">
                    <a:shade val="50000"/>
                  </a:schemeClr>
                </a:solidFill>
                <a:cs typeface="Arabic Transparent" pitchFamily="2" charset="-78"/>
              </a:rPr>
              <a:t>الخاصية الأسموزية </a:t>
            </a:r>
            <a:r>
              <a:rPr lang="ar-SA" sz="2800" b="1" dirty="0" smtClean="0">
                <a:ln w="50800"/>
                <a:solidFill>
                  <a:schemeClr val="bg1">
                    <a:shade val="50000"/>
                  </a:schemeClr>
                </a:solidFill>
                <a:cs typeface="Arabic Transparent" pitchFamily="2" charset="-78"/>
              </a:rPr>
              <a:t>فهي انتشار المذيب خلال غشاء شبه منفذ. والأغشية شبه المنفذة حواجز تسمح </a:t>
            </a:r>
            <a:r>
              <a:rPr lang="ar-SA" sz="2800" b="1" dirty="0" smtClean="0">
                <a:ln w="50800"/>
                <a:solidFill>
                  <a:schemeClr val="bg1">
                    <a:shade val="50000"/>
                  </a:schemeClr>
                </a:solidFill>
                <a:cs typeface="Arabic Transparent" pitchFamily="2" charset="-78"/>
              </a:rPr>
              <a:t>لبعض الجسيمات </a:t>
            </a:r>
            <a:r>
              <a:rPr lang="ar-SA" sz="2800" b="1" dirty="0" smtClean="0">
                <a:ln w="50800"/>
                <a:solidFill>
                  <a:schemeClr val="bg1">
                    <a:shade val="50000"/>
                  </a:schemeClr>
                </a:solidFill>
                <a:cs typeface="Arabic Transparent" pitchFamily="2" charset="-78"/>
              </a:rPr>
              <a:t>بالعبور. والأغشية التي تحيط بالخلايا الحية جميعها عبارة عن أغشية شبه منفذة. </a:t>
            </a:r>
            <a:r>
              <a:rPr lang="ar-SA" sz="2800" b="1" dirty="0" smtClean="0">
                <a:ln w="50800"/>
                <a:solidFill>
                  <a:schemeClr val="bg1">
                    <a:shade val="50000"/>
                  </a:schemeClr>
                </a:solidFill>
                <a:cs typeface="Arabic Transparent" pitchFamily="2" charset="-78"/>
              </a:rPr>
              <a:t>وتلعب الخاصية </a:t>
            </a:r>
            <a:r>
              <a:rPr lang="ar-SA" sz="2800" b="1" dirty="0" smtClean="0">
                <a:ln w="50800"/>
                <a:solidFill>
                  <a:schemeClr val="bg1">
                    <a:shade val="50000"/>
                  </a:schemeClr>
                </a:solidFill>
                <a:cs typeface="Arabic Transparent" pitchFamily="2" charset="-78"/>
              </a:rPr>
              <a:t>الأسموزية </a:t>
            </a:r>
            <a:r>
              <a:rPr lang="ar-SA" sz="2800" b="1" dirty="0" smtClean="0">
                <a:ln w="50800"/>
                <a:solidFill>
                  <a:schemeClr val="bg1">
                    <a:shade val="50000"/>
                  </a:schemeClr>
                </a:solidFill>
                <a:cs typeface="Arabic Transparent" pitchFamily="2" charset="-78"/>
              </a:rPr>
              <a:t>دورا مهما </a:t>
            </a:r>
            <a:r>
              <a:rPr lang="ar-SA" sz="2800" b="1" dirty="0" smtClean="0">
                <a:ln w="50800"/>
                <a:solidFill>
                  <a:schemeClr val="bg1">
                    <a:shade val="50000"/>
                  </a:schemeClr>
                </a:solidFill>
                <a:cs typeface="Arabic Transparent" pitchFamily="2" charset="-78"/>
              </a:rPr>
              <a:t>في الكثير من العمليات الحيوية، ومنها امتصاص الغذاء في النباتات..</a:t>
            </a:r>
            <a:endParaRPr lang="ar-EG"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304800" y="914400"/>
            <a:ext cx="8305800" cy="4572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a:t>
            </a:r>
            <a:r>
              <a:rPr lang="ar-SA" sz="2400" b="1" dirty="0" smtClean="0">
                <a:ln w="50800"/>
                <a:solidFill>
                  <a:schemeClr val="bg1">
                    <a:shade val="50000"/>
                  </a:schemeClr>
                </a:solidFill>
                <a:cs typeface="Arabic Transparent" pitchFamily="2" charset="-78"/>
              </a:rPr>
              <a:t>يبين الشكل 23 - 1 </a:t>
            </a:r>
            <a:r>
              <a:rPr lang="ar-SA" sz="2400" b="1" dirty="0" smtClean="0">
                <a:ln w="50800"/>
                <a:solidFill>
                  <a:schemeClr val="bg1">
                    <a:shade val="50000"/>
                  </a:schemeClr>
                </a:solidFill>
                <a:cs typeface="Arabic Transparent" pitchFamily="2" charset="-78"/>
              </a:rPr>
              <a:t>نظاما </a:t>
            </a:r>
            <a:r>
              <a:rPr lang="ar-SA" sz="2400" b="1" dirty="0" smtClean="0">
                <a:ln w="50800"/>
                <a:solidFill>
                  <a:schemeClr val="bg1">
                    <a:shade val="50000"/>
                  </a:schemeClr>
                </a:solidFill>
                <a:cs typeface="Arabic Transparent" pitchFamily="2" charset="-78"/>
              </a:rPr>
              <a:t>يكون فيه المحلول المخفف </a:t>
            </a:r>
            <a:r>
              <a:rPr lang="ar-SA" sz="2400" b="1" dirty="0" smtClean="0">
                <a:ln w="50800"/>
                <a:solidFill>
                  <a:schemeClr val="bg1">
                    <a:shade val="50000"/>
                  </a:schemeClr>
                </a:solidFill>
                <a:cs typeface="Arabic Transparent" pitchFamily="2" charset="-78"/>
              </a:rPr>
              <a:t>مفصولا </a:t>
            </a:r>
            <a:r>
              <a:rPr lang="ar-SA" sz="2400" b="1" dirty="0" smtClean="0">
                <a:ln w="50800"/>
                <a:solidFill>
                  <a:schemeClr val="bg1">
                    <a:shade val="50000"/>
                  </a:schemeClr>
                </a:solidFill>
                <a:cs typeface="Arabic Transparent" pitchFamily="2" charset="-78"/>
              </a:rPr>
              <a:t>عن المحلول المركز بغشاء شبه </a:t>
            </a:r>
            <a:r>
              <a:rPr lang="ar-SA" sz="2400" b="1" dirty="0" smtClean="0">
                <a:ln w="50800"/>
                <a:solidFill>
                  <a:schemeClr val="bg1">
                    <a:shade val="50000"/>
                  </a:schemeClr>
                </a:solidFill>
                <a:cs typeface="Arabic Transparent" pitchFamily="2" charset="-78"/>
              </a:rPr>
              <a:t>منفذ. تتحرك </a:t>
            </a:r>
            <a:r>
              <a:rPr lang="ar-SA" sz="2400" b="1" dirty="0" smtClean="0">
                <a:ln w="50800"/>
                <a:solidFill>
                  <a:schemeClr val="bg1">
                    <a:shade val="50000"/>
                  </a:schemeClr>
                </a:solidFill>
                <a:cs typeface="Arabic Transparent" pitchFamily="2" charset="-78"/>
              </a:rPr>
              <a:t>جزيئات الماء خلال العملية الأسموزية في الاتجاهين عبر الغشاء، ولكن جزيئات المذاب </a:t>
            </a:r>
            <a:r>
              <a:rPr lang="ar-SA" sz="2400" b="1" dirty="0" smtClean="0">
                <a:ln w="50800"/>
                <a:solidFill>
                  <a:schemeClr val="bg1">
                    <a:shade val="50000"/>
                  </a:schemeClr>
                </a:solidFill>
                <a:cs typeface="Arabic Transparent" pitchFamily="2" charset="-78"/>
              </a:rPr>
              <a:t>لا تستطيع </a:t>
            </a:r>
            <a:r>
              <a:rPr lang="ar-SA" sz="2400" b="1" dirty="0" smtClean="0">
                <a:ln w="50800"/>
                <a:solidFill>
                  <a:schemeClr val="bg1">
                    <a:shade val="50000"/>
                  </a:schemeClr>
                </a:solidFill>
                <a:cs typeface="Arabic Transparent" pitchFamily="2" charset="-78"/>
              </a:rPr>
              <a:t>العبور. وتنتشر جزيئات الماء عبر الغشاء من المحلول المخفف إلى المحلول المركز. وتسمى </a:t>
            </a:r>
            <a:r>
              <a:rPr lang="ar-SA" sz="2400" b="1" dirty="0" smtClean="0">
                <a:ln w="50800"/>
                <a:solidFill>
                  <a:schemeClr val="bg1">
                    <a:shade val="50000"/>
                  </a:schemeClr>
                </a:solidFill>
                <a:cs typeface="Arabic Transparent" pitchFamily="2" charset="-78"/>
              </a:rPr>
              <a:t>كمية الضغط </a:t>
            </a:r>
            <a:r>
              <a:rPr lang="ar-SA" sz="2400" b="1" dirty="0" smtClean="0">
                <a:ln w="50800"/>
                <a:solidFill>
                  <a:schemeClr val="bg1">
                    <a:shade val="50000"/>
                  </a:schemeClr>
                </a:solidFill>
                <a:cs typeface="Arabic Transparent" pitchFamily="2" charset="-78"/>
              </a:rPr>
              <a:t>الإضافي الناتج عن انتقال جزئيات الماء إلى المحلول </a:t>
            </a:r>
            <a:r>
              <a:rPr lang="ar-SA" sz="2400" b="1" dirty="0" smtClean="0">
                <a:ln w="50800"/>
                <a:solidFill>
                  <a:schemeClr val="bg1">
                    <a:shade val="50000"/>
                  </a:schemeClr>
                </a:solidFill>
                <a:cs typeface="Arabic Transparent" pitchFamily="2" charset="-78"/>
              </a:rPr>
              <a:t>المركز </a:t>
            </a:r>
            <a:r>
              <a:rPr lang="ar-SA" sz="2400" b="1" dirty="0" smtClean="0">
                <a:ln w="50800"/>
                <a:solidFill>
                  <a:schemeClr val="bg1">
                    <a:shade val="50000"/>
                  </a:schemeClr>
                </a:solidFill>
                <a:cs typeface="Arabic Transparent" pitchFamily="2" charset="-78"/>
              </a:rPr>
              <a:t>الضغط الأسموزي. ويعتمد </a:t>
            </a:r>
            <a:r>
              <a:rPr lang="ar-SA" sz="2400" b="1" dirty="0" smtClean="0">
                <a:ln w="50800"/>
                <a:solidFill>
                  <a:schemeClr val="bg1">
                    <a:shade val="50000"/>
                  </a:schemeClr>
                </a:solidFill>
                <a:cs typeface="Arabic Transparent" pitchFamily="2" charset="-78"/>
              </a:rPr>
              <a:t>الضغط الأسموزي على </a:t>
            </a:r>
            <a:r>
              <a:rPr lang="ar-SA" sz="2400" b="1" dirty="0" smtClean="0">
                <a:ln w="50800"/>
                <a:solidFill>
                  <a:schemeClr val="bg1">
                    <a:shade val="50000"/>
                  </a:schemeClr>
                </a:solidFill>
                <a:cs typeface="Arabic Transparent" pitchFamily="2" charset="-78"/>
              </a:rPr>
              <a:t>عدد </a:t>
            </a:r>
            <a:r>
              <a:rPr lang="ar-SA" sz="2400" b="1" dirty="0" smtClean="0">
                <a:ln w="50800"/>
                <a:solidFill>
                  <a:schemeClr val="bg1">
                    <a:shade val="50000"/>
                  </a:schemeClr>
                </a:solidFill>
                <a:cs typeface="Arabic Transparent" pitchFamily="2" charset="-78"/>
              </a:rPr>
              <a:t>جسيمات المذاب في </a:t>
            </a:r>
            <a:r>
              <a:rPr lang="ar-SA" sz="2400" b="1" dirty="0" smtClean="0">
                <a:ln w="50800"/>
                <a:solidFill>
                  <a:schemeClr val="bg1">
                    <a:shade val="50000"/>
                  </a:schemeClr>
                </a:solidFill>
                <a:cs typeface="Arabic Transparent" pitchFamily="2" charset="-78"/>
              </a:rPr>
              <a:t>كمية </a:t>
            </a:r>
            <a:r>
              <a:rPr lang="ar-SA" sz="2400" b="1" dirty="0" smtClean="0">
                <a:ln w="50800"/>
                <a:solidFill>
                  <a:schemeClr val="bg1">
                    <a:shade val="50000"/>
                  </a:schemeClr>
                </a:solidFill>
                <a:cs typeface="Arabic Transparent" pitchFamily="2" charset="-78"/>
              </a:rPr>
              <a:t>محددة </a:t>
            </a:r>
            <a:r>
              <a:rPr lang="ar-SA" sz="2400" b="1" dirty="0" smtClean="0">
                <a:ln w="50800"/>
                <a:solidFill>
                  <a:schemeClr val="bg1">
                    <a:shade val="50000"/>
                  </a:schemeClr>
                </a:solidFill>
                <a:cs typeface="Arabic Transparent" pitchFamily="2" charset="-78"/>
              </a:rPr>
              <a:t>من </a:t>
            </a:r>
            <a:r>
              <a:rPr lang="ar-SA" sz="2400" b="1" dirty="0" smtClean="0">
                <a:ln w="50800"/>
                <a:solidFill>
                  <a:schemeClr val="bg1">
                    <a:shade val="50000"/>
                  </a:schemeClr>
                </a:solidFill>
                <a:cs typeface="Arabic Transparent" pitchFamily="2" charset="-78"/>
              </a:rPr>
              <a:t>المحلول</a:t>
            </a:r>
            <a:r>
              <a:rPr lang="ar-SA" sz="2400" b="1" dirty="0" smtClean="0">
                <a:ln w="50800"/>
                <a:solidFill>
                  <a:schemeClr val="bg1">
                    <a:shade val="50000"/>
                  </a:schemeClr>
                </a:solidFill>
                <a:cs typeface="Arabic Transparent" pitchFamily="2" charset="-78"/>
              </a:rPr>
              <a:t>، وهو خاصية جامعة للمحاليل.</a:t>
            </a:r>
            <a:endParaRPr lang="ar-SA" sz="2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609600" y="914400"/>
            <a:ext cx="8143875" cy="487680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builtIn="1"/>
      </p:stSnd>
    </p:sndAc>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15240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3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المخلوط المعلق ـ المخلوط الغروي ـ الحركة البراونية</a:t>
            </a:r>
          </a:p>
          <a:p>
            <a:pPr marL="411480" lvl="0" indent="-342900" algn="ctr" rtl="1">
              <a:spcBef>
                <a:spcPts val="700"/>
              </a:spcBef>
              <a:buClr>
                <a:schemeClr val="tx2"/>
              </a:buClr>
              <a:buSzPct val="95000"/>
            </a:pPr>
            <a:r>
              <a:rPr lang="ar-SA" sz="4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تأثير تندال ـ المادة غير الذائبة ـ المادة الذائبة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to="" calcmode="lin" valueType="num">
                                      <p:cBhvr>
                                        <p:cTn id="22" dur="1" fill="hold"/>
                                        <p:tgtEl>
                                          <p:spTgt spid="3">
                                            <p:txEl>
                                              <p:pRg st="1" end="1"/>
                                            </p:txEl>
                                          </p:spTgt>
                                        </p:tgtEl>
                                        <p:attrNameLst>
                                          <p:attrName/>
                                        </p:attrNameLst>
                                      </p:cBhvr>
                                    </p:anim>
                                  </p:childTnLst>
                                  <p:subTnLst>
                                    <p:audio>
                                      <p:cMediaNode>
                                        <p:cTn display="0" masterRel="sameClick">
                                          <p:stCondLst>
                                            <p:cond evt="begin" delay="0">
                                              <p:tn val="2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1763</TotalTime>
  <Words>2750</Words>
  <Application>Microsoft Office PowerPoint</Application>
  <PresentationFormat>عرض على الشاشة (3:4)‏</PresentationFormat>
  <Paragraphs>119</Paragraphs>
  <Slides>89</Slides>
  <Notes>1</Notes>
  <HiddenSlides>0</HiddenSlides>
  <MMClips>0</MMClips>
  <ScaleCrop>false</ScaleCrop>
  <HeadingPairs>
    <vt:vector size="4" baseType="variant">
      <vt:variant>
        <vt:lpstr>سمة</vt:lpstr>
      </vt:variant>
      <vt:variant>
        <vt:i4>1</vt:i4>
      </vt:variant>
      <vt:variant>
        <vt:lpstr>عناوين الشرائح</vt:lpstr>
      </vt:variant>
      <vt:variant>
        <vt:i4>89</vt:i4>
      </vt:variant>
    </vt:vector>
  </HeadingPairs>
  <TitlesOfParts>
    <vt:vector size="90" baseType="lpstr">
      <vt:lpstr>Metro</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المخاليط غير المتجانسة</vt:lpstr>
      <vt:lpstr>الشريحة 13</vt:lpstr>
      <vt:lpstr>الشريحة 14</vt:lpstr>
      <vt:lpstr>الشريحة 15</vt:lpstr>
      <vt:lpstr>الشريحة 16</vt:lpstr>
      <vt:lpstr>الشريحة 17</vt:lpstr>
      <vt:lpstr>الشريحة 18</vt:lpstr>
      <vt:lpstr>الشريحة 19</vt:lpstr>
      <vt:lpstr>أنواع المحاليل</vt:lpstr>
      <vt:lpstr>الشريحة 21</vt:lpstr>
      <vt:lpstr>تكوين المحاليل</vt:lpstr>
      <vt:lpstr>الشريحة 23</vt:lpstr>
      <vt:lpstr>الشريحة 24</vt:lpstr>
      <vt:lpstr>الشريحة 25</vt:lpstr>
      <vt:lpstr>الشريحة 26</vt:lpstr>
      <vt:lpstr>الشريحة 27</vt:lpstr>
      <vt:lpstr>التعبير عن التركيز</vt:lpstr>
      <vt:lpstr>الشريحة 29</vt:lpstr>
      <vt:lpstr>النسبة المئوية بالكتلة </vt:lpstr>
      <vt:lpstr>الشريحة 31</vt:lpstr>
      <vt:lpstr>النسبة المئوية بالحجم</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عملية الذوبان</vt:lpstr>
      <vt:lpstr>الشريحة 47</vt:lpstr>
      <vt:lpstr>الشريحة 48</vt:lpstr>
      <vt:lpstr>محاليل المركبات الأيونية</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الشريحة 67</vt:lpstr>
      <vt:lpstr>الشريحة 68</vt:lpstr>
      <vt:lpstr>الشريحة 69</vt:lpstr>
      <vt:lpstr>الشريحة 70</vt:lpstr>
      <vt:lpstr>الشريحة 71</vt:lpstr>
      <vt:lpstr>الشريحة 72</vt:lpstr>
      <vt:lpstr>الشريحة 73</vt:lpstr>
      <vt:lpstr>الشريحة 74</vt:lpstr>
      <vt:lpstr>الشريحة 75</vt:lpstr>
      <vt:lpstr>الشريحة 76</vt:lpstr>
      <vt:lpstr>المواد المتأينة والخواص الجامعة</vt:lpstr>
      <vt:lpstr>الشريحة 78</vt:lpstr>
      <vt:lpstr>الشريحة 79</vt:lpstr>
      <vt:lpstr> المواد غير المتأينة فى محلول مائي</vt:lpstr>
      <vt:lpstr>الشريحة 81</vt:lpstr>
      <vt:lpstr>الشريحة 82</vt:lpstr>
      <vt:lpstr>الشريحة 83</vt:lpstr>
      <vt:lpstr>الشريحة 84</vt:lpstr>
      <vt:lpstr>الشريحة 85</vt:lpstr>
      <vt:lpstr>الشريحة 86</vt:lpstr>
      <vt:lpstr>الشريحة 87</vt:lpstr>
      <vt:lpstr>الشريحة 88</vt:lpstr>
      <vt:lpstr>الشريحة 89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ScOrPiOnE</cp:lastModifiedBy>
  <cp:revision>255</cp:revision>
  <dcterms:created xsi:type="dcterms:W3CDTF">2006-08-16T00:00:00Z</dcterms:created>
  <dcterms:modified xsi:type="dcterms:W3CDTF">2012-08-12T13:34:28Z</dcterms:modified>
</cp:coreProperties>
</file>