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3"/>
  </p:notesMasterIdLst>
  <p:sldIdLst>
    <p:sldId id="257" r:id="rId2"/>
    <p:sldId id="902" r:id="rId3"/>
    <p:sldId id="850" r:id="rId4"/>
    <p:sldId id="851" r:id="rId5"/>
    <p:sldId id="852" r:id="rId6"/>
    <p:sldId id="935" r:id="rId7"/>
    <p:sldId id="706" r:id="rId8"/>
    <p:sldId id="797" r:id="rId9"/>
    <p:sldId id="798" r:id="rId10"/>
    <p:sldId id="528" r:id="rId11"/>
    <p:sldId id="265" r:id="rId12"/>
    <p:sldId id="268" r:id="rId13"/>
    <p:sldId id="715" r:id="rId14"/>
    <p:sldId id="936" r:id="rId15"/>
    <p:sldId id="937" r:id="rId16"/>
    <p:sldId id="716" r:id="rId17"/>
    <p:sldId id="717" r:id="rId18"/>
    <p:sldId id="938" r:id="rId19"/>
    <p:sldId id="334" r:id="rId20"/>
    <p:sldId id="939" r:id="rId21"/>
    <p:sldId id="940" r:id="rId22"/>
    <p:sldId id="753" r:id="rId23"/>
    <p:sldId id="795" r:id="rId24"/>
    <p:sldId id="799" r:id="rId25"/>
    <p:sldId id="762" r:id="rId26"/>
    <p:sldId id="765" r:id="rId27"/>
    <p:sldId id="772" r:id="rId28"/>
    <p:sldId id="941" r:id="rId29"/>
    <p:sldId id="774" r:id="rId30"/>
    <p:sldId id="942" r:id="rId31"/>
    <p:sldId id="775" r:id="rId32"/>
    <p:sldId id="805" r:id="rId33"/>
    <p:sldId id="943" r:id="rId34"/>
    <p:sldId id="783" r:id="rId35"/>
    <p:sldId id="785" r:id="rId36"/>
    <p:sldId id="944" r:id="rId37"/>
    <p:sldId id="912" r:id="rId38"/>
    <p:sldId id="913" r:id="rId39"/>
    <p:sldId id="914" r:id="rId40"/>
    <p:sldId id="915" r:id="rId41"/>
    <p:sldId id="916" r:id="rId42"/>
    <p:sldId id="917" r:id="rId43"/>
    <p:sldId id="918" r:id="rId44"/>
    <p:sldId id="921" r:id="rId45"/>
    <p:sldId id="945" r:id="rId46"/>
    <p:sldId id="922" r:id="rId47"/>
    <p:sldId id="923" r:id="rId48"/>
    <p:sldId id="925" r:id="rId49"/>
    <p:sldId id="946" r:id="rId50"/>
    <p:sldId id="903" r:id="rId51"/>
    <p:sldId id="904"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08" y="-16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EFF017-3292-4DF3-BBE1-07AEF1FB6B50}" type="doc">
      <dgm:prSet loTypeId="urn:microsoft.com/office/officeart/2005/8/layout/venn1" loCatId="relationship" qsTypeId="urn:microsoft.com/office/officeart/2005/8/quickstyle/3d9" qsCatId="3D" csTypeId="urn:microsoft.com/office/officeart/2005/8/colors/colorful1" csCatId="colorful" phldr="1"/>
      <dgm:spPr/>
      <dgm:t>
        <a:bodyPr/>
        <a:lstStyle/>
        <a:p>
          <a:pPr rtl="1"/>
          <a:endParaRPr lang="ar-EG"/>
        </a:p>
      </dgm:t>
    </dgm:pt>
    <dgm:pt modelId="{11B041E0-5108-48DF-A6B1-A71FDA562EAA}">
      <dgm:prSet custT="1"/>
      <dgm:spPr/>
      <dgm:t>
        <a:bodyPr/>
        <a:lstStyle/>
        <a:p>
          <a:pPr rtl="1"/>
          <a:r>
            <a:rPr lang="ar-SA" sz="4000" b="1" dirty="0" smtClean="0"/>
            <a:t>نموذج لسرعة التفاعلات الكيميائية</a:t>
          </a:r>
          <a:endParaRPr lang="ar-SA" sz="4000" b="1" i="0" dirty="0"/>
        </a:p>
      </dgm:t>
    </dgm:pt>
    <dgm:pt modelId="{49F0C1F3-99E2-46FF-BE6A-B5227987C6D5}" type="parTrans" cxnId="{1AFC99A7-AD57-4E18-9175-155E759E344C}">
      <dgm:prSet/>
      <dgm:spPr/>
      <dgm:t>
        <a:bodyPr/>
        <a:lstStyle/>
        <a:p>
          <a:pPr rtl="1"/>
          <a:endParaRPr lang="ar-EG"/>
        </a:p>
      </dgm:t>
    </dgm:pt>
    <dgm:pt modelId="{D658EEA7-13D2-4DB4-9EE6-1F9DFCFDA4BD}" type="sibTrans" cxnId="{1AFC99A7-AD57-4E18-9175-155E759E344C}">
      <dgm:prSet/>
      <dgm:spPr/>
      <dgm:t>
        <a:bodyPr/>
        <a:lstStyle/>
        <a:p>
          <a:pPr rtl="1"/>
          <a:endParaRPr lang="ar-EG"/>
        </a:p>
      </dgm:t>
    </dgm:pt>
    <dgm:pt modelId="{B546AA3B-14DF-4A81-A0EC-8491454046B8}" type="pres">
      <dgm:prSet presAssocID="{E4EFF017-3292-4DF3-BBE1-07AEF1FB6B50}" presName="compositeShape" presStyleCnt="0">
        <dgm:presLayoutVars>
          <dgm:chMax val="7"/>
          <dgm:dir/>
          <dgm:resizeHandles val="exact"/>
        </dgm:presLayoutVars>
      </dgm:prSet>
      <dgm:spPr/>
      <dgm:t>
        <a:bodyPr/>
        <a:lstStyle/>
        <a:p>
          <a:pPr rtl="1"/>
          <a:endParaRPr lang="ar-EG"/>
        </a:p>
      </dgm:t>
    </dgm:pt>
    <dgm:pt modelId="{EB220704-C40D-4273-B703-F1DD83B0F353}" type="pres">
      <dgm:prSet presAssocID="{11B041E0-5108-48DF-A6B1-A71FDA562EAA}" presName="circ1TxSh" presStyleLbl="vennNode1" presStyleIdx="0" presStyleCnt="1" custScaleX="248649" custLinFactNeighborX="0" custLinFactNeighborY="-13514"/>
      <dgm:spPr/>
      <dgm:t>
        <a:bodyPr/>
        <a:lstStyle/>
        <a:p>
          <a:pPr rtl="1"/>
          <a:endParaRPr lang="ar-EG"/>
        </a:p>
      </dgm:t>
    </dgm:pt>
  </dgm:ptLst>
  <dgm:cxnLst>
    <dgm:cxn modelId="{1AFC99A7-AD57-4E18-9175-155E759E344C}" srcId="{E4EFF017-3292-4DF3-BBE1-07AEF1FB6B50}" destId="{11B041E0-5108-48DF-A6B1-A71FDA562EAA}" srcOrd="0" destOrd="0" parTransId="{49F0C1F3-99E2-46FF-BE6A-B5227987C6D5}" sibTransId="{D658EEA7-13D2-4DB4-9EE6-1F9DFCFDA4BD}"/>
    <dgm:cxn modelId="{75D93880-28AF-4509-9DCE-3962096A2B03}" type="presOf" srcId="{E4EFF017-3292-4DF3-BBE1-07AEF1FB6B50}" destId="{B546AA3B-14DF-4A81-A0EC-8491454046B8}" srcOrd="0" destOrd="0" presId="urn:microsoft.com/office/officeart/2005/8/layout/venn1"/>
    <dgm:cxn modelId="{7E6C097C-EAB4-4C83-A642-4AFC831D6536}" type="presOf" srcId="{11B041E0-5108-48DF-A6B1-A71FDA562EAA}" destId="{EB220704-C40D-4273-B703-F1DD83B0F353}" srcOrd="0" destOrd="0" presId="urn:microsoft.com/office/officeart/2005/8/layout/venn1"/>
    <dgm:cxn modelId="{1CD83D4F-B2C4-4418-9E2E-ABA1FF44824C}" type="presParOf" srcId="{B546AA3B-14DF-4A81-A0EC-8491454046B8}" destId="{EB220704-C40D-4273-B703-F1DD83B0F353}" srcOrd="0" destOrd="0" presId="urn:microsoft.com/office/officeart/2005/8/layout/venn1"/>
  </dgm:cxnLst>
  <dgm:bg/>
  <dgm:whole/>
</dgm:dataModel>
</file>

<file path=ppt/diagrams/data2.xml><?xml version="1.0" encoding="utf-8"?>
<dgm:dataModel xmlns:dgm="http://schemas.openxmlformats.org/drawingml/2006/diagram" xmlns:a="http://schemas.openxmlformats.org/drawingml/2006/main">
  <dgm:ptLst>
    <dgm:pt modelId="{E4EFF017-3292-4DF3-BBE1-07AEF1FB6B50}" type="doc">
      <dgm:prSet loTypeId="urn:microsoft.com/office/officeart/2005/8/layout/venn1" loCatId="relationship" qsTypeId="urn:microsoft.com/office/officeart/2005/8/quickstyle/3d5" qsCatId="3D" csTypeId="urn:microsoft.com/office/officeart/2005/8/colors/accent1_5" csCatId="accent1" phldr="1"/>
      <dgm:spPr/>
      <dgm:t>
        <a:bodyPr/>
        <a:lstStyle/>
        <a:p>
          <a:pPr rtl="1"/>
          <a:endParaRPr lang="ar-EG"/>
        </a:p>
      </dgm:t>
    </dgm:pt>
    <dgm:pt modelId="{11B041E0-5108-48DF-A6B1-A71FDA562EAA}">
      <dgm:prSet/>
      <dgm:spPr/>
      <dgm:t>
        <a:bodyPr/>
        <a:lstStyle/>
        <a:p>
          <a:pPr rtl="1"/>
          <a:r>
            <a:rPr lang="ar-SA" b="1" i="0" baseline="0" dirty="0" smtClean="0"/>
            <a:t>الدرس الأول</a:t>
          </a:r>
          <a:endParaRPr lang="ar-SA" b="1" i="0" dirty="0"/>
        </a:p>
      </dgm:t>
    </dgm:pt>
    <dgm:pt modelId="{49F0C1F3-99E2-46FF-BE6A-B5227987C6D5}" type="parTrans" cxnId="{1AFC99A7-AD57-4E18-9175-155E759E344C}">
      <dgm:prSet/>
      <dgm:spPr/>
      <dgm:t>
        <a:bodyPr/>
        <a:lstStyle/>
        <a:p>
          <a:pPr rtl="1"/>
          <a:endParaRPr lang="ar-EG"/>
        </a:p>
      </dgm:t>
    </dgm:pt>
    <dgm:pt modelId="{D658EEA7-13D2-4DB4-9EE6-1F9DFCFDA4BD}" type="sibTrans" cxnId="{1AFC99A7-AD57-4E18-9175-155E759E344C}">
      <dgm:prSet/>
      <dgm:spPr/>
      <dgm:t>
        <a:bodyPr/>
        <a:lstStyle/>
        <a:p>
          <a:pPr rtl="1"/>
          <a:endParaRPr lang="ar-EG"/>
        </a:p>
      </dgm:t>
    </dgm:pt>
    <dgm:pt modelId="{B546AA3B-14DF-4A81-A0EC-8491454046B8}" type="pres">
      <dgm:prSet presAssocID="{E4EFF017-3292-4DF3-BBE1-07AEF1FB6B50}" presName="compositeShape" presStyleCnt="0">
        <dgm:presLayoutVars>
          <dgm:chMax val="7"/>
          <dgm:dir/>
          <dgm:resizeHandles val="exact"/>
        </dgm:presLayoutVars>
      </dgm:prSet>
      <dgm:spPr/>
      <dgm:t>
        <a:bodyPr/>
        <a:lstStyle/>
        <a:p>
          <a:pPr rtl="1"/>
          <a:endParaRPr lang="ar-EG"/>
        </a:p>
      </dgm:t>
    </dgm:pt>
    <dgm:pt modelId="{EB220704-C40D-4273-B703-F1DD83B0F353}" type="pres">
      <dgm:prSet presAssocID="{11B041E0-5108-48DF-A6B1-A71FDA562EAA}" presName="circ1TxSh" presStyleLbl="vennNode1" presStyleIdx="0" presStyleCnt="1" custScaleX="248649" custLinFactNeighborX="0" custLinFactNeighborY="-64865"/>
      <dgm:spPr/>
      <dgm:t>
        <a:bodyPr/>
        <a:lstStyle/>
        <a:p>
          <a:pPr rtl="1"/>
          <a:endParaRPr lang="ar-EG"/>
        </a:p>
      </dgm:t>
    </dgm:pt>
  </dgm:ptLst>
  <dgm:cxnLst>
    <dgm:cxn modelId="{1AFC99A7-AD57-4E18-9175-155E759E344C}" srcId="{E4EFF017-3292-4DF3-BBE1-07AEF1FB6B50}" destId="{11B041E0-5108-48DF-A6B1-A71FDA562EAA}" srcOrd="0" destOrd="0" parTransId="{49F0C1F3-99E2-46FF-BE6A-B5227987C6D5}" sibTransId="{D658EEA7-13D2-4DB4-9EE6-1F9DFCFDA4BD}"/>
    <dgm:cxn modelId="{63020F5A-9724-4CCB-B7E9-5F8F112D0663}" type="presOf" srcId="{E4EFF017-3292-4DF3-BBE1-07AEF1FB6B50}" destId="{B546AA3B-14DF-4A81-A0EC-8491454046B8}" srcOrd="0" destOrd="0" presId="urn:microsoft.com/office/officeart/2005/8/layout/venn1"/>
    <dgm:cxn modelId="{2B34F581-A9A2-4E72-AE51-1B3E86096696}" type="presOf" srcId="{11B041E0-5108-48DF-A6B1-A71FDA562EAA}" destId="{EB220704-C40D-4273-B703-F1DD83B0F353}" srcOrd="0" destOrd="0" presId="urn:microsoft.com/office/officeart/2005/8/layout/venn1"/>
    <dgm:cxn modelId="{960A7270-FDF6-4693-8826-B0A4059C5E8C}" type="presParOf" srcId="{B546AA3B-14DF-4A81-A0EC-8491454046B8}" destId="{EB220704-C40D-4273-B703-F1DD83B0F353}" srcOrd="0" destOrd="0" presId="urn:microsoft.com/office/officeart/2005/8/layout/venn1"/>
  </dgm:cxnLst>
  <dgm:bg/>
  <dgm:whole/>
</dgm:dataModel>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25/09/1433</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8/12/2012</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8/12/2012</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builtIn="1"/>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audio" Target="../media/audio12.wav"/><Relationship Id="rId4" Type="http://schemas.openxmlformats.org/officeDocument/2006/relationships/audio" Target="../media/audio10.wav"/></Relationships>
</file>

<file path=ppt/slides/_rels/slide1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audio" Target="../media/audio4.wav"/></Relationships>
</file>

<file path=ppt/slides/_rels/slide1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audio" Target="../media/audio12.wav"/><Relationship Id="rId4" Type="http://schemas.openxmlformats.org/officeDocument/2006/relationships/audio" Target="../media/audio10.wav"/></Relationships>
</file>

<file path=ppt/slides/_rels/slide1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0.wav"/></Relationships>
</file>

<file path=ppt/slides/_rels/slide1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12.wav"/></Relationships>
</file>

<file path=ppt/slides/_rels/slide2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2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0.wav"/></Relationships>
</file>

<file path=ppt/slides/_rels/slide28.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0.wav"/></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3.wav"/></Relationships>
</file>

<file path=ppt/slides/_rels/slide3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audio" Target="../media/audio14.wav"/><Relationship Id="rId4" Type="http://schemas.openxmlformats.org/officeDocument/2006/relationships/audio" Target="../media/audio10.wav"/></Relationships>
</file>

<file path=ppt/slides/_rels/slide3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33.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3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audio" Target="../media/audio3.wav"/></Relationships>
</file>

<file path=ppt/slides/_rels/slide3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12.wav"/></Relationships>
</file>

<file path=ppt/slides/_rels/slide3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3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0.wav"/></Relationships>
</file>

<file path=ppt/slides/_rels/slide4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0.wav"/></Relationships>
</file>

<file path=ppt/slides/_rels/slide44.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audio" Target="../media/audio10.wav"/></Relationships>
</file>

<file path=ppt/slides/_rels/slide45.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4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audio" Target="../media/audio13.wav"/><Relationship Id="rId4" Type="http://schemas.openxmlformats.org/officeDocument/2006/relationships/audio" Target="../media/audio10.wav"/></Relationships>
</file>

<file path=ppt/slides/_rels/slide4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4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audio" Target="../media/audio7.wav"/><Relationship Id="rId7" Type="http://schemas.openxmlformats.org/officeDocument/2006/relationships/diagramQuickStyle" Target="../diagrams/quickStyle1.xml"/><Relationship Id="rId12" Type="http://schemas.openxmlformats.org/officeDocument/2006/relationships/diagramColors" Target="../diagrams/colors2.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Layout" Target="../diagrams/layout1.xml"/><Relationship Id="rId11" Type="http://schemas.openxmlformats.org/officeDocument/2006/relationships/diagramQuickStyle" Target="../diagrams/quickStyle2.xml"/><Relationship Id="rId5" Type="http://schemas.openxmlformats.org/officeDocument/2006/relationships/diagramData" Target="../diagrams/data1.xml"/><Relationship Id="rId10" Type="http://schemas.openxmlformats.org/officeDocument/2006/relationships/diagramLayout" Target="../diagrams/layout2.xml"/><Relationship Id="rId4" Type="http://schemas.openxmlformats.org/officeDocument/2006/relationships/audio" Target="../media/audio8.wav"/><Relationship Id="rId9"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_rels/slide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0.wav"/></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8800" b="1" dirty="0" smtClean="0">
                <a:ln w="11430"/>
                <a:solidFill>
                  <a:srgbClr val="00B0F0"/>
                </a:solidFill>
                <a:effectLst>
                  <a:outerShdw blurRad="50800" dist="39000" dir="5460000" algn="tl">
                    <a:srgbClr val="000000">
                      <a:alpha val="38000"/>
                    </a:srgbClr>
                  </a:outerShdw>
                </a:effectLst>
              </a:rPr>
              <a:t>الربط</a:t>
            </a:r>
          </a:p>
          <a:p>
            <a:pPr lvl="0" algn="ctr" rtl="1">
              <a:spcBef>
                <a:spcPct val="0"/>
              </a:spcBef>
              <a:defRPr/>
            </a:pPr>
            <a:r>
              <a:rPr lang="ar-SA" sz="8800" b="1" dirty="0" smtClean="0">
                <a:ln w="11430"/>
                <a:solidFill>
                  <a:srgbClr val="00B0F0"/>
                </a:solidFill>
                <a:effectLst>
                  <a:outerShdw blurRad="50800" dist="39000" dir="5460000" algn="tl">
                    <a:srgbClr val="000000">
                      <a:alpha val="38000"/>
                    </a:srgbClr>
                  </a:outerShdw>
                </a:effectLst>
              </a:rPr>
              <a:t>مع </a:t>
            </a:r>
          </a:p>
          <a:p>
            <a:pPr lvl="0" algn="ctr" rtl="1">
              <a:spcBef>
                <a:spcPct val="0"/>
              </a:spcBef>
              <a:defRPr/>
            </a:pPr>
            <a:r>
              <a:rPr lang="ar-SA" sz="8800" b="1" dirty="0" smtClean="0">
                <a:ln w="11430"/>
                <a:solidFill>
                  <a:srgbClr val="00B0F0"/>
                </a:solidFill>
                <a:effectLst>
                  <a:outerShdw blurRad="50800" dist="39000" dir="5460000" algn="tl">
                    <a:srgbClr val="000000">
                      <a:alpha val="38000"/>
                    </a:srgbClr>
                  </a:outerShdw>
                </a:effectLst>
              </a:rPr>
              <a:t>الحياة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685800"/>
            <a:ext cx="8077200" cy="43434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buNone/>
            </a:pPr>
            <a:r>
              <a:rPr lang="ar-SA" sz="3600" b="1" dirty="0" smtClean="0">
                <a:ln w="50800"/>
                <a:solidFill>
                  <a:schemeClr val="bg1">
                    <a:shade val="50000"/>
                  </a:schemeClr>
                </a:solidFill>
                <a:cs typeface="Arabic Transparent" pitchFamily="2" charset="-78"/>
              </a:rPr>
              <a:t>  أيهما أسرع: الذهاب إلى المدرسة سيرا على الأقدام، أم ركوب الحافلة، أم السيارة؟ إن تحديد سرعة وصول شخص إلى المدرسة لا يختلف كثيرا عن حساب سرعة التفاعل الكيميائي؛ ففي الحالتين نقوم بقياس التغير الناتج خلال الزمن.</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533400"/>
            <a:ext cx="5867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التعبير عن سرعة التفاعل</a:t>
            </a:r>
          </a:p>
        </p:txBody>
      </p:sp>
      <p:sp>
        <p:nvSpPr>
          <p:cNvPr id="6" name="Content Placeholder 2"/>
          <p:cNvSpPr txBox="1">
            <a:spLocks/>
          </p:cNvSpPr>
          <p:nvPr/>
        </p:nvSpPr>
        <p:spPr>
          <a:xfrm>
            <a:off x="762000" y="1524000"/>
            <a:ext cx="7848600" cy="2590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اكتشفت في التجربة الاستهلالية أن تفاعل تحلل فوق أكسيد الهيدروجين يمكن أن يكون تفاعلا سريعا أو بطيئا. فالمصطلحان (سريع و بطيء) هما مصطلحان غير دقيقين؛ إذ يجب أن يكون تعبيرنا أكثر دقة وتحديدا.</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pic>
        <p:nvPicPr>
          <p:cNvPr id="4098" name="Picture 2"/>
          <p:cNvPicPr>
            <a:picLocks noChangeAspect="1" noChangeArrowheads="1"/>
          </p:cNvPicPr>
          <p:nvPr/>
        </p:nvPicPr>
        <p:blipFill>
          <a:blip r:embed="rId6"/>
          <a:srcRect/>
          <a:stretch>
            <a:fillRect/>
          </a:stretch>
        </p:blipFill>
        <p:spPr bwMode="auto">
          <a:xfrm>
            <a:off x="1981200" y="4191000"/>
            <a:ext cx="5791200" cy="217820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 to="" calcmode="lin" valueType="num">
                                      <p:cBhvr>
                                        <p:cTn id="21" dur="1" fill="hold"/>
                                        <p:tgtEl>
                                          <p:spTgt spid="4098"/>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2"/>
          <p:cNvSpPr txBox="1">
            <a:spLocks/>
          </p:cNvSpPr>
          <p:nvPr/>
        </p:nvSpPr>
        <p:spPr>
          <a:xfrm>
            <a:off x="838200" y="609600"/>
            <a:ext cx="7848600" cy="2590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يبين الشكل 2- 3 عملية تحول المواد المتفاعلة إلى مواد ناتجة مع مرور الزمن. لاحظ أن كمية المواد المتفاعلة تقل بينما تزداد المواد الناتجة. فإذا علمت متوسط التغير في كميات النواتج أو المتفاعلات مع مرور الزمن أمكنك حساب متوسط سرعة التفاعل.</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pic>
        <p:nvPicPr>
          <p:cNvPr id="5122" name="Picture 2"/>
          <p:cNvPicPr>
            <a:picLocks noChangeAspect="1" noChangeArrowheads="1"/>
          </p:cNvPicPr>
          <p:nvPr/>
        </p:nvPicPr>
        <p:blipFill>
          <a:blip r:embed="rId5"/>
          <a:srcRect/>
          <a:stretch>
            <a:fillRect/>
          </a:stretch>
        </p:blipFill>
        <p:spPr bwMode="auto">
          <a:xfrm>
            <a:off x="914400" y="3886200"/>
            <a:ext cx="7620000" cy="223837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nodeType="clickEffect">
                                  <p:stCondLst>
                                    <p:cond delay="0"/>
                                  </p:stCondLst>
                                  <p:childTnLst>
                                    <p:set>
                                      <p:cBhvr>
                                        <p:cTn id="15" dur="1" fill="hold">
                                          <p:stCondLst>
                                            <p:cond delay="0"/>
                                          </p:stCondLst>
                                        </p:cTn>
                                        <p:tgtEl>
                                          <p:spTgt spid="5122"/>
                                        </p:tgtEl>
                                        <p:attrNameLst>
                                          <p:attrName>style.visibility</p:attrName>
                                        </p:attrNameLst>
                                      </p:cBhvr>
                                      <p:to>
                                        <p:strVal val="visible"/>
                                      </p:to>
                                    </p:set>
                                    <p:anim to="" calcmode="lin" valueType="num">
                                      <p:cBhvr>
                                        <p:cTn id="16" dur="1" fill="hold"/>
                                        <p:tgtEl>
                                          <p:spTgt spid="5122"/>
                                        </p:tgtEl>
                                        <p:attrNameLst>
                                          <p:attrName/>
                                        </p:attrNameLst>
                                      </p:cBhvr>
                                    </p:anim>
                                  </p:childTnLst>
                                  <p:subTnLst>
                                    <p:audio>
                                      <p:cMediaNode>
                                        <p:cTn display="0" masterRel="sameClick">
                                          <p:stCondLst>
                                            <p:cond evt="begin" delay="0">
                                              <p:tn val="14"/>
                                            </p:cond>
                                          </p:stCondLst>
                                          <p:endCondLst>
                                            <p:cond evt="onStopAudio" delay="0">
                                              <p:tgtEl>
                                                <p:sldTgt/>
                                              </p:tgtEl>
                                            </p:cond>
                                          </p:endCondLst>
                                        </p:cTn>
                                        <p:tgtEl>
                                          <p:sndTgt r:embed="rId4"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609600" y="1752600"/>
            <a:ext cx="7886700" cy="3657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381000" y="285750"/>
            <a:ext cx="8305800" cy="62865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0" y="533400"/>
            <a:ext cx="5029200" cy="1066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4800" b="1" spc="0" dirty="0" smtClean="0">
                <a:ln w="50800"/>
                <a:solidFill>
                  <a:schemeClr val="bg1">
                    <a:shade val="50000"/>
                  </a:schemeClr>
                </a:solidFill>
              </a:rPr>
              <a:t>نظرية التصادم</a:t>
            </a:r>
          </a:p>
        </p:txBody>
      </p:sp>
      <p:sp>
        <p:nvSpPr>
          <p:cNvPr id="5" name="Content Placeholder 2"/>
          <p:cNvSpPr txBox="1">
            <a:spLocks/>
          </p:cNvSpPr>
          <p:nvPr/>
        </p:nvSpPr>
        <p:spPr>
          <a:xfrm>
            <a:off x="762000" y="1905000"/>
            <a:ext cx="7848600" cy="1066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نظرية التصادم التي </a:t>
            </a:r>
            <a:r>
              <a:rPr lang="ar-SA" sz="2800" b="1" dirty="0" err="1" smtClean="0">
                <a:ln w="50800"/>
                <a:solidFill>
                  <a:schemeClr val="bg1">
                    <a:shade val="50000"/>
                  </a:schemeClr>
                </a:solidFill>
                <a:cs typeface="Arabic Transparent" pitchFamily="2" charset="-78"/>
              </a:rPr>
              <a:t>تنص</a:t>
            </a:r>
            <a:r>
              <a:rPr lang="ar-SA" sz="2800" b="1" dirty="0" smtClean="0">
                <a:ln w="50800"/>
                <a:solidFill>
                  <a:schemeClr val="bg1">
                    <a:shade val="50000"/>
                  </a:schemeClr>
                </a:solidFill>
                <a:cs typeface="Arabic Transparent" pitchFamily="2" charset="-78"/>
              </a:rPr>
              <a:t> على حتمية اصطدام الذرات والأيونات والجزيئات بعضها ببعض لكي يتم التفاعل.</a:t>
            </a:r>
          </a:p>
        </p:txBody>
      </p:sp>
      <p:pic>
        <p:nvPicPr>
          <p:cNvPr id="8194" name="Picture 2"/>
          <p:cNvPicPr>
            <a:picLocks noChangeAspect="1" noChangeArrowheads="1"/>
          </p:cNvPicPr>
          <p:nvPr/>
        </p:nvPicPr>
        <p:blipFill>
          <a:blip r:embed="rId6"/>
          <a:srcRect/>
          <a:stretch>
            <a:fillRect/>
          </a:stretch>
        </p:blipFill>
        <p:spPr bwMode="auto">
          <a:xfrm>
            <a:off x="914400" y="3276600"/>
            <a:ext cx="7439025" cy="222885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8194"/>
                                        </p:tgtEl>
                                        <p:attrNameLst>
                                          <p:attrName>style.visibility</p:attrName>
                                        </p:attrNameLst>
                                      </p:cBhvr>
                                      <p:to>
                                        <p:strVal val="visible"/>
                                      </p:to>
                                    </p:set>
                                    <p:anim to="" calcmode="lin" valueType="num">
                                      <p:cBhvr>
                                        <p:cTn id="21" dur="1" fill="hold"/>
                                        <p:tgtEl>
                                          <p:spTgt spid="8194"/>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2133600" y="533400"/>
            <a:ext cx="67056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dirty="0" smtClean="0">
                <a:solidFill>
                  <a:schemeClr val="bg1"/>
                </a:solidFill>
              </a:rPr>
              <a:t>اتجاه التصادم وتكوين المعقد المنشط</a:t>
            </a:r>
            <a:endParaRPr lang="ar-EG" sz="3200" b="1" dirty="0" smtClean="0">
              <a:solidFill>
                <a:schemeClr val="bg1"/>
              </a:solidFill>
            </a:endParaRPr>
          </a:p>
        </p:txBody>
      </p:sp>
      <p:sp>
        <p:nvSpPr>
          <p:cNvPr id="5" name="Content Placeholder 2"/>
          <p:cNvSpPr txBox="1">
            <a:spLocks/>
          </p:cNvSpPr>
          <p:nvPr/>
        </p:nvSpPr>
        <p:spPr>
          <a:xfrm>
            <a:off x="762000" y="1600200"/>
            <a:ext cx="7848600" cy="3581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يوضح الشكلان الإجابة المحتملة عن هذا السؤال، فلكي يؤدي الاصطدام إلى حدوث تفاعل يجب أن ترتبط ذرة الكربون من جزيء </a:t>
            </a:r>
            <a:r>
              <a:rPr lang="en-US" sz="2800" b="1" dirty="0" smtClean="0">
                <a:ln w="50800"/>
                <a:solidFill>
                  <a:schemeClr val="bg1">
                    <a:shade val="50000"/>
                  </a:schemeClr>
                </a:solidFill>
                <a:cs typeface="Arabic Transparent" pitchFamily="2" charset="-78"/>
              </a:rPr>
              <a:t>CO </a:t>
            </a:r>
            <a:r>
              <a:rPr lang="ar-SA" sz="2800" b="1" dirty="0" smtClean="0">
                <a:ln w="50800"/>
                <a:solidFill>
                  <a:schemeClr val="bg1">
                    <a:shade val="50000"/>
                  </a:schemeClr>
                </a:solidFill>
                <a:cs typeface="Arabic Transparent" pitchFamily="2" charset="-78"/>
              </a:rPr>
              <a:t>مع ذرة أكسجين من جزيء </a:t>
            </a:r>
            <a:r>
              <a:rPr lang="en-US" sz="2800" b="1" dirty="0" smtClean="0">
                <a:ln w="50800"/>
                <a:solidFill>
                  <a:schemeClr val="bg1">
                    <a:shade val="50000"/>
                  </a:schemeClr>
                </a:solidFill>
                <a:cs typeface="Arabic Transparent" pitchFamily="2" charset="-78"/>
              </a:rPr>
              <a:t>NO2 </a:t>
            </a:r>
            <a:r>
              <a:rPr lang="ar-SA" sz="2800" b="1" dirty="0" smtClean="0">
                <a:ln w="50800"/>
                <a:solidFill>
                  <a:schemeClr val="bg1">
                    <a:shade val="50000"/>
                  </a:schemeClr>
                </a:solidFill>
                <a:cs typeface="Arabic Transparent" pitchFamily="2" charset="-78"/>
              </a:rPr>
              <a:t>في لحظة الاصطدام، وهذه هي الطريقة الوحيدة لتتكون رابطة مؤقتة. أما الاصطدامات الموضحة في الشكلين</a:t>
            </a:r>
            <a:r>
              <a:rPr lang="en-US" sz="2800" b="1" dirty="0" smtClean="0">
                <a:ln w="50800"/>
                <a:solidFill>
                  <a:schemeClr val="bg1">
                    <a:shade val="50000"/>
                  </a:schemeClr>
                </a:solidFill>
                <a:cs typeface="Arabic Transparent" pitchFamily="2" charset="-78"/>
              </a:rPr>
              <a:t> </a:t>
            </a:r>
            <a:r>
              <a:rPr lang="ar-SA" sz="2800" b="1" dirty="0" smtClean="0">
                <a:ln w="50800"/>
                <a:solidFill>
                  <a:schemeClr val="bg1">
                    <a:shade val="50000"/>
                  </a:schemeClr>
                </a:solidFill>
                <a:cs typeface="Arabic Transparent" pitchFamily="2" charset="-78"/>
              </a:rPr>
              <a:t>فلا تؤدي إلى حدوث تفاعل؛ لأن الجزيئات تتصادم بشكل غير مناسب؛ حيث لا تلامس ذرة الكربون ذرة الأكسجين في لحظة التصادم، فترتد الجزيئات دون تكوين روابط.</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381000" y="533400"/>
            <a:ext cx="8248650" cy="5943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a:spLocks noGrp="1"/>
          </p:cNvSpPr>
          <p:nvPr>
            <p:ph type="title"/>
          </p:nvPr>
        </p:nvSpPr>
        <p:spPr>
          <a:xfrm>
            <a:off x="3657600" y="533400"/>
            <a:ext cx="51816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800" b="1" spc="0" dirty="0" smtClean="0">
                <a:ln w="50800"/>
                <a:solidFill>
                  <a:schemeClr val="bg1">
                    <a:shade val="50000"/>
                  </a:schemeClr>
                </a:solidFill>
              </a:rPr>
              <a:t>طاقة التنشيط وسرعة التفاعل</a:t>
            </a:r>
          </a:p>
        </p:txBody>
      </p:sp>
      <p:sp>
        <p:nvSpPr>
          <p:cNvPr id="5" name="Content Placeholder 2"/>
          <p:cNvSpPr txBox="1">
            <a:spLocks/>
          </p:cNvSpPr>
          <p:nvPr/>
        </p:nvSpPr>
        <p:spPr>
          <a:xfrm>
            <a:off x="762000" y="1600200"/>
            <a:ext cx="7848600" cy="4572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لا يؤدي التصادم في الشكل 3-4</a:t>
            </a:r>
            <a:r>
              <a:rPr lang="en-US" sz="3200" b="1" dirty="0" smtClean="0">
                <a:ln w="50800"/>
                <a:solidFill>
                  <a:schemeClr val="bg1">
                    <a:shade val="50000"/>
                  </a:schemeClr>
                </a:solidFill>
                <a:cs typeface="Arabic Transparent" pitchFamily="2" charset="-78"/>
              </a:rPr>
              <a:t>d </a:t>
            </a:r>
            <a:r>
              <a:rPr lang="ar-SA" sz="3200" b="1" dirty="0" smtClean="0">
                <a:ln w="50800"/>
                <a:solidFill>
                  <a:schemeClr val="bg1">
                    <a:shade val="50000"/>
                  </a:schemeClr>
                </a:solidFill>
                <a:cs typeface="Arabic Transparent" pitchFamily="2" charset="-78"/>
              </a:rPr>
              <a:t>إلى تفاعل لعدم توافر طاقة كافية لحدوث التفاعل، لذلك لا يحدث تفاعل بين جزيئات </a:t>
            </a:r>
            <a:r>
              <a:rPr lang="en-US" sz="3200" b="1" dirty="0" smtClean="0">
                <a:ln w="50800"/>
                <a:solidFill>
                  <a:schemeClr val="bg1">
                    <a:shade val="50000"/>
                  </a:schemeClr>
                </a:solidFill>
                <a:cs typeface="Arabic Transparent" pitchFamily="2" charset="-78"/>
              </a:rPr>
              <a:t>CO </a:t>
            </a:r>
            <a:r>
              <a:rPr lang="ar-SA" sz="3200" b="1" dirty="0" smtClean="0">
                <a:ln w="50800"/>
                <a:solidFill>
                  <a:schemeClr val="bg1">
                    <a:shade val="50000"/>
                  </a:schemeClr>
                </a:solidFill>
                <a:cs typeface="Arabic Transparent" pitchFamily="2" charset="-78"/>
              </a:rPr>
              <a:t>و </a:t>
            </a:r>
            <a:r>
              <a:rPr lang="en-US" sz="3200" b="1" dirty="0" smtClean="0">
                <a:ln w="50800"/>
                <a:solidFill>
                  <a:schemeClr val="bg1">
                    <a:shade val="50000"/>
                  </a:schemeClr>
                </a:solidFill>
                <a:cs typeface="Arabic Transparent" pitchFamily="2" charset="-78"/>
              </a:rPr>
              <a:t>NO2 </a:t>
            </a:r>
            <a:r>
              <a:rPr lang="ar-SA" sz="3200" b="1" dirty="0" smtClean="0">
                <a:ln w="50800"/>
                <a:solidFill>
                  <a:schemeClr val="bg1">
                    <a:shade val="50000"/>
                  </a:schemeClr>
                </a:solidFill>
                <a:cs typeface="Arabic Transparent" pitchFamily="2" charset="-78"/>
              </a:rPr>
              <a:t>ما لم تتصادم بقوة كافية. ويسمى الحد الأدنى من الطاقة لدى الجزيئات المتفاعلة واللازم لتكوين المعقد المنشط وإحداث التفاعل طاقة التنشيط .</a:t>
            </a:r>
            <a:r>
              <a:rPr lang="en-US" sz="3200" b="1" dirty="0" smtClean="0">
                <a:ln w="50800"/>
                <a:solidFill>
                  <a:schemeClr val="bg1">
                    <a:shade val="50000"/>
                  </a:schemeClr>
                </a:solidFill>
                <a:cs typeface="Arabic Transparent" pitchFamily="2" charset="-78"/>
              </a:rPr>
              <a:t>Ea</a:t>
            </a:r>
            <a:endParaRPr lang="ar-SA" sz="32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builtIn="1"/>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652596" y="685800"/>
            <a:ext cx="7986579" cy="5638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862013" y="552450"/>
            <a:ext cx="7419975" cy="57531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omb.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1066800" y="685800"/>
            <a:ext cx="7467600" cy="1676400"/>
          </a:xfrm>
          <a:prstGeom prst="star32">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8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الثانى</a:t>
            </a:r>
            <a:endParaRPr kumimoji="0" lang="ar-SA" sz="48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1143000" y="3886200"/>
            <a:ext cx="7315200" cy="2133600"/>
          </a:xfrm>
          <a:prstGeom prst="roundRect">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العوامل المؤثرة فى سرعة التفاعل</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9050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36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تؤثر عوامل كثيرة فى سرعة التفاعلات الكيميائية منها : طبيعة المواد المتفاعلة والتركيز ودرجة الحرارة ومساحة السطح والمحفزات</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13716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8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المحفزات ـ المثبطات</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9600" b="1" dirty="0" smtClean="0">
                <a:ln w="11430"/>
                <a:solidFill>
                  <a:srgbClr val="00B0F0"/>
                </a:solidFill>
                <a:effectLst>
                  <a:outerShdw blurRad="50800" dist="39000" dir="5460000" algn="tl">
                    <a:srgbClr val="000000">
                      <a:alpha val="38000"/>
                    </a:srgbClr>
                  </a:outerShdw>
                </a:effectLst>
              </a:rPr>
              <a:t>الربط </a:t>
            </a:r>
          </a:p>
          <a:p>
            <a:pPr lvl="0" algn="ctr" rtl="1">
              <a:spcBef>
                <a:spcPct val="0"/>
              </a:spcBef>
              <a:defRPr/>
            </a:pPr>
            <a:r>
              <a:rPr lang="ar-SA" sz="9600" b="1" dirty="0" smtClean="0">
                <a:ln w="11430"/>
                <a:solidFill>
                  <a:srgbClr val="00B0F0"/>
                </a:solidFill>
                <a:effectLst>
                  <a:outerShdw blurRad="50800" dist="39000" dir="5460000" algn="tl">
                    <a:srgbClr val="000000">
                      <a:alpha val="38000"/>
                    </a:srgbClr>
                  </a:outerShdw>
                </a:effectLst>
              </a:rPr>
              <a:t>مع </a:t>
            </a:r>
          </a:p>
          <a:p>
            <a:pPr lvl="0" algn="ctr" rtl="1">
              <a:spcBef>
                <a:spcPct val="0"/>
              </a:spcBef>
              <a:defRPr/>
            </a:pPr>
            <a:r>
              <a:rPr lang="ar-SA" sz="9600" b="1" dirty="0" smtClean="0">
                <a:ln w="11430"/>
                <a:solidFill>
                  <a:srgbClr val="00B0F0"/>
                </a:solidFill>
                <a:effectLst>
                  <a:outerShdw blurRad="50800" dist="39000" dir="5460000" algn="tl">
                    <a:srgbClr val="000000">
                      <a:alpha val="38000"/>
                    </a:srgbClr>
                  </a:outerShdw>
                </a:effectLst>
              </a:rPr>
              <a:t>الحياة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382000" cy="43434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buNone/>
            </a:pPr>
            <a:r>
              <a:rPr lang="ar-SA" sz="3600" b="1" dirty="0" smtClean="0">
                <a:ln w="50800"/>
                <a:solidFill>
                  <a:schemeClr val="bg1">
                    <a:shade val="50000"/>
                  </a:schemeClr>
                </a:solidFill>
                <a:cs typeface="Arabic Transparent" pitchFamily="2" charset="-78"/>
              </a:rPr>
              <a:t>   : ترى، كم تكون سرعة انتشار النار في غابة إذا كانت أشجارها متباعدا بعضها عن بعض أو كان الخشب رطبا؟ وبشكل مماثل، تعتمد سرعة التفاعل الكيميائي على عدة عوامل، منها تركيز المواد المتفاعلة، وخواصها الفيزيائية..</a:t>
            </a:r>
          </a:p>
          <a:p>
            <a:pPr algn="just">
              <a:buNone/>
            </a:pPr>
            <a:endParaRPr lang="ar-SA" sz="36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495800" y="533400"/>
            <a:ext cx="4343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800" b="1" spc="0" dirty="0" smtClean="0">
                <a:ln w="50800"/>
                <a:solidFill>
                  <a:schemeClr val="bg1">
                    <a:shade val="50000"/>
                  </a:schemeClr>
                </a:solidFill>
              </a:rPr>
              <a:t>طبيعة المواد المتفاعلة</a:t>
            </a:r>
          </a:p>
        </p:txBody>
      </p:sp>
      <p:sp>
        <p:nvSpPr>
          <p:cNvPr id="5" name="Content Placeholder 2"/>
          <p:cNvSpPr txBox="1">
            <a:spLocks/>
          </p:cNvSpPr>
          <p:nvPr/>
        </p:nvSpPr>
        <p:spPr>
          <a:xfrm>
            <a:off x="381000" y="1447800"/>
            <a:ext cx="8534400" cy="3429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 تتفاعل بعض المواد أسرع من غيرها. فمثلا يتشابه فلزَّا النحاس والخارصين (الزنك) في خواصهما الفيزيائية؛ بسبب قرب موقعيهما في الجدول الدوري، ومع ذلك فهما يتفاعلان بسرعات مختلفة عند وضع كل منهما في كأس تحتوي على محلول </a:t>
            </a:r>
            <a:r>
              <a:rPr lang="ar-SA" sz="2800" b="1" dirty="0" err="1" smtClean="0">
                <a:ln w="50800"/>
                <a:solidFill>
                  <a:schemeClr val="bg1">
                    <a:shade val="50000"/>
                  </a:schemeClr>
                </a:solidFill>
                <a:cs typeface="Arabic Transparent" pitchFamily="2" charset="-78"/>
              </a:rPr>
              <a:t>نترات</a:t>
            </a:r>
            <a:r>
              <a:rPr lang="ar-SA" sz="2800" b="1" dirty="0" smtClean="0">
                <a:ln w="50800"/>
                <a:solidFill>
                  <a:schemeClr val="bg1">
                    <a:shade val="50000"/>
                  </a:schemeClr>
                </a:solidFill>
                <a:cs typeface="Arabic Transparent" pitchFamily="2" charset="-78"/>
              </a:rPr>
              <a:t> الفضة بالتركيز نفسه.</a:t>
            </a: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838200" y="914400"/>
            <a:ext cx="7505700" cy="4572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800600" y="533400"/>
            <a:ext cx="4038600" cy="7620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التركيز</a:t>
            </a:r>
          </a:p>
        </p:txBody>
      </p:sp>
      <p:sp>
        <p:nvSpPr>
          <p:cNvPr id="5" name="Content Placeholder 2"/>
          <p:cNvSpPr txBox="1">
            <a:spLocks/>
          </p:cNvSpPr>
          <p:nvPr/>
        </p:nvSpPr>
        <p:spPr>
          <a:xfrm>
            <a:off x="914400" y="1524000"/>
            <a:ext cx="7848600" cy="4572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من الطرائق التي يستطيع الكيميائيون بها تغيير سرعة التفاعل تغيير تركيز المواد المتفاعلة. وكما تذكر فإن نظرية التصادم </a:t>
            </a:r>
            <a:r>
              <a:rPr lang="ar-SA" sz="3200" b="1" dirty="0" err="1" smtClean="0">
                <a:ln w="50800"/>
                <a:solidFill>
                  <a:schemeClr val="bg1">
                    <a:shade val="50000"/>
                  </a:schemeClr>
                </a:solidFill>
                <a:cs typeface="Arabic Transparent" pitchFamily="2" charset="-78"/>
              </a:rPr>
              <a:t>تنص</a:t>
            </a:r>
            <a:r>
              <a:rPr lang="ar-SA" sz="3200" b="1" dirty="0" smtClean="0">
                <a:ln w="50800"/>
                <a:solidFill>
                  <a:schemeClr val="bg1">
                    <a:shade val="50000"/>
                  </a:schemeClr>
                </a:solidFill>
                <a:cs typeface="Arabic Transparent" pitchFamily="2" charset="-78"/>
              </a:rPr>
              <a:t> على أنه يجب أن تتصادم الجسيمات حتى يحدث التفاعل، وكلما ازداد عدد الجسيمات ازداد عدد الاصطدامات. وهذا شبيه بلعبة السيارات الكهربائية في مدينة الألعاب الترفيهية. فعندما يكون عدد السيارات كبيرا في الحلبة ازداد عدد الاصطدامات. والشيء نفسه صحيح بالنسبة للتفاعلات الكيميائية..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3"/>
          <p:cNvSpPr/>
          <p:nvPr/>
        </p:nvSpPr>
        <p:spPr>
          <a:xfrm>
            <a:off x="1028696" y="533400"/>
            <a:ext cx="7620000" cy="2590800"/>
          </a:xfrm>
          <a:prstGeom prst="ellipse">
            <a:avLst/>
          </a:prstGeom>
          <a:solidFill>
            <a:srgbClr val="00B0F0"/>
          </a:solidFill>
          <a:ln>
            <a:solidFill>
              <a:srgbClr val="00B0F0"/>
            </a:solidFill>
          </a:ln>
        </p:spPr>
        <p:style>
          <a:lnRef idx="0">
            <a:schemeClr val="accent2"/>
          </a:lnRef>
          <a:fillRef idx="3">
            <a:schemeClr val="accent2"/>
          </a:fillRef>
          <a:effectRef idx="3">
            <a:schemeClr val="accent2"/>
          </a:effectRef>
          <a:fontRef idx="minor">
            <a:schemeClr val="lt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ar-SA" sz="9600" b="1" dirty="0" smtClean="0">
                <a:ln w="50800"/>
                <a:solidFill>
                  <a:schemeClr val="bg1">
                    <a:shade val="50000"/>
                  </a:schemeClr>
                </a:solidFill>
              </a:rPr>
              <a:t>الفصل 3</a:t>
            </a:r>
            <a:endParaRPr lang="ar-EG" sz="9600" b="1" dirty="0">
              <a:ln w="50800"/>
              <a:solidFill>
                <a:schemeClr val="bg1">
                  <a:shade val="50000"/>
                </a:schemeClr>
              </a:solidFill>
            </a:endParaRPr>
          </a:p>
        </p:txBody>
      </p:sp>
      <p:sp>
        <p:nvSpPr>
          <p:cNvPr id="6" name="Line Callout 3 (No Border) 5"/>
          <p:cNvSpPr/>
          <p:nvPr/>
        </p:nvSpPr>
        <p:spPr>
          <a:xfrm>
            <a:off x="1219200" y="3657600"/>
            <a:ext cx="7010400" cy="2133600"/>
          </a:xfrm>
          <a:prstGeom prst="callout3">
            <a:avLst>
              <a:gd name="adj1" fmla="val 18750"/>
              <a:gd name="adj2" fmla="val -8333"/>
              <a:gd name="adj3" fmla="val 18750"/>
              <a:gd name="adj4" fmla="val -16667"/>
              <a:gd name="adj5" fmla="val 100000"/>
              <a:gd name="adj6" fmla="val -16667"/>
              <a:gd name="adj7" fmla="val 120399"/>
              <a:gd name="adj8" fmla="val -17226"/>
            </a:avLst>
          </a:prstGeom>
          <a:solidFill>
            <a:srgbClr val="FFFF00"/>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سرعة التفاعلات الكيميائية</a:t>
            </a:r>
            <a:endParaRPr lang="ar-EG"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4"/>
          <a:srcRect/>
          <a:stretch>
            <a:fillRect/>
          </a:stretch>
        </p:blipFill>
        <p:spPr bwMode="auto">
          <a:xfrm>
            <a:off x="762000" y="1447800"/>
            <a:ext cx="7591425" cy="3505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to="" calcmode="lin" valueType="num">
                                      <p:cBhvr>
                                        <p:cTn id="7" dur="1" fill="hold"/>
                                        <p:tgtEl>
                                          <p:spTgt spid="1536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267200" y="533400"/>
            <a:ext cx="45720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800" b="1" spc="0" dirty="0" smtClean="0">
                <a:ln w="50800"/>
                <a:solidFill>
                  <a:schemeClr val="bg1">
                    <a:shade val="50000"/>
                  </a:schemeClr>
                </a:solidFill>
              </a:rPr>
              <a:t>مساحة السطح</a:t>
            </a:r>
          </a:p>
        </p:txBody>
      </p:sp>
      <p:sp>
        <p:nvSpPr>
          <p:cNvPr id="5" name="Content Placeholder 2"/>
          <p:cNvSpPr txBox="1">
            <a:spLocks/>
          </p:cNvSpPr>
          <p:nvPr/>
        </p:nvSpPr>
        <p:spPr>
          <a:xfrm>
            <a:off x="3733800" y="1295400"/>
            <a:ext cx="5105400" cy="5334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إذا تأملت التفاعل في الشكل فستلاحظ أن الدبوس الساخن يتوهج عند وجود الأكسجين، كما في الشكل </a:t>
            </a:r>
            <a:r>
              <a:rPr lang="en-US" sz="3200" b="1" dirty="0" smtClean="0">
                <a:ln w="50800"/>
                <a:solidFill>
                  <a:schemeClr val="bg1">
                    <a:shade val="50000"/>
                  </a:schemeClr>
                </a:solidFill>
                <a:cs typeface="Arabic Transparent" pitchFamily="2" charset="-78"/>
              </a:rPr>
              <a:t>، </a:t>
            </a:r>
            <a:r>
              <a:rPr lang="ar-SA" sz="3200" b="1" dirty="0" smtClean="0">
                <a:ln w="50800"/>
                <a:solidFill>
                  <a:schemeClr val="bg1">
                    <a:shade val="50000"/>
                  </a:schemeClr>
                </a:solidFill>
                <a:cs typeface="Arabic Transparent" pitchFamily="2" charset="-78"/>
              </a:rPr>
              <a:t>بينما تشتعل كتلة سلك تنظيف الأواني المعدنية بشدة في الشكل</a:t>
            </a:r>
            <a:r>
              <a:rPr lang="en-US" sz="3200" b="1" dirty="0" smtClean="0">
                <a:ln w="50800"/>
                <a:solidFill>
                  <a:schemeClr val="bg1">
                    <a:shade val="50000"/>
                  </a:schemeClr>
                </a:solidFill>
                <a:cs typeface="Arabic Transparent" pitchFamily="2" charset="-78"/>
              </a:rPr>
              <a:t>؛ </a:t>
            </a:r>
            <a:r>
              <a:rPr lang="ar-SA" sz="3200" b="1" dirty="0" smtClean="0">
                <a:ln w="50800"/>
                <a:solidFill>
                  <a:schemeClr val="bg1">
                    <a:shade val="50000"/>
                  </a:schemeClr>
                </a:solidFill>
                <a:cs typeface="Arabic Transparent" pitchFamily="2" charset="-78"/>
              </a:rPr>
              <a:t>حيث تعمل زيادة مساحة سطح التفاعل على زيادة سرعة التفاعل؛ بسبب زيادة عدد الاصطدامات بين الجسيمات المتفاعلة.</a:t>
            </a:r>
          </a:p>
        </p:txBody>
      </p:sp>
      <p:pic>
        <p:nvPicPr>
          <p:cNvPr id="16386" name="Picture 2"/>
          <p:cNvPicPr>
            <a:picLocks noChangeAspect="1" noChangeArrowheads="1"/>
          </p:cNvPicPr>
          <p:nvPr/>
        </p:nvPicPr>
        <p:blipFill>
          <a:blip r:embed="rId6"/>
          <a:srcRect/>
          <a:stretch>
            <a:fillRect/>
          </a:stretch>
        </p:blipFill>
        <p:spPr bwMode="auto">
          <a:xfrm>
            <a:off x="457200" y="914400"/>
            <a:ext cx="2571750" cy="5638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16386"/>
                                        </p:tgtEl>
                                        <p:attrNameLst>
                                          <p:attrName>style.visibility</p:attrName>
                                        </p:attrNameLst>
                                      </p:cBhvr>
                                      <p:to>
                                        <p:strVal val="visible"/>
                                      </p:to>
                                    </p:set>
                                    <p:anim to="" calcmode="lin" valueType="num">
                                      <p:cBhvr>
                                        <p:cTn id="21" dur="1" fill="hold"/>
                                        <p:tgtEl>
                                          <p:spTgt spid="16386"/>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arrow.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4953000" y="533400"/>
            <a:ext cx="38862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r>
              <a:rPr lang="ar-SA" sz="2800" b="1" dirty="0" smtClean="0">
                <a:solidFill>
                  <a:schemeClr val="bg1"/>
                </a:solidFill>
              </a:rPr>
              <a:t>درجة الحرارة</a:t>
            </a:r>
            <a:endParaRPr lang="ar-EG" sz="2800" b="1" dirty="0" smtClean="0">
              <a:solidFill>
                <a:schemeClr val="bg1"/>
              </a:solidFill>
            </a:endParaRPr>
          </a:p>
        </p:txBody>
      </p:sp>
      <p:sp>
        <p:nvSpPr>
          <p:cNvPr id="3" name="Content Placeholder 2"/>
          <p:cNvSpPr txBox="1">
            <a:spLocks/>
          </p:cNvSpPr>
          <p:nvPr/>
        </p:nvSpPr>
        <p:spPr>
          <a:xfrm>
            <a:off x="762000" y="1905000"/>
            <a:ext cx="7848600" cy="3276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تؤدي الزيادة في درجة الحرارة إلى زيادة سرعة التفاعل الكيميائي. فأنت تعلم مثلا أن التفاعلات التي تسّبب تلف الأطعمة تكون أسرع كثيرا عند درجة حرارة الغرفة منها عند وضع الأطعمة في الثلاجة. يوضح الرسم البياني في الشكل أن زيادة درجة الحرارة بمقدار </a:t>
            </a:r>
            <a:r>
              <a:rPr lang="en-US" sz="2800" b="1" dirty="0" smtClean="0">
                <a:ln w="50800"/>
                <a:solidFill>
                  <a:schemeClr val="bg1">
                    <a:shade val="50000"/>
                  </a:schemeClr>
                </a:solidFill>
                <a:cs typeface="Arabic Transparent" pitchFamily="2" charset="-78"/>
              </a:rPr>
              <a:t> 10K </a:t>
            </a:r>
            <a:r>
              <a:rPr lang="ar-SA" sz="2800" b="1" dirty="0" smtClean="0">
                <a:ln w="50800"/>
                <a:solidFill>
                  <a:schemeClr val="bg1">
                    <a:shade val="50000"/>
                  </a:schemeClr>
                </a:solidFill>
                <a:cs typeface="Arabic Transparent" pitchFamily="2" charset="-78"/>
              </a:rPr>
              <a:t>تؤدي إلى مضاعفة سرعة التفاعل تقريبا. فكيف يمكن لزيادة طفيفة في درجة الحرارة أن يكون لها هذا التأثير الكبير؟.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4"/>
          <a:srcRect/>
          <a:stretch>
            <a:fillRect/>
          </a:stretch>
        </p:blipFill>
        <p:spPr bwMode="auto">
          <a:xfrm>
            <a:off x="457200" y="609599"/>
            <a:ext cx="8401050" cy="5562601"/>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to="" calcmode="lin" valueType="num">
                                      <p:cBhvr>
                                        <p:cTn id="7" dur="1" fill="hold"/>
                                        <p:tgtEl>
                                          <p:spTgt spid="1741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omb.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2819400" y="304800"/>
            <a:ext cx="60198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4400" b="1" dirty="0" smtClean="0">
                <a:ln w="50800"/>
                <a:solidFill>
                  <a:schemeClr val="bg1">
                    <a:shade val="50000"/>
                  </a:schemeClr>
                </a:solidFill>
              </a:rPr>
              <a:t>المحفزات والمثبطات</a:t>
            </a:r>
          </a:p>
        </p:txBody>
      </p:sp>
      <p:sp>
        <p:nvSpPr>
          <p:cNvPr id="4" name="Content Placeholder 2"/>
          <p:cNvSpPr txBox="1">
            <a:spLocks/>
          </p:cNvSpPr>
          <p:nvPr/>
        </p:nvSpPr>
        <p:spPr>
          <a:xfrm>
            <a:off x="457200" y="1295400"/>
            <a:ext cx="8153400" cy="4648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المحفزات : لا يحدث كثير من التفاعلات الكيميائية في المخلوقات الحية بالسرعة الكافية للمحافظة على الحياة عند درجات الحرارة الطبيعية لولا وجود الإنزيمات التي خلقها الله تعالى. فالإنزيم نوع من أنواع المحفزات التي تعمل على زيادة سرعة التفاعل الكيميائي، دون أن تستهلك في التفاعل. وتستعمل المحفزات على نطاق واسع في الصناعات التحويلية لإنتاج كمية أكبر من المنتج بسرعة كبيرة، مما يقلل من تكلفته. ولكن لا يزيد المحفز من عدد النواتج، ولا يعد ضمن المواد المتفاعلة أو الناتجة عن التفاعل، لذا لا يتم تضمينه في المعادلات الكيميائية.</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txBox="1">
            <a:spLocks/>
          </p:cNvSpPr>
          <p:nvPr/>
        </p:nvSpPr>
        <p:spPr>
          <a:xfrm>
            <a:off x="762000" y="1143000"/>
            <a:ext cx="7848600" cy="3810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a:t>
            </a:r>
            <a:r>
              <a:rPr lang="ar-SA" sz="3200" b="1" dirty="0" smtClean="0">
                <a:ln w="50800"/>
                <a:solidFill>
                  <a:schemeClr val="bg1">
                    <a:shade val="50000"/>
                  </a:schemeClr>
                </a:solidFill>
                <a:cs typeface="Arabic Transparent" pitchFamily="2" charset="-78"/>
              </a:rPr>
              <a:t>    المثبطات : </a:t>
            </a:r>
            <a:r>
              <a:rPr lang="ar-SA" sz="3200" b="1" dirty="0" smtClean="0">
                <a:ln w="50800"/>
                <a:solidFill>
                  <a:schemeClr val="bg1">
                    <a:shade val="50000"/>
                  </a:schemeClr>
                </a:solidFill>
                <a:cs typeface="Arabic Transparent" pitchFamily="2" charset="-78"/>
              </a:rPr>
              <a:t>يسمى النوع الآخر من المواد التي تؤثر في سرعة التفاعل </a:t>
            </a:r>
            <a:r>
              <a:rPr lang="ar-SA" sz="3200" b="1" dirty="0" smtClean="0">
                <a:ln w="50800"/>
                <a:solidFill>
                  <a:schemeClr val="bg1">
                    <a:shade val="50000"/>
                  </a:schemeClr>
                </a:solidFill>
                <a:cs typeface="Arabic Transparent" pitchFamily="2" charset="-78"/>
              </a:rPr>
              <a:t>المثبطات</a:t>
            </a:r>
            <a:r>
              <a:rPr lang="ar-SA" sz="3200" b="1" dirty="0" smtClean="0">
                <a:ln w="50800"/>
                <a:solidFill>
                  <a:schemeClr val="bg1">
                    <a:shade val="50000"/>
                  </a:schemeClr>
                </a:solidFill>
                <a:cs typeface="Arabic Transparent" pitchFamily="2" charset="-78"/>
              </a:rPr>
              <a:t>. </a:t>
            </a:r>
            <a:r>
              <a:rPr lang="ar-SA" sz="3200" b="1" dirty="0" smtClean="0">
                <a:ln w="50800"/>
                <a:solidFill>
                  <a:schemeClr val="bg1">
                    <a:shade val="50000"/>
                  </a:schemeClr>
                </a:solidFill>
                <a:cs typeface="Arabic Transparent" pitchFamily="2" charset="-78"/>
              </a:rPr>
              <a:t>وخلافا للمحفز الذي </a:t>
            </a:r>
            <a:r>
              <a:rPr lang="ar-SA" sz="3200" b="1" dirty="0" smtClean="0">
                <a:ln w="50800"/>
                <a:solidFill>
                  <a:schemeClr val="bg1">
                    <a:shade val="50000"/>
                  </a:schemeClr>
                </a:solidFill>
                <a:cs typeface="Arabic Transparent" pitchFamily="2" charset="-78"/>
              </a:rPr>
              <a:t>يزيد سرعة التفاعل، تعمل المثبطات على إبطاء سرعة التفاعل. كما </a:t>
            </a:r>
            <a:r>
              <a:rPr lang="ar-SA" sz="3200" b="1" dirty="0" smtClean="0">
                <a:ln w="50800"/>
                <a:solidFill>
                  <a:schemeClr val="bg1">
                    <a:shade val="50000"/>
                  </a:schemeClr>
                </a:solidFill>
                <a:cs typeface="Arabic Transparent" pitchFamily="2" charset="-78"/>
              </a:rPr>
              <a:t>َتحول </a:t>
            </a:r>
            <a:r>
              <a:rPr lang="ar-SA" sz="3200" b="1" dirty="0" smtClean="0">
                <a:ln w="50800"/>
                <a:solidFill>
                  <a:schemeClr val="bg1">
                    <a:shade val="50000"/>
                  </a:schemeClr>
                </a:solidFill>
                <a:cs typeface="Arabic Transparent" pitchFamily="2" charset="-78"/>
              </a:rPr>
              <a:t>بعض </a:t>
            </a:r>
            <a:r>
              <a:rPr lang="ar-SA" sz="3200" b="1" dirty="0" smtClean="0">
                <a:ln w="50800"/>
                <a:solidFill>
                  <a:schemeClr val="bg1">
                    <a:shade val="50000"/>
                  </a:schemeClr>
                </a:solidFill>
                <a:cs typeface="Arabic Transparent" pitchFamily="2" charset="-78"/>
              </a:rPr>
              <a:t>المثبطات دون </a:t>
            </a:r>
            <a:r>
              <a:rPr lang="ar-SA" sz="3200" b="1" dirty="0" smtClean="0">
                <a:ln w="50800"/>
                <a:solidFill>
                  <a:schemeClr val="bg1">
                    <a:shade val="50000"/>
                  </a:schemeClr>
                </a:solidFill>
                <a:cs typeface="Arabic Transparent" pitchFamily="2" charset="-78"/>
              </a:rPr>
              <a:t>حدوث التفاعل </a:t>
            </a:r>
            <a:r>
              <a:rPr lang="ar-SA" sz="3200" b="1" dirty="0" smtClean="0">
                <a:ln w="50800"/>
                <a:solidFill>
                  <a:schemeClr val="bg1">
                    <a:shade val="50000"/>
                  </a:schemeClr>
                </a:solidFill>
                <a:cs typeface="Arabic Transparent" pitchFamily="2" charset="-78"/>
              </a:rPr>
              <a:t>على الإطلاق</a:t>
            </a:r>
            <a:r>
              <a:rPr lang="ar-SA" sz="3200" b="1" dirty="0" smtClean="0">
                <a:ln w="50800"/>
                <a:solidFill>
                  <a:schemeClr val="bg1">
                    <a:shade val="50000"/>
                  </a:schemeClr>
                </a:solidFill>
                <a:cs typeface="Arabic Transparent" pitchFamily="2" charset="-78"/>
              </a:rPr>
              <a:t>.</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5"/>
          <a:srcRect/>
          <a:stretch>
            <a:fillRect/>
          </a:stretch>
        </p:blipFill>
        <p:spPr bwMode="auto">
          <a:xfrm>
            <a:off x="5638800" y="457199"/>
            <a:ext cx="3181350" cy="5682717"/>
          </a:xfrm>
          <a:prstGeom prst="rect">
            <a:avLst/>
          </a:prstGeom>
          <a:noFill/>
          <a:ln w="9525">
            <a:noFill/>
            <a:miter lim="800000"/>
            <a:headEnd/>
            <a:tailEnd/>
          </a:ln>
          <a:effectLst/>
        </p:spPr>
      </p:pic>
      <p:pic>
        <p:nvPicPr>
          <p:cNvPr id="1027" name="Picture 3"/>
          <p:cNvPicPr>
            <a:picLocks noChangeAspect="1" noChangeArrowheads="1"/>
          </p:cNvPicPr>
          <p:nvPr/>
        </p:nvPicPr>
        <p:blipFill>
          <a:blip r:embed="rId6"/>
          <a:srcRect/>
          <a:stretch>
            <a:fillRect/>
          </a:stretch>
        </p:blipFill>
        <p:spPr bwMode="auto">
          <a:xfrm>
            <a:off x="609600" y="1828800"/>
            <a:ext cx="4724400" cy="2895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omb.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 to="" calcmode="lin" valueType="num">
                                      <p:cBhvr>
                                        <p:cTn id="12" dur="1" fill="hold"/>
                                        <p:tgtEl>
                                          <p:spTgt spid="1027"/>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066800" y="685800"/>
            <a:ext cx="7467600" cy="1676400"/>
          </a:xfrm>
          <a:prstGeom prst="star32">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8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الثالث</a:t>
            </a:r>
            <a:endParaRPr kumimoji="0" lang="ar-SA" sz="48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1219200" y="3429000"/>
            <a:ext cx="7315200" cy="1676400"/>
          </a:xfrm>
          <a:prstGeom prst="roundRect">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Simple Bold Jut Out" pitchFamily="2" charset="-78"/>
              </a:rPr>
              <a:t>قوانين سرعة التفاعل</a:t>
            </a:r>
            <a:endParaRPr lang="ar-SA"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Simple Bold Jut Ou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21336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indent="-342900" algn="ctr" rtl="1">
              <a:spcBef>
                <a:spcPts val="700"/>
              </a:spcBef>
              <a:buClr>
                <a:schemeClr val="tx2"/>
              </a:buClr>
              <a:buSzPct val="95000"/>
            </a:pPr>
            <a:r>
              <a:rPr lang="ar-SA" sz="40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قانون سرعة التفاعل عبارة عن علاقة رياضية </a:t>
            </a:r>
            <a:r>
              <a:rPr lang="ar-SA" sz="4000" b="1" dirty="0" err="1"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ـ</a:t>
            </a:r>
            <a:r>
              <a:rPr lang="ar-SA" sz="40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 يمكن تحديدها بالتجربة </a:t>
            </a:r>
            <a:r>
              <a:rPr lang="ar-SA" sz="4000" b="1" dirty="0" err="1"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ـ</a:t>
            </a:r>
            <a:r>
              <a:rPr lang="ar-SA" sz="40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 تربط سرعة التفاعل وتركيز المادة المتفاعلة .</a:t>
            </a:r>
            <a:endParaRPr lang="ar-SA" sz="40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19812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just" rtl="1">
              <a:spcBef>
                <a:spcPts val="700"/>
              </a:spcBef>
              <a:buClr>
                <a:schemeClr val="tx2"/>
              </a:buClr>
              <a:buSzPct val="95000"/>
            </a:pP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قانون سرعة </a:t>
            </a: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التفاعل </a:t>
            </a:r>
            <a:r>
              <a:rPr lang="ar-SA" sz="4800" b="1" dirty="0" err="1"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ـ</a:t>
            </a: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 ثابت </a:t>
            </a: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سرعة </a:t>
            </a: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التفاعل </a:t>
            </a:r>
            <a:r>
              <a:rPr lang="ar-SA" sz="4800" b="1" dirty="0" err="1"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ـ</a:t>
            </a: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 رتبة </a:t>
            </a: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rPr>
              <a:t>التفاعل</a:t>
            </a:r>
            <a:endPar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Simple Bold Jut Ou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228601" y="152399"/>
            <a:ext cx="8610600" cy="648564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9600" b="1" dirty="0" smtClean="0">
                <a:ln w="11430"/>
                <a:solidFill>
                  <a:srgbClr val="00B0F0"/>
                </a:solidFill>
                <a:effectLst>
                  <a:outerShdw blurRad="50800" dist="39000" dir="5460000" algn="tl">
                    <a:srgbClr val="000000">
                      <a:alpha val="38000"/>
                    </a:srgbClr>
                  </a:outerShdw>
                </a:effectLst>
              </a:rPr>
              <a:t>الربط </a:t>
            </a:r>
          </a:p>
          <a:p>
            <a:pPr lvl="0" algn="ctr" rtl="1">
              <a:spcBef>
                <a:spcPct val="0"/>
              </a:spcBef>
              <a:defRPr/>
            </a:pPr>
            <a:r>
              <a:rPr lang="ar-SA" sz="9600" b="1" dirty="0" smtClean="0">
                <a:ln w="11430"/>
                <a:solidFill>
                  <a:srgbClr val="00B0F0"/>
                </a:solidFill>
                <a:effectLst>
                  <a:outerShdw blurRad="50800" dist="39000" dir="5460000" algn="tl">
                    <a:srgbClr val="000000">
                      <a:alpha val="38000"/>
                    </a:srgbClr>
                  </a:outerShdw>
                </a:effectLst>
              </a:rPr>
              <a:t>مع </a:t>
            </a:r>
          </a:p>
          <a:p>
            <a:pPr lvl="0" algn="ctr" rtl="1">
              <a:spcBef>
                <a:spcPct val="0"/>
              </a:spcBef>
              <a:defRPr/>
            </a:pPr>
            <a:r>
              <a:rPr lang="ar-SA" sz="9600" b="1" dirty="0" smtClean="0">
                <a:ln w="11430"/>
                <a:solidFill>
                  <a:srgbClr val="00B0F0"/>
                </a:solidFill>
                <a:effectLst>
                  <a:outerShdw blurRad="50800" dist="39000" dir="5460000" algn="tl">
                    <a:srgbClr val="000000">
                      <a:alpha val="38000"/>
                    </a:srgbClr>
                  </a:outerShdw>
                </a:effectLst>
              </a:rPr>
              <a:t>الحياة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382000" cy="43434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200000"/>
              </a:lnSpc>
              <a:buNone/>
            </a:pPr>
            <a:r>
              <a:rPr lang="ar-SA" sz="3600" b="1" dirty="0" smtClean="0">
                <a:ln w="50800"/>
                <a:solidFill>
                  <a:schemeClr val="bg1">
                    <a:shade val="50000"/>
                  </a:schemeClr>
                </a:solidFill>
                <a:cs typeface="Arabic Transparent" pitchFamily="2" charset="-78"/>
              </a:rPr>
              <a:t>   : </a:t>
            </a:r>
            <a:r>
              <a:rPr lang="ar-SA" sz="3600" b="1" dirty="0" smtClean="0">
                <a:ln w="50800"/>
                <a:solidFill>
                  <a:schemeClr val="bg1">
                    <a:shade val="50000"/>
                  </a:schemeClr>
                </a:solidFill>
                <a:cs typeface="Arabic Transparent" pitchFamily="2" charset="-78"/>
              </a:rPr>
              <a:t>عندما يزداد انهمار المطر تزداد سرعة جريان الماء فوق سطح </a:t>
            </a:r>
            <a:r>
              <a:rPr lang="ar-SA" sz="3600" b="1" dirty="0" smtClean="0">
                <a:ln w="50800"/>
                <a:solidFill>
                  <a:schemeClr val="bg1">
                    <a:shade val="50000"/>
                  </a:schemeClr>
                </a:solidFill>
                <a:cs typeface="Arabic Transparent" pitchFamily="2" charset="-78"/>
              </a:rPr>
              <a:t>الأرض. وبالطريقة </a:t>
            </a:r>
            <a:r>
              <a:rPr lang="ar-SA" sz="3600" b="1" dirty="0" smtClean="0">
                <a:ln w="50800"/>
                <a:solidFill>
                  <a:schemeClr val="bg1">
                    <a:shade val="50000"/>
                  </a:schemeClr>
                </a:solidFill>
                <a:cs typeface="Arabic Transparent" pitchFamily="2" charset="-78"/>
              </a:rPr>
              <a:t>نفسها، عندما يزيد الكيميائي تركيز المواد المتفاعلة تزداد سرعة التفاعل..</a:t>
            </a:r>
            <a:endParaRPr lang="ar-SA" sz="3600" b="1" dirty="0" smtClean="0">
              <a:ln w="50800"/>
              <a:solidFill>
                <a:schemeClr val="bg1">
                  <a:shade val="50000"/>
                </a:schemeClr>
              </a:solidFill>
              <a:cs typeface="Arabic Transparent" pitchFamily="2" charset="-78"/>
            </a:endParaRPr>
          </a:p>
          <a:p>
            <a:pPr algn="just">
              <a:lnSpc>
                <a:spcPct val="200000"/>
              </a:lnSpc>
              <a:buNone/>
            </a:pPr>
            <a:endParaRPr lang="ar-SA" sz="3600" b="1" dirty="0" smtClean="0">
              <a:ln w="50800"/>
              <a:solidFill>
                <a:schemeClr val="bg1">
                  <a:shade val="50000"/>
                </a:schemeClr>
              </a:solidFill>
              <a:cs typeface="Arabic Transparent" pitchFamily="2" charset="-78"/>
            </a:endParaRPr>
          </a:p>
          <a:p>
            <a:pPr algn="just">
              <a:buNone/>
            </a:pPr>
            <a:endParaRPr lang="ar-SA" sz="36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0" y="533400"/>
            <a:ext cx="60960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spc="0" dirty="0" smtClean="0">
                <a:ln w="50800"/>
                <a:solidFill>
                  <a:schemeClr val="bg1">
                    <a:shade val="50000"/>
                  </a:schemeClr>
                </a:solidFill>
              </a:rPr>
              <a:t>كتابة قوانين سرعة التفاعل</a:t>
            </a:r>
            <a:endParaRPr lang="ar-SA" sz="3200" b="1" spc="0" dirty="0" smtClean="0">
              <a:ln w="50800"/>
              <a:solidFill>
                <a:schemeClr val="bg1">
                  <a:shade val="50000"/>
                </a:schemeClr>
              </a:solidFill>
            </a:endParaRPr>
          </a:p>
        </p:txBody>
      </p:sp>
      <p:sp>
        <p:nvSpPr>
          <p:cNvPr id="5" name="Content Placeholder 2"/>
          <p:cNvSpPr txBox="1">
            <a:spLocks/>
          </p:cNvSpPr>
          <p:nvPr/>
        </p:nvSpPr>
        <p:spPr>
          <a:xfrm>
            <a:off x="381000" y="1295400"/>
            <a:ext cx="8534400" cy="5181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تعلمت سابقا </a:t>
            </a:r>
            <a:r>
              <a:rPr lang="ar-SA" sz="2800" b="1" dirty="0" smtClean="0">
                <a:ln w="50800"/>
                <a:solidFill>
                  <a:schemeClr val="bg1">
                    <a:shade val="50000"/>
                  </a:schemeClr>
                </a:solidFill>
                <a:cs typeface="Arabic Transparent" pitchFamily="2" charset="-78"/>
              </a:rPr>
              <a:t>كيفية حساب متوسط السرعة للتفاعل الكيميائي. وكلمة (متوسط) مهمة؛ </a:t>
            </a:r>
            <a:r>
              <a:rPr lang="ar-SA" sz="2800" b="1" dirty="0" smtClean="0">
                <a:ln w="50800"/>
                <a:solidFill>
                  <a:schemeClr val="bg1">
                    <a:shade val="50000"/>
                  </a:schemeClr>
                </a:solidFill>
                <a:cs typeface="Arabic Transparent" pitchFamily="2" charset="-78"/>
              </a:rPr>
              <a:t>لأن معظم </a:t>
            </a:r>
            <a:r>
              <a:rPr lang="ar-SA" sz="2800" b="1" dirty="0" smtClean="0">
                <a:ln w="50800"/>
                <a:solidFill>
                  <a:schemeClr val="bg1">
                    <a:shade val="50000"/>
                  </a:schemeClr>
                </a:solidFill>
                <a:cs typeface="Arabic Transparent" pitchFamily="2" charset="-78"/>
              </a:rPr>
              <a:t>التفاعلات الكيميائية تتناقص سرعتها عند استهلاك المواد المتفاعلة، ويقل عدد </a:t>
            </a:r>
            <a:r>
              <a:rPr lang="ar-SA" sz="2800" b="1" dirty="0" smtClean="0">
                <a:ln w="50800"/>
                <a:solidFill>
                  <a:schemeClr val="bg1">
                    <a:shade val="50000"/>
                  </a:schemeClr>
                </a:solidFill>
                <a:cs typeface="Arabic Transparent" pitchFamily="2" charset="-78"/>
              </a:rPr>
              <a:t>الجسيمات المتوافرة </a:t>
            </a:r>
            <a:r>
              <a:rPr lang="ar-SA" sz="2800" b="1" dirty="0" smtClean="0">
                <a:ln w="50800"/>
                <a:solidFill>
                  <a:schemeClr val="bg1">
                    <a:shade val="50000"/>
                  </a:schemeClr>
                </a:solidFill>
                <a:cs typeface="Arabic Transparent" pitchFamily="2" charset="-78"/>
              </a:rPr>
              <a:t>للتصادم. لقد وضع الكيميائيون نتائج نظرية التصادم في معادلة سميت قانون </a:t>
            </a:r>
            <a:r>
              <a:rPr lang="ar-SA" sz="2800" b="1" dirty="0" smtClean="0">
                <a:ln w="50800"/>
                <a:solidFill>
                  <a:schemeClr val="bg1">
                    <a:shade val="50000"/>
                  </a:schemeClr>
                </a:solidFill>
                <a:cs typeface="Arabic Transparent" pitchFamily="2" charset="-78"/>
              </a:rPr>
              <a:t>سرعة التفاعل</a:t>
            </a:r>
            <a:r>
              <a:rPr lang="ar-SA" sz="2800" b="1" dirty="0" smtClean="0">
                <a:ln w="50800"/>
                <a:solidFill>
                  <a:schemeClr val="bg1">
                    <a:shade val="50000"/>
                  </a:schemeClr>
                </a:solidFill>
                <a:cs typeface="Arabic Transparent" pitchFamily="2" charset="-78"/>
              </a:rPr>
              <a:t>، وهو يعد عن العلاقة بين سرعة التفاعل الكيميائي وتركيز المواد المتفاعلة.</a:t>
            </a:r>
            <a:endParaRPr lang="ar-SA" sz="2800" b="1" dirty="0" smtClean="0">
              <a:ln w="50800"/>
              <a:solidFill>
                <a:schemeClr val="bg1">
                  <a:shade val="50000"/>
                </a:schemeClr>
              </a:solidFill>
              <a:cs typeface="Arabic Transparent" pitchFamily="2" charset="-78"/>
            </a:endParaRPr>
          </a:p>
          <a:p>
            <a:pPr marL="811530" indent="-742950" algn="just" rtl="1">
              <a:lnSpc>
                <a:spcPct val="200000"/>
              </a:lnSpc>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600200" y="533400"/>
            <a:ext cx="72390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800" b="1" spc="0" dirty="0" smtClean="0">
                <a:ln w="50800"/>
                <a:solidFill>
                  <a:schemeClr val="bg1">
                    <a:shade val="50000"/>
                  </a:schemeClr>
                </a:solidFill>
              </a:rPr>
              <a:t>دور البروتينات الحلقية (السايكلينات)</a:t>
            </a:r>
          </a:p>
        </p:txBody>
      </p:sp>
      <p:sp>
        <p:nvSpPr>
          <p:cNvPr id="5" name="Content Placeholder 2"/>
          <p:cNvSpPr txBox="1">
            <a:spLocks/>
          </p:cNvSpPr>
          <p:nvPr/>
        </p:nvSpPr>
        <p:spPr>
          <a:xfrm>
            <a:off x="914400" y="1524000"/>
            <a:ext cx="7848600" cy="4114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ترتبط بروتينات تسمى البروتينات الحلقية مع إنزيم يسمى الإنزيم المفسفر المعتمد على البروتين الحلقي في الطور البيني والانقسام المتساوي لبدء النشاطات المختلفة التي تحدث في دورة الخلية.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762000" y="1905000"/>
            <a:ext cx="7848600" cy="3657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a:t>
            </a:r>
            <a:r>
              <a:rPr lang="ar-SA" sz="2800" b="1" dirty="0" smtClean="0">
                <a:ln w="50800"/>
                <a:solidFill>
                  <a:schemeClr val="bg1">
                    <a:shade val="50000"/>
                  </a:schemeClr>
                </a:solidFill>
                <a:cs typeface="Arabic Transparent" pitchFamily="2" charset="-78"/>
              </a:rPr>
              <a:t>    </a:t>
            </a:r>
            <a:r>
              <a:rPr lang="ar-SA" sz="2800" b="1" dirty="0" smtClean="0">
                <a:ln w="50800"/>
                <a:solidFill>
                  <a:schemeClr val="bg1">
                    <a:shade val="50000"/>
                  </a:schemeClr>
                </a:solidFill>
                <a:cs typeface="Arabic Transparent" pitchFamily="2" charset="-78"/>
              </a:rPr>
              <a:t>والرمز </a:t>
            </a:r>
            <a:r>
              <a:rPr lang="en-US" sz="2800" b="1" dirty="0" smtClean="0">
                <a:ln w="50800"/>
                <a:solidFill>
                  <a:schemeClr val="bg1">
                    <a:shade val="50000"/>
                  </a:schemeClr>
                </a:solidFill>
                <a:cs typeface="Arabic Transparent" pitchFamily="2" charset="-78"/>
              </a:rPr>
              <a:t>k </a:t>
            </a:r>
            <a:r>
              <a:rPr lang="ar-SA" sz="2800" b="1" dirty="0" smtClean="0">
                <a:ln w="50800"/>
                <a:solidFill>
                  <a:schemeClr val="bg1">
                    <a:shade val="50000"/>
                  </a:schemeClr>
                </a:solidFill>
                <a:cs typeface="Arabic Transparent" pitchFamily="2" charset="-78"/>
              </a:rPr>
              <a:t> قيمة </a:t>
            </a:r>
            <a:r>
              <a:rPr lang="ar-SA" sz="2800" b="1" dirty="0" smtClean="0">
                <a:ln w="50800"/>
                <a:solidFill>
                  <a:schemeClr val="bg1">
                    <a:shade val="50000"/>
                  </a:schemeClr>
                </a:solidFill>
                <a:cs typeface="Arabic Transparent" pitchFamily="2" charset="-78"/>
              </a:rPr>
              <a:t>عددية ثابتة تسمى ثابت سرعة التفاعل. وتربط هذه القيمة العددية </a:t>
            </a:r>
            <a:r>
              <a:rPr lang="ar-SA" sz="2800" b="1" dirty="0" smtClean="0">
                <a:ln w="50800"/>
                <a:solidFill>
                  <a:schemeClr val="bg1">
                    <a:shade val="50000"/>
                  </a:schemeClr>
                </a:solidFill>
                <a:cs typeface="Arabic Transparent" pitchFamily="2" charset="-78"/>
              </a:rPr>
              <a:t>سرعة التفاعل </a:t>
            </a:r>
            <a:r>
              <a:rPr lang="ar-SA" sz="2800" b="1" dirty="0" smtClean="0">
                <a:ln w="50800"/>
                <a:solidFill>
                  <a:schemeClr val="bg1">
                    <a:shade val="50000"/>
                  </a:schemeClr>
                </a:solidFill>
                <a:cs typeface="Arabic Transparent" pitchFamily="2" charset="-78"/>
              </a:rPr>
              <a:t>بتركيز المواد المتفاعلة عند درجة حرارة معينة. وثابت السرعة قيمة محددة لكل </a:t>
            </a:r>
            <a:r>
              <a:rPr lang="ar-SA" sz="2800" b="1" dirty="0" smtClean="0">
                <a:ln w="50800"/>
                <a:solidFill>
                  <a:schemeClr val="bg1">
                    <a:shade val="50000"/>
                  </a:schemeClr>
                </a:solidFill>
                <a:cs typeface="Arabic Transparent" pitchFamily="2" charset="-78"/>
              </a:rPr>
              <a:t>تفاعل، وله </a:t>
            </a:r>
            <a:r>
              <a:rPr lang="ar-SA" sz="2800" b="1" dirty="0" smtClean="0">
                <a:ln w="50800"/>
                <a:solidFill>
                  <a:schemeClr val="bg1">
                    <a:shade val="50000"/>
                  </a:schemeClr>
                </a:solidFill>
                <a:cs typeface="Arabic Transparent" pitchFamily="2" charset="-78"/>
              </a:rPr>
              <a:t>وحدات قياس مختلفة.</a:t>
            </a:r>
            <a:endParaRPr lang="ar-SA" sz="2800" b="1" dirty="0" smtClean="0">
              <a:ln w="50800"/>
              <a:solidFill>
                <a:schemeClr val="bg1">
                  <a:shade val="50000"/>
                </a:schemeClr>
              </a:solidFill>
              <a:cs typeface="Arabic Transparent" pitchFamily="2" charset="-78"/>
            </a:endParaRPr>
          </a:p>
        </p:txBody>
      </p:sp>
      <p:pic>
        <p:nvPicPr>
          <p:cNvPr id="3074" name="Picture 2"/>
          <p:cNvPicPr>
            <a:picLocks noChangeAspect="1" noChangeArrowheads="1"/>
          </p:cNvPicPr>
          <p:nvPr/>
        </p:nvPicPr>
        <p:blipFill>
          <a:blip r:embed="rId5"/>
          <a:srcRect/>
          <a:stretch>
            <a:fillRect/>
          </a:stretch>
        </p:blipFill>
        <p:spPr bwMode="auto">
          <a:xfrm>
            <a:off x="533400" y="457200"/>
            <a:ext cx="8181975" cy="1265112"/>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omb.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857250" y="2147888"/>
            <a:ext cx="7429500" cy="256222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wind.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057400" y="533400"/>
            <a:ext cx="67818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r>
              <a:rPr lang="ar-SA" sz="2800" b="1" dirty="0" smtClean="0">
                <a:solidFill>
                  <a:schemeClr val="bg1"/>
                </a:solidFill>
              </a:rPr>
              <a:t>قوانين سرعة التفاعل من الرتبة الأولى </a:t>
            </a:r>
            <a:endParaRPr lang="ar-EG" sz="2800" b="1" dirty="0" smtClean="0">
              <a:solidFill>
                <a:schemeClr val="bg1"/>
              </a:solidFill>
            </a:endParaRPr>
          </a:p>
        </p:txBody>
      </p:sp>
      <p:sp>
        <p:nvSpPr>
          <p:cNvPr id="3" name="Content Placeholder 2"/>
          <p:cNvSpPr txBox="1">
            <a:spLocks/>
          </p:cNvSpPr>
          <p:nvPr/>
        </p:nvSpPr>
        <p:spPr>
          <a:xfrm>
            <a:off x="304800" y="1371600"/>
            <a:ext cx="8610600" cy="3581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تذكر </a:t>
            </a:r>
            <a:r>
              <a:rPr lang="ar-SA" sz="2800" b="1" dirty="0" smtClean="0">
                <a:ln w="50800"/>
                <a:solidFill>
                  <a:schemeClr val="bg1">
                    <a:shade val="50000"/>
                  </a:schemeClr>
                </a:solidFill>
                <a:cs typeface="Arabic Transparent" pitchFamily="2" charset="-78"/>
              </a:rPr>
              <a:t>أنه يتم تحديد سرعة التفاعل من البيانات التجريبية. ولأن رتبة التفاعل تعتمد </a:t>
            </a:r>
            <a:r>
              <a:rPr lang="ar-SA" sz="2800" b="1" dirty="0" smtClean="0">
                <a:ln w="50800"/>
                <a:solidFill>
                  <a:schemeClr val="bg1">
                    <a:shade val="50000"/>
                  </a:schemeClr>
                </a:solidFill>
                <a:cs typeface="Arabic Transparent" pitchFamily="2" charset="-78"/>
              </a:rPr>
              <a:t>على سرعة </a:t>
            </a:r>
            <a:r>
              <a:rPr lang="ar-SA" sz="2800" b="1" dirty="0" smtClean="0">
                <a:ln w="50800"/>
                <a:solidFill>
                  <a:schemeClr val="bg1">
                    <a:shade val="50000"/>
                  </a:schemeClr>
                </a:solidFill>
                <a:cs typeface="Arabic Transparent" pitchFamily="2" charset="-78"/>
              </a:rPr>
              <a:t>التفاعل فإنه يترتب على ذلك أن رتبة التفاعل تحدد </a:t>
            </a:r>
            <a:r>
              <a:rPr lang="ar-SA" sz="2800" b="1" dirty="0" smtClean="0">
                <a:ln w="50800"/>
                <a:solidFill>
                  <a:schemeClr val="bg1">
                    <a:shade val="50000"/>
                  </a:schemeClr>
                </a:solidFill>
                <a:cs typeface="Arabic Transparent" pitchFamily="2" charset="-78"/>
              </a:rPr>
              <a:t>تجريبيا أيضا</a:t>
            </a:r>
            <a:r>
              <a:rPr lang="ar-SA" sz="2800" b="1" dirty="0" smtClean="0">
                <a:ln w="50800"/>
                <a:solidFill>
                  <a:schemeClr val="bg1">
                    <a:shade val="50000"/>
                  </a:schemeClr>
                </a:solidFill>
                <a:cs typeface="Arabic Transparent" pitchFamily="2" charset="-78"/>
              </a:rPr>
              <a:t>. </a:t>
            </a:r>
            <a:r>
              <a:rPr lang="ar-SA" sz="2800" b="1" dirty="0" smtClean="0">
                <a:ln w="50800"/>
                <a:solidFill>
                  <a:schemeClr val="bg1">
                    <a:shade val="50000"/>
                  </a:schemeClr>
                </a:solidFill>
                <a:cs typeface="Arabic Transparent" pitchFamily="2" charset="-78"/>
              </a:rPr>
              <a:t>وأخيرا</a:t>
            </a:r>
            <a:r>
              <a:rPr lang="ar-SA" sz="2800" b="1" dirty="0" smtClean="0">
                <a:ln w="50800"/>
                <a:solidFill>
                  <a:schemeClr val="bg1">
                    <a:shade val="50000"/>
                  </a:schemeClr>
                </a:solidFill>
                <a:cs typeface="Arabic Transparent" pitchFamily="2" charset="-78"/>
              </a:rPr>
              <a:t>، ولأن </a:t>
            </a:r>
            <a:r>
              <a:rPr lang="ar-SA" sz="2800" b="1" dirty="0" smtClean="0">
                <a:ln w="50800"/>
                <a:solidFill>
                  <a:schemeClr val="bg1">
                    <a:shade val="50000"/>
                  </a:schemeClr>
                </a:solidFill>
                <a:cs typeface="Arabic Transparent" pitchFamily="2" charset="-78"/>
              </a:rPr>
              <a:t>ثابت السرعة </a:t>
            </a:r>
            <a:r>
              <a:rPr lang="en-US" sz="2800" b="1" dirty="0" smtClean="0">
                <a:ln w="50800"/>
                <a:solidFill>
                  <a:schemeClr val="bg1">
                    <a:shade val="50000"/>
                  </a:schemeClr>
                </a:solidFill>
                <a:cs typeface="Arabic Transparent" pitchFamily="2" charset="-78"/>
              </a:rPr>
              <a:t>K </a:t>
            </a:r>
            <a:r>
              <a:rPr lang="ar-SA" sz="2800" b="1" dirty="0" smtClean="0">
                <a:ln w="50800"/>
                <a:solidFill>
                  <a:schemeClr val="bg1">
                    <a:shade val="50000"/>
                  </a:schemeClr>
                </a:solidFill>
                <a:cs typeface="Arabic Transparent" pitchFamily="2" charset="-78"/>
              </a:rPr>
              <a:t>يصف سرعة التفاعل، فإنه يجب تحديده </a:t>
            </a:r>
            <a:r>
              <a:rPr lang="ar-SA" sz="2800" b="1" dirty="0" smtClean="0">
                <a:ln w="50800"/>
                <a:solidFill>
                  <a:schemeClr val="bg1">
                    <a:shade val="50000"/>
                  </a:schemeClr>
                </a:solidFill>
                <a:cs typeface="Arabic Transparent" pitchFamily="2" charset="-78"/>
              </a:rPr>
              <a:t>تجريبيا أيضا</a:t>
            </a:r>
            <a:r>
              <a:rPr lang="ar-SA" sz="2800" b="1" dirty="0" smtClean="0">
                <a:ln w="50800"/>
                <a:solidFill>
                  <a:schemeClr val="bg1">
                    <a:shade val="50000"/>
                  </a:schemeClr>
                </a:solidFill>
                <a:cs typeface="Arabic Transparent" pitchFamily="2" charset="-78"/>
              </a:rPr>
              <a:t>.</a:t>
            </a:r>
            <a:endParaRPr lang="ar-SA" sz="28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819400" y="304800"/>
            <a:ext cx="60198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400" b="1" dirty="0" smtClean="0">
                <a:ln w="50800"/>
                <a:solidFill>
                  <a:schemeClr val="bg1">
                    <a:shade val="50000"/>
                  </a:schemeClr>
                </a:solidFill>
              </a:rPr>
              <a:t>قوانين سرعة التفاعل لرتب أخرى </a:t>
            </a:r>
            <a:endParaRPr lang="ar-SA" sz="2400" b="1" dirty="0" smtClean="0">
              <a:ln w="50800"/>
              <a:solidFill>
                <a:schemeClr val="bg1">
                  <a:shade val="50000"/>
                </a:schemeClr>
              </a:solidFill>
            </a:endParaRPr>
          </a:p>
        </p:txBody>
      </p:sp>
      <p:sp>
        <p:nvSpPr>
          <p:cNvPr id="4" name="Content Placeholder 2"/>
          <p:cNvSpPr txBox="1">
            <a:spLocks/>
          </p:cNvSpPr>
          <p:nvPr/>
        </p:nvSpPr>
        <p:spPr>
          <a:xfrm>
            <a:off x="457200" y="1295400"/>
            <a:ext cx="8153400" cy="2514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a:t>
            </a:r>
            <a:r>
              <a:rPr lang="ar-SA" sz="2400" b="1" dirty="0" smtClean="0">
                <a:ln w="50800"/>
                <a:solidFill>
                  <a:schemeClr val="bg1">
                    <a:shade val="50000"/>
                  </a:schemeClr>
                </a:solidFill>
                <a:cs typeface="Arabic Transparent" pitchFamily="2" charset="-78"/>
              </a:rPr>
              <a:t>الرتبة </a:t>
            </a:r>
            <a:r>
              <a:rPr lang="ar-SA" sz="2400" b="1" dirty="0" smtClean="0">
                <a:ln w="50800"/>
                <a:solidFill>
                  <a:schemeClr val="bg1">
                    <a:shade val="50000"/>
                  </a:schemeClr>
                </a:solidFill>
                <a:cs typeface="Arabic Transparent" pitchFamily="2" charset="-78"/>
              </a:rPr>
              <a:t>الكلية </a:t>
            </a:r>
            <a:r>
              <a:rPr lang="ar-SA" sz="2400" b="1" dirty="0" smtClean="0">
                <a:ln w="50800"/>
                <a:solidFill>
                  <a:schemeClr val="bg1">
                    <a:shade val="50000"/>
                  </a:schemeClr>
                </a:solidFill>
                <a:cs typeface="Arabic Transparent" pitchFamily="2" charset="-78"/>
              </a:rPr>
              <a:t>للتفاعل الكيميائي هي ناتج جمع رتب </a:t>
            </a:r>
            <a:r>
              <a:rPr lang="ar-SA" sz="2400" b="1" dirty="0" smtClean="0">
                <a:ln w="50800"/>
                <a:solidFill>
                  <a:schemeClr val="bg1">
                    <a:shade val="50000"/>
                  </a:schemeClr>
                </a:solidFill>
                <a:cs typeface="Arabic Transparent" pitchFamily="2" charset="-78"/>
              </a:rPr>
              <a:t>المواد المتفاعلة </a:t>
            </a:r>
            <a:r>
              <a:rPr lang="ar-SA" sz="2400" b="1" dirty="0" smtClean="0">
                <a:ln w="50800"/>
                <a:solidFill>
                  <a:schemeClr val="bg1">
                    <a:shade val="50000"/>
                  </a:schemeClr>
                </a:solidFill>
                <a:cs typeface="Arabic Transparent" pitchFamily="2" charset="-78"/>
              </a:rPr>
              <a:t>في التفاعل الكيميائي. ومن المعلوم أن الكثير من التفاعلات  وبخاصة تلك التي </a:t>
            </a:r>
            <a:r>
              <a:rPr lang="ar-SA" sz="2400" b="1" dirty="0" smtClean="0">
                <a:ln w="50800"/>
                <a:solidFill>
                  <a:schemeClr val="bg1">
                    <a:shade val="50000"/>
                  </a:schemeClr>
                </a:solidFill>
                <a:cs typeface="Arabic Transparent" pitchFamily="2" charset="-78"/>
              </a:rPr>
              <a:t>تحتوي على </a:t>
            </a:r>
            <a:r>
              <a:rPr lang="ar-SA" sz="2400" b="1" dirty="0" smtClean="0">
                <a:ln w="50800"/>
                <a:solidFill>
                  <a:schemeClr val="bg1">
                    <a:shade val="50000"/>
                  </a:schemeClr>
                </a:solidFill>
                <a:cs typeface="Arabic Transparent" pitchFamily="2" charset="-78"/>
              </a:rPr>
              <a:t>أكثر من مادة متفاعلة  ليست من الرتبة الأولى. لنتفحص الشكل العام لتفاعل كيميائي </a:t>
            </a:r>
            <a:r>
              <a:rPr lang="ar-SA" sz="2400" b="1" dirty="0" smtClean="0">
                <a:ln w="50800"/>
                <a:solidFill>
                  <a:schemeClr val="bg1">
                    <a:shade val="50000"/>
                  </a:schemeClr>
                </a:solidFill>
                <a:cs typeface="Arabic Transparent" pitchFamily="2" charset="-78"/>
              </a:rPr>
              <a:t>مكون من </a:t>
            </a:r>
            <a:r>
              <a:rPr lang="ar-SA" sz="2400" b="1" dirty="0" smtClean="0">
                <a:ln w="50800"/>
                <a:solidFill>
                  <a:schemeClr val="bg1">
                    <a:shade val="50000"/>
                  </a:schemeClr>
                </a:solidFill>
                <a:cs typeface="Arabic Transparent" pitchFamily="2" charset="-78"/>
              </a:rPr>
              <a:t>مادتين </a:t>
            </a:r>
            <a:r>
              <a:rPr lang="ar-SA" sz="2400" b="1" dirty="0" smtClean="0">
                <a:ln w="50800"/>
                <a:solidFill>
                  <a:schemeClr val="bg1">
                    <a:shade val="50000"/>
                  </a:schemeClr>
                </a:solidFill>
                <a:cs typeface="Arabic Transparent" pitchFamily="2" charset="-78"/>
              </a:rPr>
              <a:t>متفاعلتين .</a:t>
            </a:r>
            <a:endParaRPr lang="ar-SA" sz="2400" b="1" dirty="0" smtClean="0">
              <a:ln w="50800"/>
              <a:solidFill>
                <a:schemeClr val="bg1">
                  <a:shade val="50000"/>
                </a:schemeClr>
              </a:solidFill>
              <a:cs typeface="Arabic Transparent" pitchFamily="2" charset="-78"/>
            </a:endParaRPr>
          </a:p>
          <a:p>
            <a:pPr marL="811530" indent="-742950" algn="just" rtl="1">
              <a:lnSpc>
                <a:spcPct val="150000"/>
              </a:lnSpc>
              <a:spcBef>
                <a:spcPts val="700"/>
              </a:spcBef>
              <a:buClr>
                <a:schemeClr val="tx2"/>
              </a:buClr>
              <a:buSzPct val="95000"/>
            </a:pPr>
            <a:endParaRPr lang="ar-SA" sz="24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pic>
        <p:nvPicPr>
          <p:cNvPr id="5122" name="Picture 2"/>
          <p:cNvPicPr>
            <a:picLocks noChangeAspect="1" noChangeArrowheads="1"/>
          </p:cNvPicPr>
          <p:nvPr/>
        </p:nvPicPr>
        <p:blipFill>
          <a:blip r:embed="rId6"/>
          <a:srcRect/>
          <a:stretch>
            <a:fillRect/>
          </a:stretch>
        </p:blipFill>
        <p:spPr bwMode="auto">
          <a:xfrm>
            <a:off x="990600" y="4114800"/>
            <a:ext cx="7391400" cy="2323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5122"/>
                                        </p:tgtEl>
                                        <p:attrNameLst>
                                          <p:attrName>style.visibility</p:attrName>
                                        </p:attrNameLst>
                                      </p:cBhvr>
                                      <p:to>
                                        <p:strVal val="visible"/>
                                      </p:to>
                                    </p:set>
                                    <p:anim to="" calcmode="lin" valueType="num">
                                      <p:cBhvr>
                                        <p:cTn id="21" dur="1" fill="hold"/>
                                        <p:tgtEl>
                                          <p:spTgt spid="5122"/>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bomb.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267200" y="533400"/>
            <a:ext cx="45720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تحديد رتبة التفاعل</a:t>
            </a:r>
            <a:endParaRPr lang="ar-SA" sz="3600" b="1" dirty="0" smtClean="0">
              <a:ln w="50800"/>
              <a:solidFill>
                <a:schemeClr val="bg1">
                  <a:shade val="50000"/>
                </a:schemeClr>
              </a:solidFill>
            </a:endParaRPr>
          </a:p>
        </p:txBody>
      </p:sp>
      <p:sp>
        <p:nvSpPr>
          <p:cNvPr id="3" name="Content Placeholder 2"/>
          <p:cNvSpPr txBox="1">
            <a:spLocks/>
          </p:cNvSpPr>
          <p:nvPr/>
        </p:nvSpPr>
        <p:spPr>
          <a:xfrm>
            <a:off x="762000" y="1905000"/>
            <a:ext cx="7848600" cy="3886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 </a:t>
            </a:r>
            <a:r>
              <a:rPr lang="ar-SA" sz="3200" b="1" dirty="0" smtClean="0">
                <a:ln w="50800"/>
                <a:solidFill>
                  <a:schemeClr val="bg1">
                    <a:shade val="50000"/>
                  </a:schemeClr>
                </a:solidFill>
                <a:cs typeface="Arabic Transparent" pitchFamily="2" charset="-78"/>
              </a:rPr>
              <a:t>تحدد رتبة التفاعل من خلال مقارنة السرعات الابتدائية للتفاعل بتغير تركيز المواد المتفاعلة. </a:t>
            </a:r>
            <a:r>
              <a:rPr lang="ar-SA" sz="3200" b="1" dirty="0" smtClean="0">
                <a:ln w="50800"/>
                <a:solidFill>
                  <a:schemeClr val="bg1">
                    <a:shade val="50000"/>
                  </a:schemeClr>
                </a:solidFill>
                <a:cs typeface="Arabic Transparent" pitchFamily="2" charset="-78"/>
              </a:rPr>
              <a:t>إن السرعة </a:t>
            </a:r>
            <a:r>
              <a:rPr lang="ar-SA" sz="3200" b="1" dirty="0" smtClean="0">
                <a:ln w="50800"/>
                <a:solidFill>
                  <a:schemeClr val="bg1">
                    <a:shade val="50000"/>
                  </a:schemeClr>
                </a:solidFill>
                <a:cs typeface="Arabic Transparent" pitchFamily="2" charset="-78"/>
              </a:rPr>
              <a:t>الابتدائية تقيس سرعة التفاعل في اللحظة التي يتم فيها إضافة المواد المتفاعلة ذات </a:t>
            </a:r>
            <a:r>
              <a:rPr lang="ar-SA" sz="3200" b="1" dirty="0" err="1" smtClean="0">
                <a:ln w="50800"/>
                <a:solidFill>
                  <a:schemeClr val="bg1">
                    <a:shade val="50000"/>
                  </a:schemeClr>
                </a:solidFill>
                <a:cs typeface="Arabic Transparent" pitchFamily="2" charset="-78"/>
              </a:rPr>
              <a:t>التراكيز</a:t>
            </a:r>
            <a:r>
              <a:rPr lang="ar-SA" sz="3200" b="1" dirty="0" smtClean="0">
                <a:ln w="50800"/>
                <a:solidFill>
                  <a:schemeClr val="bg1">
                    <a:shade val="50000"/>
                  </a:schemeClr>
                </a:solidFill>
                <a:cs typeface="Arabic Transparent" pitchFamily="2" charset="-78"/>
              </a:rPr>
              <a:t> المعروفة</a:t>
            </a:r>
            <a:r>
              <a:rPr lang="ar-SA" sz="3200" b="1" dirty="0" smtClean="0">
                <a:ln w="50800"/>
                <a:solidFill>
                  <a:schemeClr val="bg1">
                    <a:shade val="50000"/>
                  </a:schemeClr>
                </a:solidFill>
                <a:cs typeface="Arabic Transparent" pitchFamily="2" charset="-78"/>
              </a:rPr>
              <a:t>، وخلط بعضها ببعض.</a:t>
            </a:r>
            <a:endParaRPr lang="ar-SA" sz="32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609600" y="1371600"/>
            <a:ext cx="8029575" cy="4800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304800" y="261145"/>
            <a:ext cx="8232975" cy="636825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builtIn="1"/>
      </p:stSnd>
    </p:sndAc>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builtIn="1"/>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533400" y="1219200"/>
            <a:ext cx="8248650" cy="4495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voltag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Diagram 4"/>
          <p:cNvGraphicFramePr/>
          <p:nvPr/>
        </p:nvGraphicFramePr>
        <p:xfrm>
          <a:off x="1371600" y="3581400"/>
          <a:ext cx="7010400" cy="2819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Diagram 5"/>
          <p:cNvGraphicFramePr/>
          <p:nvPr/>
        </p:nvGraphicFramePr>
        <p:xfrm>
          <a:off x="1371600" y="838200"/>
          <a:ext cx="7010400" cy="28194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coi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9050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نظرية التصادم هى المفتاح لفهم الاختلاف فى سرعة التفاعلات.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16002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سرعة التفاعل الكيميائي </a:t>
            </a:r>
            <a:r>
              <a:rPr lang="ar-SA" sz="4400" b="1" dirty="0" err="1"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ـ</a:t>
            </a:r>
            <a:r>
              <a:rPr lang="ar-SA" sz="4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نظرية التصادم </a:t>
            </a:r>
            <a:r>
              <a:rPr lang="ar-SA" sz="4400" b="1" dirty="0" err="1"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ـ</a:t>
            </a:r>
            <a:r>
              <a:rPr lang="ar-SA" sz="4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المعقد المنشط </a:t>
            </a:r>
            <a:r>
              <a:rPr lang="ar-SA" sz="4400" b="1" dirty="0" err="1"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ـ</a:t>
            </a:r>
            <a:r>
              <a:rPr lang="ar-SA" sz="4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طاقة التنشيط</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1629</TotalTime>
  <Words>1118</Words>
  <Application>Microsoft Office PowerPoint</Application>
  <PresentationFormat>عرض على الشاشة (3:4)‏</PresentationFormat>
  <Paragraphs>63</Paragraphs>
  <Slides>51</Slides>
  <Notes>0</Notes>
  <HiddenSlides>0</HiddenSlides>
  <MMClips>0</MMClips>
  <ScaleCrop>false</ScaleCrop>
  <HeadingPairs>
    <vt:vector size="4" baseType="variant">
      <vt:variant>
        <vt:lpstr>سمة</vt:lpstr>
      </vt:variant>
      <vt:variant>
        <vt:i4>1</vt:i4>
      </vt:variant>
      <vt:variant>
        <vt:lpstr>عناوين الشرائح</vt:lpstr>
      </vt:variant>
      <vt:variant>
        <vt:i4>51</vt:i4>
      </vt:variant>
    </vt:vector>
  </HeadingPairs>
  <TitlesOfParts>
    <vt:vector size="52" baseType="lpstr">
      <vt:lpstr>Metro</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التعبير عن سرعة التفاعل</vt:lpstr>
      <vt:lpstr>الشريحة 13</vt:lpstr>
      <vt:lpstr>الشريحة 14</vt:lpstr>
      <vt:lpstr>الشريحة 15</vt:lpstr>
      <vt:lpstr>نظرية التصادم</vt:lpstr>
      <vt:lpstr>اتجاه التصادم وتكوين المعقد المنشط</vt:lpstr>
      <vt:lpstr>الشريحة 18</vt:lpstr>
      <vt:lpstr>طاقة التنشيط وسرعة التفاعل</vt:lpstr>
      <vt:lpstr>الشريحة 20</vt:lpstr>
      <vt:lpstr>الشريحة 21</vt:lpstr>
      <vt:lpstr>الشريحة 22</vt:lpstr>
      <vt:lpstr>الشريحة 23</vt:lpstr>
      <vt:lpstr>الشريحة 24</vt:lpstr>
      <vt:lpstr>الشريحة 25</vt:lpstr>
      <vt:lpstr>الشريحة 26</vt:lpstr>
      <vt:lpstr>طبيعة المواد المتفاعلة</vt:lpstr>
      <vt:lpstr>الشريحة 28</vt:lpstr>
      <vt:lpstr>التركيز</vt:lpstr>
      <vt:lpstr>الشريحة 30</vt:lpstr>
      <vt:lpstr>مساحة السطح</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كتابة قوانين سرعة التفاعل</vt:lpstr>
      <vt:lpstr>دور البروتينات الحلقية (السايكلينات)</vt:lpstr>
      <vt:lpstr>الشريحة 44</vt:lpstr>
      <vt:lpstr>الشريحة 45</vt:lpstr>
      <vt:lpstr>الشريحة 46</vt:lpstr>
      <vt:lpstr>الشريحة 47</vt:lpstr>
      <vt:lpstr>الشريحة 48</vt:lpstr>
      <vt:lpstr>الشريحة 49</vt:lpstr>
      <vt:lpstr>الشريحة 50</vt:lpstr>
      <vt:lpstr>الشريحة 51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ScOrPiOnE</cp:lastModifiedBy>
  <cp:revision>243</cp:revision>
  <dcterms:created xsi:type="dcterms:W3CDTF">2006-08-16T00:00:00Z</dcterms:created>
  <dcterms:modified xsi:type="dcterms:W3CDTF">2012-08-12T21:05:45Z</dcterms:modified>
</cp:coreProperties>
</file>