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75"/>
  </p:notesMasterIdLst>
  <p:sldIdLst>
    <p:sldId id="257" r:id="rId2"/>
    <p:sldId id="921" r:id="rId3"/>
    <p:sldId id="920" r:id="rId4"/>
    <p:sldId id="817" r:id="rId5"/>
    <p:sldId id="944" r:id="rId6"/>
    <p:sldId id="945" r:id="rId7"/>
    <p:sldId id="706" r:id="rId8"/>
    <p:sldId id="797" r:id="rId9"/>
    <p:sldId id="798" r:id="rId10"/>
    <p:sldId id="528" r:id="rId11"/>
    <p:sldId id="265" r:id="rId12"/>
    <p:sldId id="715" r:id="rId13"/>
    <p:sldId id="946" r:id="rId14"/>
    <p:sldId id="947" r:id="rId15"/>
    <p:sldId id="717" r:id="rId16"/>
    <p:sldId id="948" r:id="rId17"/>
    <p:sldId id="726" r:id="rId18"/>
    <p:sldId id="949" r:id="rId19"/>
    <p:sldId id="950" r:id="rId20"/>
    <p:sldId id="951" r:id="rId21"/>
    <p:sldId id="826" r:id="rId22"/>
    <p:sldId id="829" r:id="rId23"/>
    <p:sldId id="833" r:id="rId24"/>
    <p:sldId id="838" r:id="rId25"/>
    <p:sldId id="952" r:id="rId26"/>
    <p:sldId id="953" r:id="rId27"/>
    <p:sldId id="927" r:id="rId28"/>
    <p:sldId id="928" r:id="rId29"/>
    <p:sldId id="929" r:id="rId30"/>
    <p:sldId id="930" r:id="rId31"/>
    <p:sldId id="954" r:id="rId32"/>
    <p:sldId id="955" r:id="rId33"/>
    <p:sldId id="956" r:id="rId34"/>
    <p:sldId id="753" r:id="rId35"/>
    <p:sldId id="795" r:id="rId36"/>
    <p:sldId id="799" r:id="rId37"/>
    <p:sldId id="762" r:id="rId38"/>
    <p:sldId id="765" r:id="rId39"/>
    <p:sldId id="772" r:id="rId40"/>
    <p:sldId id="957" r:id="rId41"/>
    <p:sldId id="775" r:id="rId42"/>
    <p:sldId id="805" r:id="rId43"/>
    <p:sldId id="783" r:id="rId44"/>
    <p:sldId id="853" r:id="rId45"/>
    <p:sldId id="958" r:id="rId46"/>
    <p:sldId id="867" r:id="rId47"/>
    <p:sldId id="870" r:id="rId48"/>
    <p:sldId id="959" r:id="rId49"/>
    <p:sldId id="872" r:id="rId50"/>
    <p:sldId id="875" r:id="rId51"/>
    <p:sldId id="882" r:id="rId52"/>
    <p:sldId id="883" r:id="rId53"/>
    <p:sldId id="884" r:id="rId54"/>
    <p:sldId id="885" r:id="rId55"/>
    <p:sldId id="886" r:id="rId56"/>
    <p:sldId id="887" r:id="rId57"/>
    <p:sldId id="960" r:id="rId58"/>
    <p:sldId id="961" r:id="rId59"/>
    <p:sldId id="962" r:id="rId60"/>
    <p:sldId id="890" r:id="rId61"/>
    <p:sldId id="892" r:id="rId62"/>
    <p:sldId id="893" r:id="rId63"/>
    <p:sldId id="963" r:id="rId64"/>
    <p:sldId id="964" r:id="rId65"/>
    <p:sldId id="965" r:id="rId66"/>
    <p:sldId id="966" r:id="rId67"/>
    <p:sldId id="973" r:id="rId68"/>
    <p:sldId id="974" r:id="rId69"/>
    <p:sldId id="967" r:id="rId70"/>
    <p:sldId id="968" r:id="rId71"/>
    <p:sldId id="943" r:id="rId72"/>
    <p:sldId id="922" r:id="rId73"/>
    <p:sldId id="923" r:id="rId7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139FEC1-DF78-4FF6-A3CE-2F8BC7679399}" type="datetimeFigureOut">
              <a:rPr lang="ar-EG" smtClean="0"/>
              <a:pPr/>
              <a:t>26/09/1433</a:t>
            </a:fld>
            <a:endParaRPr lang="ar-E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E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E96E0E3-8774-43E6-9A6B-DC4D9E446598}" type="slidenum">
              <a:rPr lang="ar-EG" smtClean="0"/>
              <a:pPr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newsflash/>
    <p:sndAc>
      <p:stSnd>
        <p:snd r:embed="rId13" name="chimes.wav" builtIn="1"/>
      </p:stSnd>
    </p:sndAc>
  </p:transition>
  <p:txStyles>
    <p:titleStyle>
      <a:lvl1pPr algn="l" rtl="1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r" rtl="1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r" rtl="1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r" rtl="1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r" rtl="1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r" rtl="1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r" rtl="1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audio" Target="../media/audio4.wav"/><Relationship Id="rId4" Type="http://schemas.openxmlformats.org/officeDocument/2006/relationships/audio" Target="../media/audio6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audio" Target="../media/audio4.wav"/><Relationship Id="rId4" Type="http://schemas.openxmlformats.org/officeDocument/2006/relationships/audio" Target="../media/audio6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audio" Target="../media/audio11.wav"/><Relationship Id="rId4" Type="http://schemas.openxmlformats.org/officeDocument/2006/relationships/audio" Target="../media/audio6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audio" Target="../media/audio12.wav"/><Relationship Id="rId4" Type="http://schemas.openxmlformats.org/officeDocument/2006/relationships/audio" Target="../media/audio6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audio" Target="../media/audio10.wav"/><Relationship Id="rId4" Type="http://schemas.openxmlformats.org/officeDocument/2006/relationships/audio" Target="../media/audio6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audio" Target="../media/audio12.wav"/><Relationship Id="rId4" Type="http://schemas.openxmlformats.org/officeDocument/2006/relationships/audio" Target="../media/audio6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3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4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audio" Target="../media/audio8.wav"/><Relationship Id="rId4" Type="http://schemas.openxmlformats.org/officeDocument/2006/relationships/audio" Target="../media/audio6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audio" Target="../media/audio4.wav"/><Relationship Id="rId4" Type="http://schemas.openxmlformats.org/officeDocument/2006/relationships/audio" Target="../media/audio6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4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6.wav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audio" Target="../media/audio2.wav"/><Relationship Id="rId4" Type="http://schemas.openxmlformats.org/officeDocument/2006/relationships/audio" Target="../media/audio6.wav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audio" Target="../media/audio11.wav"/><Relationship Id="rId4" Type="http://schemas.openxmlformats.org/officeDocument/2006/relationships/audio" Target="../media/audio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4.wav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audio" Target="../media/audio3.wav"/><Relationship Id="rId7" Type="http://schemas.openxmlformats.org/officeDocument/2006/relationships/image" Target="../media/image4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2.wav"/><Relationship Id="rId5" Type="http://schemas.openxmlformats.org/officeDocument/2006/relationships/audio" Target="../media/audio9.wav"/><Relationship Id="rId4" Type="http://schemas.openxmlformats.org/officeDocument/2006/relationships/audio" Target="../media/audio6.wav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685800"/>
            <a:ext cx="8382000" cy="5638800"/>
          </a:xfrm>
          <a:prstGeom prst="rect">
            <a:avLst/>
          </a:prstGeom>
          <a:scene3d>
            <a:camera prst="perspectiveContrastingLeftFacing"/>
            <a:lightRig rig="brightRoom" dir="tl">
              <a:rot lat="0" lon="0" rev="8700000"/>
            </a:lightRig>
          </a:scene3d>
          <a:sp3d>
            <a:bevelT w="0" h="0"/>
            <a:contourClr>
              <a:schemeClr val="accent4">
                <a:tint val="70000"/>
              </a:schemeClr>
            </a:contourClr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cene3d>
              <a:camera prst="perspectiveContrastingLeftFacing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11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الربط </a:t>
            </a:r>
          </a:p>
          <a:p>
            <a:pPr lvl="0" algn="ctr" rtl="1">
              <a:spcBef>
                <a:spcPct val="0"/>
              </a:spcBef>
              <a:defRPr/>
            </a:pPr>
            <a:r>
              <a:rPr lang="ar-SA" sz="11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مع </a:t>
            </a:r>
          </a:p>
          <a:p>
            <a:pPr lvl="0" algn="ctr" rtl="1">
              <a:spcBef>
                <a:spcPct val="0"/>
              </a:spcBef>
              <a:defRPr/>
            </a:pPr>
            <a:r>
              <a:rPr lang="ar-SA" sz="11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الحياة 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990600"/>
            <a:ext cx="7848600" cy="42672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>
              <a:lnSpc>
                <a:spcPct val="150000"/>
              </a:lnSpc>
              <a:buNone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لعلك شاهدت شد الحبل بين فريقين. قد يبدو أن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الفريقين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لا يسحب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الآخر؛ لأن الحبل بينهما لا يتحرك. وفي الحقيقة أن كلا الفريقين يسحب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الآخر، ولكن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القوة المبذولة من كلا الفريقين متساوية ومتعاكسة، لذلك يكونان في حالة اتزان.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algn="just">
              <a:buNone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algn="just">
              <a:buNone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638800" y="533400"/>
            <a:ext cx="3200400" cy="6858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2800" b="1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ما الاتزان ؟</a:t>
            </a:r>
            <a:endParaRPr lang="ar-SA" sz="2800" b="1" spc="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905000"/>
            <a:ext cx="8153400" cy="3352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كثير من الأحيان تصل التفاعلات الكيميائية إلى نقطة اتزان. إذا كنت قد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أجريت التجربة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الاستهلالية فستجد أنك وصلت إلى نقطة الاتزان من خلال نقل الماء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المخبار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المدرج إلى الكأس، ومن الكأس إلى المخبار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المدرج. تأمل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تفاعل تحضير غاز الأمونيا من غاز النيتروجين وغاز الهيدروجين: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4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4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0" y="5562600"/>
            <a:ext cx="4572000" cy="709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447800"/>
            <a:ext cx="818197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371600"/>
            <a:ext cx="813435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057400" y="533400"/>
            <a:ext cx="6781800" cy="7620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2400" b="1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التفاعلات العكسية والاتزان الكيميائي</a:t>
            </a:r>
            <a:endParaRPr lang="ar-SA" sz="2400" b="1" spc="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2000" y="1905000"/>
            <a:ext cx="7848600" cy="2590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عندما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تتحول المتفاعلات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كاملة إلى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نواتج يصف العلماء التفاعل بأنه مكتمل. إلا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معظم التفاعلات لا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تكتمل، بل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تظهر وكأنها توقفت. التفاعل العكسي هو التفاعل الكيميائي الذي يحدث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الاتجاهين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الأمامي والعكسي.. 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62200" y="4800600"/>
            <a:ext cx="5334000" cy="142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457199"/>
            <a:ext cx="8210550" cy="594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0" y="533400"/>
            <a:ext cx="50292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الطبيعة الديناميكية </a:t>
            </a:r>
            <a:r>
              <a:rPr lang="ar-SA" sz="2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للإتزان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524000"/>
            <a:ext cx="8229600" cy="3962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يمثل كل من الدفع أو السحب المؤثر في جسم ما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قوة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؛ فأنت تبذل قوة عندما تدفع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الباب أو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تسحب مقعدك من مكانه. إذا أثرت قوتان أو أكثر في جسم وفي الاتجاه نفسه،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فإن محصلة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هذه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القوى تساوي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مجموعها. أما إذا كانت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القوى المؤثرة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الجسم متعاكسة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الاتجاه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فإن القوة المحصلة تساوي الفرق بينها ويكون اتجاه القوة المحصلة في اتجاه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القوة الكبرى.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لهذا في لعبة شد الحبل عندما يسحب الفريقان الحبل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بقوى متساوية تكون محصلة القوى صفر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فلا يتحرك الحبل،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ويوصف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النظام بأنه في حالة اتزان.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762000"/>
            <a:ext cx="8077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7700" y="1371600"/>
            <a:ext cx="7924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newsflash/>
    <p:sndAc>
      <p:stSnd>
        <p:snd r:embed="rId2" name="chimes.wav" builtIn="1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6812" y="1600200"/>
            <a:ext cx="8061414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343400" y="533400"/>
            <a:ext cx="44958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تعابير الاتزان </a:t>
            </a:r>
            <a:endParaRPr lang="ar-SA" sz="40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62000" y="1905000"/>
            <a:ext cx="7848600" cy="3962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لبعض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الأنظمة الكيميائية ميل قليل للتفاعل، في حين تستمر أنظمة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أخرى في التفاعل حتى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تكتمل. وتصل معظم التفاعلات إلى حالة الاتزان مع وجود بعض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المتفاعلات غير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مستهلكة. عندما لا تستهلك المتفاعلات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تماما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تكون كمية النواتج أقل من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المتوقع حسب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المعادلة الكيميائية الموزونة. وبالنظر إلى معادلة تحضير الأمونيا نجد أنه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يتكون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2mol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الأمونيا عند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تفاعل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2mol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من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النيتروجين مع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3mol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من الهيدروجين. ولأن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هذا التفاعل يصل إلى حالة اتزان فإننا نحصل على أقل من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2mol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من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الأمونيا.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743200" y="304800"/>
            <a:ext cx="60960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قانون الاتزان الكيميائي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62000" y="1295400"/>
            <a:ext cx="7848600" cy="19812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قانون الاتزان الكيميائي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الذي ينص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على أنه عند درجة حرارة معينة يمكن للتفاعل الكيميائي أن يصل إلى حالة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تصبح فيها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نسب تراكيز المتفاعلات والنواتج ثابتة. وتكون معادلة التفاعل العامة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للتفاعل الذي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حالة اتزان كما يلي: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00200" y="3352800"/>
            <a:ext cx="6477000" cy="31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943600" y="533400"/>
            <a:ext cx="28956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ثابت الاتزان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62000" y="1905000"/>
            <a:ext cx="7848600" cy="38862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: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ثابت الاتزان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K </a:t>
            </a:r>
            <a:r>
              <a:rPr lang="en-US" sz="3200" b="1" baseline="-25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e q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هو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القيمة العددية لنسبة تراكيز النواتج إلى تراكيز المتفاعلات،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ويرفع كل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تركيز إلى أس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مساو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للمعامل الخاص به في المعادلة الموزونة. وتكون قيمة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K </a:t>
            </a:r>
            <a:r>
              <a:rPr lang="en-US" sz="3200" b="1" baseline="-25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e q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ثابتة عند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درجة حرارة معينة فقط.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352800" y="533400"/>
            <a:ext cx="5562600" cy="6858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تعابير الاتزان المتجانس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28600" y="1600200"/>
            <a:ext cx="8686800" cy="35052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20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ينتج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غاز يوديد الهيدروجين عن تفاعل الاتزان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لغاز الهيدروجين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مع اليود. لليود ومركباته استعمالات مهمة في الطب، كما هو موضح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الشكل.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كيف يمكنك كتابة تعبير ثابت الاتزان لهذا التفاعل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؟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43200" y="5410200"/>
            <a:ext cx="4419600" cy="817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5400" y="609600"/>
            <a:ext cx="6877050" cy="5642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42913" y="314325"/>
            <a:ext cx="5448487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276600" y="533400"/>
            <a:ext cx="55626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تعابير الاتزان غير المتجانس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62000" y="1905000"/>
            <a:ext cx="7848600" cy="3657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لقد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تعلمت كتابة تعابير ثابت الاتزان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K</a:t>
            </a:r>
            <a:r>
              <a:rPr lang="en-US" sz="3200" b="1" baseline="-25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eq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للاتزان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المتجانس؛ إذ تكون المتفاعلات والنواتج في الحالة الفيزيائية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نفسها. أما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عندما توجد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المتفاعلات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النواتج في أكثر من حالة فيزيائية واحدة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فيسمى الاتزان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غير المتجانس.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فمثلا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إذا وضعت كمية من الإيثانول في دورق مغلق،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فإنه بعد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فترة من الزمن يحدث اتزان غاز –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سائل 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19400" y="5715000"/>
            <a:ext cx="4124325" cy="714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800600" y="533400"/>
            <a:ext cx="40386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ثوابت الاتزان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62000" y="1905000"/>
            <a:ext cx="7848600" cy="2057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تبقى قيمة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K</a:t>
            </a:r>
            <a:r>
              <a:rPr lang="en-US" sz="3200" b="1" baseline="-25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eq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ثابتة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لتفاعل معين عند درجة حرارة معينة، بغض النظر عن التراكيز الابتدائية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للنواتج والمتفاعلات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لفحص هذه النظرية تم تنفيذ ثلاث تجارب للتفاعل: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4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38400" y="4191000"/>
            <a:ext cx="4648200" cy="759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953000" y="533400"/>
            <a:ext cx="38862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تراكيز الاتزان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62000" y="1905000"/>
            <a:ext cx="7848600" cy="3733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: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تم تحديد تركيز كل مادة تجريب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عند الاتزان. لاحظ أن تراكيز الاتزان في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التجارب الثلاث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ليست متساوية. لكن عند التعويض بدل تراكيز الاتزان في معادلة ثابت الاتزان تم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الحصول على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قيمة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K</a:t>
            </a:r>
            <a:r>
              <a:rPr lang="en-US" sz="3200" b="1" baseline="-25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eq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نفسها في المحاولات الثلاث.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895600" y="304800"/>
            <a:ext cx="4038600" cy="32004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6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الفصل </a:t>
            </a:r>
            <a:r>
              <a:rPr lang="ar-SA" sz="6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الرابع</a:t>
            </a:r>
            <a:endParaRPr lang="ar-EG" sz="6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6" name="Line Callout 3 (No Border) 5"/>
          <p:cNvSpPr/>
          <p:nvPr/>
        </p:nvSpPr>
        <p:spPr>
          <a:xfrm>
            <a:off x="685800" y="3657600"/>
            <a:ext cx="8077200" cy="2819400"/>
          </a:xfrm>
          <a:prstGeom prst="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20399"/>
              <a:gd name="adj8" fmla="val -17226"/>
            </a:avLst>
          </a:prstGeom>
          <a:solidFill>
            <a:srgbClr val="FFC000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الاتزان الكيميائي</a:t>
            </a:r>
            <a:endParaRPr lang="ar-EG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248400" y="533400"/>
            <a:ext cx="26670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قيمة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K</a:t>
            </a:r>
            <a:r>
              <a:rPr lang="en-US" sz="2400" b="1" baseline="-2500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eq</a:t>
            </a:r>
            <a:endParaRPr lang="ar-SA" sz="2400" b="1" baseline="-2500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04800" y="2209800"/>
            <a:ext cx="8686800" cy="2667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20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رغم أن نظام الاتزان له قيمة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Keq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ثابتة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عند درجة حرارة معينة، إلا أن له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عددا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غير محدود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مواقع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الاتزان، والتي تعتمد على التراكيز الابتدائية للمتفاعلات والنواتج...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248400" y="1219200"/>
            <a:ext cx="2667000" cy="6096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خواص الاتزان</a:t>
            </a:r>
            <a:endParaRPr lang="ar-SA" sz="2400" b="1" baseline="-2500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28600" y="1981200"/>
            <a:ext cx="8686800" cy="3962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لعلك لاحظت خواص معينة للتفاعلات الكيميائية التي تصل إلى حالة الاتزان .</a:t>
            </a:r>
          </a:p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أولا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: يجب أن يتم التفاعل في نظام مغلق، أي لا يخرج من النظام أو يدخله أي من النواتج أو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المتفاعلات. </a:t>
            </a:r>
          </a:p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ثانيا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: يجب أن تبقى درجة الحرارة ثابتة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</a:t>
            </a:r>
          </a:p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ثالثا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: توجد النواتج والمتفاعلات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معا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وهي في حركة ديناميكية ثابتة، وهذا يعني أن الاتزان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ديناميكي، وليس ساكنا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1219199"/>
            <a:ext cx="8067675" cy="4724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533400"/>
            <a:ext cx="83153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905000" y="1447800"/>
            <a:ext cx="6172200" cy="167640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8000" b="1" i="0" u="none" strike="noStrike" kern="120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uLnTx/>
                <a:uFillTx/>
                <a:latin typeface="+mj-lt"/>
                <a:ea typeface="+mj-ea"/>
                <a:cs typeface="Arabic Transparent" pitchFamily="2" charset="-78"/>
              </a:rPr>
              <a:t>الدرس الثانى</a:t>
            </a:r>
            <a:endParaRPr kumimoji="0" lang="ar-SA" sz="8000" b="1" i="0" u="none" strike="noStrike" kern="1200" normalizeH="0" noProof="0" dirty="0" smtClean="0">
              <a:ln w="50800"/>
              <a:solidFill>
                <a:schemeClr val="bg1">
                  <a:shade val="50000"/>
                </a:schemeClr>
              </a:solidFill>
              <a:uLnTx/>
              <a:uFillTx/>
              <a:latin typeface="+mj-lt"/>
              <a:ea typeface="+mj-ea"/>
              <a:cs typeface="Arabic Transparent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90600" y="3810000"/>
            <a:ext cx="7772400" cy="236220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Simple Bold Jut Out" pitchFamily="2" charset="-78"/>
              </a:rPr>
              <a:t>العوامل المؤثر فى الاتزان الكيميائي</a:t>
            </a:r>
            <a:endParaRPr kumimoji="0" lang="ar-SA" sz="7200" b="1" i="0" u="none" strike="noStrike" kern="1200" spc="50" normalizeH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Simple Bold Jut Ou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752600" y="1295400"/>
            <a:ext cx="6096000" cy="1621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8000" b="1" i="0" u="none" strike="noStrike" kern="1200" normalizeH="0" baseline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فكرة الدرس</a:t>
            </a:r>
            <a:endParaRPr kumimoji="0" lang="ar-EG" sz="8000" b="1" i="0" u="none" strike="noStrike" kern="120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914400" y="3657600"/>
            <a:ext cx="7696200" cy="274320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11480" lvl="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54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عندما تطرأ تغييرات على نظام متزن يزاح إلى موضع اتزان جديد .</a:t>
            </a:r>
            <a:endParaRPr lang="ar-SA" sz="5400" b="1" dirty="0" smtClean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600200" y="1371600"/>
            <a:ext cx="6096000" cy="162153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96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المفردات</a:t>
            </a:r>
            <a:endParaRPr kumimoji="0" lang="ar-EG" sz="9600" b="1" i="0" u="none" strike="noStrike" kern="120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3733800"/>
            <a:ext cx="8382000" cy="1600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11480" lvl="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9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مبدأ </a:t>
            </a:r>
            <a:r>
              <a:rPr lang="ar-SA" sz="9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لوتشاتلييه</a:t>
            </a:r>
            <a:endParaRPr lang="ar-SA" sz="9600" b="1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685800"/>
            <a:ext cx="8382000" cy="5638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cene3d>
              <a:camera prst="isometricOffAxis2Lef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115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الربط </a:t>
            </a:r>
          </a:p>
          <a:p>
            <a:pPr lvl="0" algn="ctr" rtl="1">
              <a:spcBef>
                <a:spcPct val="0"/>
              </a:spcBef>
              <a:defRPr/>
            </a:pPr>
            <a:r>
              <a:rPr lang="ar-SA" sz="115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مع </a:t>
            </a:r>
          </a:p>
          <a:p>
            <a:pPr lvl="0" algn="ctr" rtl="1">
              <a:spcBef>
                <a:spcPct val="0"/>
              </a:spcBef>
              <a:defRPr/>
            </a:pPr>
            <a:r>
              <a:rPr lang="ar-SA" sz="115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الحياة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990600"/>
            <a:ext cx="7848600" cy="51816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>
              <a:lnSpc>
                <a:spcPct val="150000"/>
              </a:lnSpc>
              <a:buNone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عندما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يتساوى الطلب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على منتج ما مع المعروض من هذا المنتج يبقى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السعر ثابتا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إذا زاد الطلب على المنتج فإن سعر المنتج سوف يزيد. ويصبح السعر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ثابتا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مرة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أخرى عندما يصل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العرض والطلب إلى حالة اتزان. وهذا يشبه تصرف الأنظمة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حالة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الاتزان.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953000" cy="7620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b="1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مبدأ لوتشاتلييه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2000" y="1828800"/>
            <a:ext cx="7848600" cy="2667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افترض أن غازي الهيدروجين وأول أكسيد الكربون من النواتج الجانبية لعملية صناعية.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وأن الكيميائيين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الشركة يعتقدون أنه يمكن دمج الغازين لإنتاج وقود الميثان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CH4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66800" y="4648199"/>
            <a:ext cx="7191375" cy="1738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152400"/>
            <a:ext cx="855345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1295400"/>
            <a:ext cx="8094397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838200" y="685800"/>
            <a:ext cx="7848600" cy="5105400"/>
          </a:xfrm>
          <a:prstGeom prst="plaque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PT Bold Dusky" pitchFamily="2" charset="-78"/>
              </a:rPr>
              <a:t>               في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PT Bold Dusky" pitchFamily="2" charset="-78"/>
              </a:rPr>
              <a:t>عام 1888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PT Bold Dusky" pitchFamily="2" charset="-78"/>
              </a:rPr>
              <a:t>م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PT Bold Dusky" pitchFamily="2" charset="-78"/>
              </a:rPr>
              <a:t> اكتشف العالم الفرنسي هنري لويس لوتشاتلييه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PT Bold Dusky" pitchFamily="2" charset="-78"/>
              </a:rPr>
              <a:t> Le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PT Bold Dusky" pitchFamily="2" charset="-78"/>
              </a:rPr>
              <a:t>chatielier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PT Bold Dusky" pitchFamily="2" charset="-78"/>
              </a:rPr>
              <a:t>أن هناك طرائق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PT Bold Dusky" pitchFamily="2" charset="-78"/>
              </a:rPr>
              <a:t>للتحكم في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PT Bold Dusky" pitchFamily="2" charset="-78"/>
              </a:rPr>
              <a:t>الاتزان لجعل التفاعل أكثر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PT Bold Dusky" pitchFamily="2" charset="-78"/>
              </a:rPr>
              <a:t>إنتاجا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PT Bold Dusky" pitchFamily="2" charset="-78"/>
              </a:rPr>
              <a:t>. وقد طرح ما يسمى الآن مبدأ لوتشاتلييه: إذا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PT Bold Dusky" pitchFamily="2" charset="-78"/>
              </a:rPr>
              <a:t>بذل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PT Bold Dusky" pitchFamily="2" charset="-78"/>
              </a:rPr>
              <a:t>جهد على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PT Bold Dusky" pitchFamily="2" charset="-78"/>
              </a:rPr>
              <a:t>نظام في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PT Bold Dusky" pitchFamily="2" charset="-78"/>
              </a:rPr>
              <a:t>حالة اتزان فإن ذلك يؤدي إلى إزاحة النظام في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PT Bold Dusky" pitchFamily="2" charset="-78"/>
              </a:rPr>
              <a:t>اتجاه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PT Bold Dusky" pitchFamily="2" charset="-78"/>
              </a:rPr>
              <a:t>يخفف أثر هذا الجهد. والجهد هو أي تغيير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PT Bold Dusky" pitchFamily="2" charset="-78"/>
              </a:rPr>
              <a:t>يؤثر في اتزان نظام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PT Bold Dusky" pitchFamily="2" charset="-78"/>
              </a:rPr>
              <a:t>معين.</a:t>
            </a:r>
            <a:r>
              <a:rPr lang="ar-SA" sz="5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</a:t>
            </a:r>
            <a:endParaRPr lang="ar-SA" sz="5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038600" y="533400"/>
            <a:ext cx="4800600" cy="6096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مبدأ لوتشاتلييه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838200" y="2057400"/>
            <a:ext cx="7848600" cy="2667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: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كيف يمكن للكيميائي الصناعي تطبيق مبدأ لوتشاتلييه لزيادة إنتاج الميثان؟ إنه يحتاج إلى تعديل أي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العوامل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التي من شأنها أن تؤدي إلى إزاحة الاتزان نحو النواتج في التفاعل.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276600" y="533400"/>
            <a:ext cx="55626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التغير فى التركيز</a:t>
            </a:r>
            <a:endParaRPr lang="ar-SA" sz="40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905000"/>
            <a:ext cx="8153400" cy="38862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يؤثر تغيير تراكيز النواتج أو المتفاعلات في الاتزان؛ إذ تنص نظرية التصادم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على أن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الجسيمات يجب أن تتصادم حتى تتفاعل،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وأن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عدد التصادمات بين جسيمات المواد المتفاعلة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يعتمد على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تركيزها.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إذا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الممكن أن يغير الكيميائي الاتزان بتغيير التراكيز..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343400" y="533400"/>
            <a:ext cx="4495800" cy="6858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إضافة مواد متفاعلة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524000"/>
            <a:ext cx="8153400" cy="4038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إذا أضيفت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كمية من أول أكسيد الكربون إلى وعاء التفاعل وزادت تركيزه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0.300 M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إلى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1.00M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فسيؤدي ذلك إلى زيادة عدد التصادمات الفعالة بين جزيئات غاز أول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أكسيد الكربون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CO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وجزيئات غاز الهيدروجين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H2 ،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ويؤثر ذلك في اتزان التفاعل؛ إذ تزيد سرعة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التفاعل الأمامي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كما هو موضح من السهم الأطول الذي يشير نحو اليمين في معادلة التفاعل 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088" y="1676400"/>
            <a:ext cx="832318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191000" y="533400"/>
            <a:ext cx="46482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إزالة النواتج 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524000"/>
            <a:ext cx="8153400" cy="4191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افترض أنه بدل زيادة أي من المتفاعلات قرر الكيميائي إزالة الماء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H2O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الناتج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 التفاعل بإضافة مجفف- مادة تمتص الماء - إلى وعاء التفاعل. وفق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مبدأ لوتشاتلييه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ماذا يمكن أن يحدث للاتزان استجابة لنقصان تركيز الماء؟ سوف تتم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إزاحة الاتزان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نحو الاتجاه الذي يزيد من تركيز الماء مرة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أخرى.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هذا يعني إزاحة الاتزان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نحو اليمين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وتكوين المزيد من النواتج.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867400" y="533400"/>
            <a:ext cx="29718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إضافة النواتج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524000"/>
            <a:ext cx="8153400" cy="4953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ـ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يمكن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أيضا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إزاحة موضع الاتزان نحو اليسار في اتجاه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المتفاعلات؛ إذ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يتوقع مبدأ لوتشاتلييه أنه إذا تمت إضافة أحد النواتج إلى تفاعل في حالة اتزان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فإن ذلك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يؤدي إلى إزاحة الاتزان نحو اليسار، ومن ثم تخفيف الجهد بتحويل النواتج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إلى متفاعلات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كما أنه إذا تم إزالة أحد المتفاعلات فسوف يحدث إزاحة مشابهة نحو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الجهة اليسرى.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لتتوقع أثر جهد ما على الاتزان باستعمال مبدأ لوتشاتلييه، إرجع إلى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معادلة التفاعل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ويلخص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الشكل 12 - 4 تأثير تغيير التراكيز في الاتزان.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7978" y="1143000"/>
            <a:ext cx="7861172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438400" y="533400"/>
            <a:ext cx="64008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تغير درجة الحرارة </a:t>
            </a:r>
            <a:endParaRPr lang="ar-SA" sz="40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524000"/>
            <a:ext cx="8153400" cy="3200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 تغيير في درجات الحرارة يغير موضع وثابت الاتزان. تذكر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معظم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التفاعلات الكيميائية إمَّا أنها ماصة للحرارة أو طاردة لها.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فمثلا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يحظى تفاعل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تكوين الميثان بـ.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سالبة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وهذا يعني أن التفاعل الأمامي طارد للحرارة والتفاعل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العكسي ماص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للحرارة.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47800" y="4953000"/>
            <a:ext cx="6686550" cy="1471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228600"/>
            <a:ext cx="847725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429000" y="533400"/>
            <a:ext cx="54102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العوامل الحافزة والاتزان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62000" y="1524000"/>
            <a:ext cx="7848600" cy="4495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تختلف كمية النواتج المتكونة في التفاعل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عند تغير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التركيز أو الحجم أو الحرارة. هل يمكن للعامل المحفز أن يؤثر هو الآخر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تركيز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النواتج؟ يعمل العامل المحفز على زيادة سرعة التفاعل بالتساوي في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كلا الاتجاهين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ولهذا يصل التفاعل مع وجود العامل المحفز أسرع إلى حالة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الاتزان، دون تغير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كمية النواتج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المتكونة.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4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905000" y="1447800"/>
            <a:ext cx="6172200" cy="167640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8000" b="1" i="0" u="none" strike="noStrike" kern="120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uLnTx/>
                <a:uFillTx/>
                <a:latin typeface="+mj-lt"/>
                <a:ea typeface="+mj-ea"/>
                <a:cs typeface="Arabic Transparent" pitchFamily="2" charset="-78"/>
              </a:rPr>
              <a:t>الدرس الثالث</a:t>
            </a:r>
            <a:endParaRPr kumimoji="0" lang="ar-SA" sz="8000" b="1" i="0" u="none" strike="noStrike" kern="1200" normalizeH="0" noProof="0" dirty="0" smtClean="0">
              <a:ln w="50800"/>
              <a:solidFill>
                <a:schemeClr val="bg1">
                  <a:shade val="50000"/>
                </a:schemeClr>
              </a:solidFill>
              <a:uLnTx/>
              <a:uFillTx/>
              <a:latin typeface="+mj-lt"/>
              <a:ea typeface="+mj-ea"/>
              <a:cs typeface="Arabic Transparent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14400" y="3810000"/>
            <a:ext cx="7848600" cy="243840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Simple Bold Jut Out" pitchFamily="2" charset="-78"/>
              </a:rPr>
              <a:t>استعمال ثوابت الاتزان</a:t>
            </a:r>
            <a:endParaRPr kumimoji="0" lang="ar-SA" sz="6600" b="1" i="0" u="none" strike="noStrike" kern="1200" spc="50" normalizeH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Simple Bold Jut Ou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752600" y="1295400"/>
            <a:ext cx="6096000" cy="1621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8000" b="1" i="0" u="none" strike="noStrike" kern="1200" normalizeH="0" baseline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فكرة الدرس</a:t>
            </a:r>
            <a:endParaRPr kumimoji="0" lang="ar-EG" sz="8000" b="1" i="0" u="none" strike="noStrike" kern="120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914400" y="3657600"/>
            <a:ext cx="7696200" cy="175260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11480" lvl="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48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يمكن استعمال تعبير ثابت الاتزان فى حساب تراكيز المواد وذوبانيتها .</a:t>
            </a:r>
            <a:endParaRPr lang="ar-SA" sz="4800" b="1" dirty="0" smtClean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600200" y="1371600"/>
            <a:ext cx="6096000" cy="162153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96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المفردات</a:t>
            </a:r>
            <a:endParaRPr kumimoji="0" lang="ar-EG" sz="9600" b="1" i="0" u="none" strike="noStrike" kern="120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3733800"/>
            <a:ext cx="8382000" cy="1676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11480" lvl="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ثابت حاصل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الذوبانية ـ  الأيون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المشترك</a:t>
            </a:r>
          </a:p>
          <a:p>
            <a:pPr marL="411480" lvl="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 تأثير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الأيون المشترك</a:t>
            </a:r>
            <a:endParaRPr lang="ar-SA" sz="4800" b="1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685800"/>
            <a:ext cx="8382000" cy="5638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cene3d>
              <a:camera prst="isometricOffAxis2Lef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115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الربط </a:t>
            </a:r>
          </a:p>
          <a:p>
            <a:pPr lvl="0" algn="ctr" rtl="1">
              <a:spcBef>
                <a:spcPct val="0"/>
              </a:spcBef>
              <a:defRPr/>
            </a:pPr>
            <a:r>
              <a:rPr lang="ar-SA" sz="115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مع </a:t>
            </a:r>
          </a:p>
          <a:p>
            <a:pPr lvl="0" algn="ctr" rtl="1">
              <a:spcBef>
                <a:spcPct val="0"/>
              </a:spcBef>
              <a:defRPr/>
            </a:pPr>
            <a:r>
              <a:rPr lang="ar-SA" sz="115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الحياة 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8229600" cy="43434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>
              <a:lnSpc>
                <a:spcPct val="150000"/>
              </a:lnSpc>
              <a:buNone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لعلك جلست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يوما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المقعد الخلفي للسيارة الممتلئ بعدد من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أصدقائك؟ أنت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تدرك أن هناك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حدا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لعدد الأشخاص الذين يستطيعون الجلوس في المقعد.تواجه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المركبات الأيونية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الحالة نفسها عند ذوبانها في المحلول.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14600" y="533400"/>
            <a:ext cx="6324600" cy="7620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3200" b="1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حساب التراكيز عند الاتزان</a:t>
            </a:r>
            <a:endParaRPr lang="ar-SA" sz="3200" b="1" spc="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2000" y="1828800"/>
            <a:ext cx="7848600" cy="4495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كيف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يمكن استعمال تعبير ثابت الاتزان في حساب تركيز ناتج ما إذا كانت قيمة ثابت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الاتزان  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K</a:t>
            </a:r>
            <a:r>
              <a:rPr lang="en-US" sz="3600" b="1" baseline="-25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eq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لتفاعل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تكون غاز الميثان 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CH4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تفاعل غاز الهيدروجين 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H2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مع غاز أول أكسيد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الكربون 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CO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تساوي 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3.933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عند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درجة حرارة 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1200K ؟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يمكنك حساب تركيز الميثان 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CH4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إذا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كانت تراكيز 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H2O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 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CO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 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H2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معروفة.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381000"/>
            <a:ext cx="60198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3581400"/>
            <a:ext cx="790575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457200"/>
            <a:ext cx="7848600" cy="5548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182" y="838200"/>
            <a:ext cx="828776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762000"/>
            <a:ext cx="837247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267200" y="533400"/>
            <a:ext cx="4572000" cy="6096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ثابت حاصل الذوبانية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81000" y="1371600"/>
            <a:ext cx="8305800" cy="4114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20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بعض المركبات الأيونية - ومنها كلوريد الصوديوم - يذوب بسرعة في الماء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وبعضها الآخر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- ومنها كبريتات الباريوم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BaSO4 -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يذوب قليلا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الماء. عند الذوبان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تتفكك جميع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المركبات الأيونية إلى أيونات.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590800" y="533400"/>
            <a:ext cx="62484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كتابة تعبير ثابت حاصل الذوبانية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905000"/>
            <a:ext cx="8153400" cy="4038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يسمى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تعبير ثابت الاتزان للمركبات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القليلة الذوبان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"ثابت حاصل الذوبانية" ، وهو ناتج ضرب تراكيز الأيونات الذائبة كلٌّ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منها مرفوع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لأس يساوي معاملها في المعادلة الكيميائية. إن تركيز المادة النقية يعبر عن. كثافتها بوحدة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mol/l ،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ويكون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ثابتا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عند درجة حرارة محددة. ولذلك يتم حذف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المواد الصلبة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والسوائل النقية في الاتزان غير المتجانس من تعابير ثوابت الاتزان 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48000" y="533400"/>
            <a:ext cx="57912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استعمال ثابت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حاصل الذوبانية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33400" y="1676400"/>
            <a:ext cx="8153400" cy="4419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تم تحديد ثابت حاصل الذوبانية للنواتج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الموجودة في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الجدول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طريق إجراء تجارب. وتعد قيم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K</a:t>
            </a:r>
            <a:r>
              <a:rPr lang="en-US" sz="3200" b="1" baseline="-25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sp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مهمة؛ لأنه يمكن استعمالها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تحديد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ذوبانية المركبات القليلة الذوبان. تذكر أن ذوبانية مركب ما في الماء تعني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كمية المادة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التي تتفكك في حجم معين من الماء عند درجة حرارة معينة.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457200"/>
            <a:ext cx="8372475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228600"/>
            <a:ext cx="8353425" cy="631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228600"/>
            <a:ext cx="7167562" cy="6465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257800" y="533400"/>
            <a:ext cx="3581400" cy="6096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توقع الرواسب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85800" y="1371600"/>
            <a:ext cx="8001000" cy="3276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: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إذا تم خلط أحجام متساوية من محاليل مائية تركيز كل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منها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0.10M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من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كلوريد الحديد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FeCl3 III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مثلا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وسداسي سيانو حديد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II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البوتاسيوم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K4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[Fe(CN)6]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يتكون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راسب، كما هو مبين في الشكل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ربما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يحدث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تفاعل الإحلال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المزدوج الآتي: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52600" y="5105400"/>
            <a:ext cx="576469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0" y="685800"/>
            <a:ext cx="5153025" cy="5578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228600"/>
            <a:ext cx="7010400" cy="6307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276600" y="533400"/>
            <a:ext cx="55626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تأثير الأيون المشترك</a:t>
            </a:r>
            <a:endParaRPr lang="ar-SA" sz="40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33400" y="1524000"/>
            <a:ext cx="8153400" cy="2286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الأيون المشترك هو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أيون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مشترك بين اثنين أو أكثر من المركبات الأيونية. ويسمى انخفاض ذوبانية المادة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بسبب وجود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أيون مشترك تأثير الأيون المشترك.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3962400"/>
            <a:ext cx="82296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905000" y="1447800"/>
            <a:ext cx="6172200" cy="167640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8000" b="1" i="0" u="none" strike="noStrike" kern="120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uLnTx/>
                <a:uFillTx/>
                <a:latin typeface="+mj-lt"/>
                <a:ea typeface="+mj-ea"/>
                <a:cs typeface="Arabic Transparent" pitchFamily="2" charset="-78"/>
              </a:rPr>
              <a:t>الدرس الأول </a:t>
            </a:r>
            <a:endParaRPr kumimoji="0" lang="ar-SA" sz="8000" b="1" i="0" u="none" strike="noStrike" kern="1200" normalizeH="0" noProof="0" dirty="0" smtClean="0">
              <a:ln w="50800"/>
              <a:solidFill>
                <a:schemeClr val="bg1">
                  <a:shade val="50000"/>
                </a:schemeClr>
              </a:solidFill>
              <a:uLnTx/>
              <a:uFillTx/>
              <a:latin typeface="+mj-lt"/>
              <a:ea typeface="+mj-ea"/>
              <a:cs typeface="Arabic Transparent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3581400"/>
            <a:ext cx="7772400" cy="121920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حالة الاتزان الديناميكي</a:t>
            </a:r>
            <a:endParaRPr kumimoji="0" lang="ar-SA" sz="6600" b="1" i="0" u="none" strike="noStrike" kern="1200" spc="50" normalizeH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343400" y="533400"/>
            <a:ext cx="4495800" cy="6858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تطبيق مبدأ لوتشاتلييه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524000"/>
            <a:ext cx="8153400" cy="16002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 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يوضح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الشكل </a:t>
            </a:r>
            <a:r>
              <a:rPr lang="en-US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a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المحلول المشبع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لكرومات الرصاص </a:t>
            </a:r>
            <a:r>
              <a:rPr lang="en-US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PbCrO4 .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لاحظ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المادة الصلبة الصفراء </a:t>
            </a:r>
            <a:r>
              <a:rPr lang="en-US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PbCrO4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قاع الكأس؛ فهي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حالة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اتزان مع المحلول، كما هو موضح في المعادلة الآتية:</a:t>
            </a:r>
            <a:r>
              <a:rPr lang="ar-SA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</a:t>
            </a:r>
            <a:endParaRPr lang="ar-SA" sz="20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62200" y="3352800"/>
            <a:ext cx="45339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47800" y="4038600"/>
            <a:ext cx="6553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9830" y="457200"/>
            <a:ext cx="8451745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newsflash/>
    <p:sndAc>
      <p:stSnd>
        <p:snd r:embed="rId2" name="chimes.wav" builtIn="1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752600" y="1295400"/>
            <a:ext cx="6096000" cy="1621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8000" b="1" i="0" u="none" strike="noStrike" kern="1200" normalizeH="0" baseline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فكرة الدرس</a:t>
            </a:r>
            <a:endParaRPr kumimoji="0" lang="ar-EG" sz="8000" b="1" i="0" u="none" strike="noStrike" kern="120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914400" y="3657600"/>
            <a:ext cx="7696200" cy="182880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11480" lvl="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40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يوصف الاتزان الكيميائي بتعبير ثابت الاتزان الذى يعتمد على تراكيز المواد المتفاعلة والناتجة .</a:t>
            </a:r>
            <a:endParaRPr lang="ar-SA" sz="4000" b="1" dirty="0" smtClean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600200" y="1371600"/>
            <a:ext cx="6096000" cy="162153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96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المفردات</a:t>
            </a:r>
            <a:endParaRPr kumimoji="0" lang="ar-EG" sz="9600" b="1" i="0" u="none" strike="noStrike" kern="120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04800" y="3733800"/>
            <a:ext cx="8610600" cy="2057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11480" lvl="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التفاعل </a:t>
            </a:r>
            <a:r>
              <a:rPr lang="ar-SA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العكسي </a:t>
            </a:r>
            <a:r>
              <a:rPr lang="ar-SA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الاتزان الكيميائي </a:t>
            </a:r>
            <a:r>
              <a:rPr lang="ar-SA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قانون </a:t>
            </a:r>
            <a:r>
              <a:rPr lang="ar-SA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الاتزان </a:t>
            </a:r>
            <a:r>
              <a:rPr lang="ar-SA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الكيميائي </a:t>
            </a:r>
            <a:r>
              <a:rPr lang="ar-SA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ثابت الاتزان </a:t>
            </a:r>
            <a:r>
              <a:rPr lang="ar-SA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الاتزان المتجانس </a:t>
            </a:r>
            <a:r>
              <a:rPr lang="ar-SA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ar-SA" sz="3600" b="1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11480" lvl="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الاتزان غير </a:t>
            </a:r>
            <a:r>
              <a:rPr lang="ar-SA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المتجانس .</a:t>
            </a:r>
            <a:endParaRPr lang="ar-SA" sz="3600" b="1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1832</TotalTime>
  <Words>1720</Words>
  <Application>Microsoft Office PowerPoint</Application>
  <PresentationFormat>عرض على الشاشة (3:4)‏</PresentationFormat>
  <Paragraphs>92</Paragraphs>
  <Slides>73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73</vt:i4>
      </vt:variant>
    </vt:vector>
  </HeadingPairs>
  <TitlesOfParts>
    <vt:vector size="74" baseType="lpstr">
      <vt:lpstr>Metro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ما الاتزان ؟</vt:lpstr>
      <vt:lpstr>الشريحة 13</vt:lpstr>
      <vt:lpstr>الشريحة 14</vt:lpstr>
      <vt:lpstr>التفاعلات العكسية والاتزان الكيميائي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مبدأ لوتشاتلييه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حساب التراكيز عند الاتزان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  <vt:lpstr>الشريحة 66</vt:lpstr>
      <vt:lpstr>الشريحة 67</vt:lpstr>
      <vt:lpstr>الشريحة 68</vt:lpstr>
      <vt:lpstr>الشريحة 69</vt:lpstr>
      <vt:lpstr>الشريحة 70</vt:lpstr>
      <vt:lpstr>الشريحة 71</vt:lpstr>
      <vt:lpstr>الشريحة 72</vt:lpstr>
      <vt:lpstr>الشريحة 73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الفصل الأول </dc:title>
  <dc:creator/>
  <cp:lastModifiedBy>ScOrPiOnE</cp:lastModifiedBy>
  <cp:revision>245</cp:revision>
  <dcterms:created xsi:type="dcterms:W3CDTF">2006-08-16T00:00:00Z</dcterms:created>
  <dcterms:modified xsi:type="dcterms:W3CDTF">2012-08-12T22:22:18Z</dcterms:modified>
</cp:coreProperties>
</file>