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2"/>
  </p:notesMasterIdLst>
  <p:sldIdLst>
    <p:sldId id="882" r:id="rId2"/>
    <p:sldId id="923" r:id="rId3"/>
    <p:sldId id="884" r:id="rId4"/>
    <p:sldId id="818" r:id="rId5"/>
    <p:sldId id="980" r:id="rId6"/>
    <p:sldId id="706" r:id="rId7"/>
    <p:sldId id="797" r:id="rId8"/>
    <p:sldId id="798" r:id="rId9"/>
    <p:sldId id="528" r:id="rId10"/>
    <p:sldId id="265" r:id="rId11"/>
    <p:sldId id="715" r:id="rId12"/>
    <p:sldId id="886" r:id="rId13"/>
    <p:sldId id="981" r:id="rId14"/>
    <p:sldId id="716" r:id="rId15"/>
    <p:sldId id="718" r:id="rId16"/>
    <p:sldId id="889" r:id="rId17"/>
    <p:sldId id="982" r:id="rId18"/>
    <p:sldId id="890" r:id="rId19"/>
    <p:sldId id="892" r:id="rId20"/>
    <p:sldId id="893" r:id="rId21"/>
    <p:sldId id="894" r:id="rId22"/>
    <p:sldId id="895" r:id="rId23"/>
    <p:sldId id="983" r:id="rId24"/>
    <p:sldId id="896" r:id="rId25"/>
    <p:sldId id="898" r:id="rId26"/>
    <p:sldId id="984" r:id="rId27"/>
    <p:sldId id="985" r:id="rId28"/>
    <p:sldId id="986" r:id="rId29"/>
    <p:sldId id="989" r:id="rId30"/>
    <p:sldId id="987" r:id="rId31"/>
    <p:sldId id="990" r:id="rId32"/>
    <p:sldId id="988" r:id="rId33"/>
    <p:sldId id="991" r:id="rId34"/>
    <p:sldId id="992" r:id="rId35"/>
    <p:sldId id="994" r:id="rId36"/>
    <p:sldId id="993" r:id="rId37"/>
    <p:sldId id="995" r:id="rId38"/>
    <p:sldId id="999" r:id="rId39"/>
    <p:sldId id="753" r:id="rId40"/>
    <p:sldId id="795" r:id="rId41"/>
    <p:sldId id="799" r:id="rId42"/>
    <p:sldId id="762" r:id="rId43"/>
    <p:sldId id="765" r:id="rId44"/>
    <p:sldId id="772" r:id="rId45"/>
    <p:sldId id="1000" r:id="rId46"/>
    <p:sldId id="838" r:id="rId47"/>
    <p:sldId id="1001" r:id="rId48"/>
    <p:sldId id="863" r:id="rId49"/>
    <p:sldId id="1002" r:id="rId50"/>
    <p:sldId id="840" r:id="rId51"/>
    <p:sldId id="774" r:id="rId52"/>
    <p:sldId id="868" r:id="rId53"/>
    <p:sldId id="1003" r:id="rId54"/>
    <p:sldId id="871" r:id="rId55"/>
    <p:sldId id="872" r:id="rId56"/>
    <p:sldId id="1004" r:id="rId57"/>
    <p:sldId id="1016" r:id="rId58"/>
    <p:sldId id="945" r:id="rId59"/>
    <p:sldId id="946" r:id="rId60"/>
    <p:sldId id="948" r:id="rId61"/>
    <p:sldId id="949" r:id="rId62"/>
    <p:sldId id="950" r:id="rId63"/>
    <p:sldId id="1006" r:id="rId64"/>
    <p:sldId id="1018" r:id="rId65"/>
    <p:sldId id="1007" r:id="rId66"/>
    <p:sldId id="1019" r:id="rId67"/>
    <p:sldId id="1008" r:id="rId68"/>
    <p:sldId id="1020" r:id="rId69"/>
    <p:sldId id="1021" r:id="rId70"/>
    <p:sldId id="1022" r:id="rId71"/>
    <p:sldId id="1023" r:id="rId72"/>
    <p:sldId id="1024" r:id="rId73"/>
    <p:sldId id="1025" r:id="rId74"/>
    <p:sldId id="1009" r:id="rId75"/>
    <p:sldId id="1010" r:id="rId76"/>
    <p:sldId id="1011" r:id="rId77"/>
    <p:sldId id="1026" r:id="rId78"/>
    <p:sldId id="1027" r:id="rId79"/>
    <p:sldId id="1012" r:id="rId80"/>
    <p:sldId id="1028" r:id="rId81"/>
    <p:sldId id="1029" r:id="rId82"/>
    <p:sldId id="1030" r:id="rId83"/>
    <p:sldId id="1031" r:id="rId84"/>
    <p:sldId id="1032" r:id="rId85"/>
    <p:sldId id="1033" r:id="rId86"/>
    <p:sldId id="1034" r:id="rId87"/>
    <p:sldId id="1052" r:id="rId88"/>
    <p:sldId id="1036" r:id="rId89"/>
    <p:sldId id="1053" r:id="rId90"/>
    <p:sldId id="1054" r:id="rId91"/>
    <p:sldId id="1038" r:id="rId92"/>
    <p:sldId id="1055" r:id="rId93"/>
    <p:sldId id="1056" r:id="rId94"/>
    <p:sldId id="1045" r:id="rId95"/>
    <p:sldId id="1057" r:id="rId96"/>
    <p:sldId id="1058" r:id="rId97"/>
    <p:sldId id="1059" r:id="rId98"/>
    <p:sldId id="1046" r:id="rId99"/>
    <p:sldId id="1047" r:id="rId100"/>
    <p:sldId id="1060" r:id="rId101"/>
    <p:sldId id="1061" r:id="rId102"/>
    <p:sldId id="1050" r:id="rId103"/>
    <p:sldId id="1062" r:id="rId104"/>
    <p:sldId id="1063" r:id="rId105"/>
    <p:sldId id="1064" r:id="rId106"/>
    <p:sldId id="1067" r:id="rId107"/>
    <p:sldId id="1068" r:id="rId108"/>
    <p:sldId id="925" r:id="rId109"/>
    <p:sldId id="926" r:id="rId110"/>
    <p:sldId id="927" r:id="rId1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7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FB1BA0-97C3-4144-A484-52006F6D6125}" type="doc">
      <dgm:prSet loTypeId="urn:microsoft.com/office/officeart/2005/8/layout/chevron2" loCatId="process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pPr rtl="1"/>
          <a:endParaRPr lang="ar-EG"/>
        </a:p>
      </dgm:t>
    </dgm:pt>
    <dgm:pt modelId="{816F8D6F-B276-4B5B-8822-4D86FA70C60F}">
      <dgm:prSet/>
      <dgm:spPr/>
      <dgm:t>
        <a:bodyPr/>
        <a:lstStyle/>
        <a:p>
          <a:pPr rtl="0"/>
          <a:r>
            <a:rPr lang="ar-SA" b="1" dirty="0" smtClean="0"/>
            <a:t>الفصل الخامس</a:t>
          </a:r>
          <a:endParaRPr lang="ar-EG" b="1" dirty="0"/>
        </a:p>
      </dgm:t>
    </dgm:pt>
    <dgm:pt modelId="{0796AF8E-BA5A-4931-A810-561063A54A29}" type="parTrans" cxnId="{3C5F419A-C182-455B-BBE3-C94DB5303BA0}">
      <dgm:prSet/>
      <dgm:spPr/>
      <dgm:t>
        <a:bodyPr/>
        <a:lstStyle/>
        <a:p>
          <a:pPr rtl="1"/>
          <a:endParaRPr lang="ar-EG"/>
        </a:p>
      </dgm:t>
    </dgm:pt>
    <dgm:pt modelId="{4A1406BF-E86E-4815-B1A0-127F1DF27C92}" type="sibTrans" cxnId="{3C5F419A-C182-455B-BBE3-C94DB5303BA0}">
      <dgm:prSet/>
      <dgm:spPr/>
      <dgm:t>
        <a:bodyPr/>
        <a:lstStyle/>
        <a:p>
          <a:pPr rtl="1"/>
          <a:endParaRPr lang="ar-EG"/>
        </a:p>
      </dgm:t>
    </dgm:pt>
    <dgm:pt modelId="{7401A24F-8912-4766-8655-24020CF93CBC}">
      <dgm:prSet custT="1"/>
      <dgm:spPr/>
      <dgm:t>
        <a:bodyPr/>
        <a:lstStyle/>
        <a:p>
          <a:pPr algn="just" rtl="1"/>
          <a:r>
            <a:rPr lang="ar-SA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raditional Arabic" pitchFamily="2" charset="-78"/>
            </a:rPr>
            <a:t>الأحمـــاض والقواعـــد</a:t>
          </a:r>
          <a:endParaRPr lang="ar-EG" sz="6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Traditional Arabic" pitchFamily="2" charset="-78"/>
          </a:endParaRPr>
        </a:p>
      </dgm:t>
    </dgm:pt>
    <dgm:pt modelId="{C0CFBF80-27CB-47AB-957F-C4EC9C7082D9}" type="parTrans" cxnId="{ED2F9B92-2CAD-4274-8862-9472F596997F}">
      <dgm:prSet/>
      <dgm:spPr/>
      <dgm:t>
        <a:bodyPr/>
        <a:lstStyle/>
        <a:p>
          <a:pPr rtl="1"/>
          <a:endParaRPr lang="ar-EG"/>
        </a:p>
      </dgm:t>
    </dgm:pt>
    <dgm:pt modelId="{177D07ED-BC35-463A-885A-2F4991472210}" type="sibTrans" cxnId="{ED2F9B92-2CAD-4274-8862-9472F596997F}">
      <dgm:prSet/>
      <dgm:spPr/>
      <dgm:t>
        <a:bodyPr/>
        <a:lstStyle/>
        <a:p>
          <a:pPr rtl="1"/>
          <a:endParaRPr lang="ar-EG"/>
        </a:p>
      </dgm:t>
    </dgm:pt>
    <dgm:pt modelId="{A47E850D-AC85-497C-BD7B-A78A66A0F702}" type="pres">
      <dgm:prSet presAssocID="{93FB1BA0-97C3-4144-A484-52006F6D612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EG"/>
        </a:p>
      </dgm:t>
    </dgm:pt>
    <dgm:pt modelId="{D6CE0F9D-AA84-4A1D-AC63-776C007679B2}" type="pres">
      <dgm:prSet presAssocID="{816F8D6F-B276-4B5B-8822-4D86FA70C60F}" presName="composite" presStyleCnt="0"/>
      <dgm:spPr/>
      <dgm:t>
        <a:bodyPr/>
        <a:lstStyle/>
        <a:p>
          <a:pPr rtl="1"/>
          <a:endParaRPr lang="ar-EG"/>
        </a:p>
      </dgm:t>
    </dgm:pt>
    <dgm:pt modelId="{623ADD2C-13F8-40D7-AB0F-03DBF5B119E4}" type="pres">
      <dgm:prSet presAssocID="{816F8D6F-B276-4B5B-8822-4D86FA70C60F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EB0663CA-5AED-47A0-AE8F-C445046E8BD9}" type="pres">
      <dgm:prSet presAssocID="{816F8D6F-B276-4B5B-8822-4D86FA70C60F}" presName="descendantText" presStyleLbl="alignAcc1" presStyleIdx="0" presStyleCnt="1" custScaleX="99496" custScaleY="97444">
        <dgm:presLayoutVars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</dgm:ptLst>
  <dgm:cxnLst>
    <dgm:cxn modelId="{9DD06C0C-4B76-4E09-A3CE-EC14C07F125E}" type="presOf" srcId="{816F8D6F-B276-4B5B-8822-4D86FA70C60F}" destId="{623ADD2C-13F8-40D7-AB0F-03DBF5B119E4}" srcOrd="0" destOrd="0" presId="urn:microsoft.com/office/officeart/2005/8/layout/chevron2"/>
    <dgm:cxn modelId="{9ABABDF8-FEC8-4C4A-BDE1-9F7B34D62DA1}" type="presOf" srcId="{93FB1BA0-97C3-4144-A484-52006F6D6125}" destId="{A47E850D-AC85-497C-BD7B-A78A66A0F702}" srcOrd="0" destOrd="0" presId="urn:microsoft.com/office/officeart/2005/8/layout/chevron2"/>
    <dgm:cxn modelId="{B0B6017D-A695-4284-8827-B67A04474D6E}" type="presOf" srcId="{7401A24F-8912-4766-8655-24020CF93CBC}" destId="{EB0663CA-5AED-47A0-AE8F-C445046E8BD9}" srcOrd="0" destOrd="0" presId="urn:microsoft.com/office/officeart/2005/8/layout/chevron2"/>
    <dgm:cxn modelId="{ED2F9B92-2CAD-4274-8862-9472F596997F}" srcId="{816F8D6F-B276-4B5B-8822-4D86FA70C60F}" destId="{7401A24F-8912-4766-8655-24020CF93CBC}" srcOrd="0" destOrd="0" parTransId="{C0CFBF80-27CB-47AB-957F-C4EC9C7082D9}" sibTransId="{177D07ED-BC35-463A-885A-2F4991472210}"/>
    <dgm:cxn modelId="{3C5F419A-C182-455B-BBE3-C94DB5303BA0}" srcId="{93FB1BA0-97C3-4144-A484-52006F6D6125}" destId="{816F8D6F-B276-4B5B-8822-4D86FA70C60F}" srcOrd="0" destOrd="0" parTransId="{0796AF8E-BA5A-4931-A810-561063A54A29}" sibTransId="{4A1406BF-E86E-4815-B1A0-127F1DF27C92}"/>
    <dgm:cxn modelId="{EF26ADD4-CE73-4AD9-8C8B-9141E11FD491}" type="presParOf" srcId="{A47E850D-AC85-497C-BD7B-A78A66A0F702}" destId="{D6CE0F9D-AA84-4A1D-AC63-776C007679B2}" srcOrd="0" destOrd="0" presId="urn:microsoft.com/office/officeart/2005/8/layout/chevron2"/>
    <dgm:cxn modelId="{D1662C0C-2969-488B-B4DB-B2326A8CBF07}" type="presParOf" srcId="{D6CE0F9D-AA84-4A1D-AC63-776C007679B2}" destId="{623ADD2C-13F8-40D7-AB0F-03DBF5B119E4}" srcOrd="0" destOrd="0" presId="urn:microsoft.com/office/officeart/2005/8/layout/chevron2"/>
    <dgm:cxn modelId="{AEE5B116-BAFC-4426-BFC1-4295E5F855BE}" type="presParOf" srcId="{D6CE0F9D-AA84-4A1D-AC63-776C007679B2}" destId="{EB0663CA-5AED-47A0-AE8F-C445046E8BD9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139FEC1-DF78-4FF6-A3CE-2F8BC7679399}" type="datetimeFigureOut">
              <a:rPr lang="ar-EG" smtClean="0"/>
              <a:pPr/>
              <a:t>26/09/1433</a:t>
            </a:fld>
            <a:endParaRPr lang="ar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E96E0E3-8774-43E6-9A6B-DC4D9E446598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6E0E3-8774-43E6-9A6B-DC4D9E446598}" type="slidenum">
              <a:rPr lang="ar-EG" smtClean="0"/>
              <a:pPr/>
              <a:t>22</a:t>
            </a:fld>
            <a:endParaRPr lang="ar-E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6E0E3-8774-43E6-9A6B-DC4D9E446598}" type="slidenum">
              <a:rPr lang="ar-EG" smtClean="0"/>
              <a:pPr/>
              <a:t>28</a:t>
            </a:fld>
            <a:endParaRPr lang="ar-E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6E0E3-8774-43E6-9A6B-DC4D9E446598}" type="slidenum">
              <a:rPr lang="ar-EG" smtClean="0"/>
              <a:pPr/>
              <a:t>33</a:t>
            </a:fld>
            <a:endParaRPr lang="ar-E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newsflash/>
    <p:sndAc>
      <p:stSnd>
        <p:snd r:embed="rId13" name="chimes.wav" builtIn="1"/>
      </p:stSnd>
    </p:sndAc>
  </p:transition>
  <p:txStyles>
    <p:titleStyle>
      <a:lvl1pPr algn="l" rtl="1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r" rtl="1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r" rtl="1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r" rtl="1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r" rtl="1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audio" Target="../media/audio9.wav"/><Relationship Id="rId4" Type="http://schemas.openxmlformats.org/officeDocument/2006/relationships/audio" Target="../media/audio6.wav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6.wav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6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6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audio" Target="../media/audio5.wav"/><Relationship Id="rId4" Type="http://schemas.openxmlformats.org/officeDocument/2006/relationships/audio" Target="../media/audio6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audio" Target="../media/audio9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5" Type="http://schemas.openxmlformats.org/officeDocument/2006/relationships/audio" Target="../media/audio6.wav"/><Relationship Id="rId4" Type="http://schemas.openxmlformats.org/officeDocument/2006/relationships/audio" Target="../media/audio8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audio" Target="../media/audio3.wav"/><Relationship Id="rId4" Type="http://schemas.openxmlformats.org/officeDocument/2006/relationships/audio" Target="../media/audio6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audio" Target="../media/audio6.wav"/><Relationship Id="rId4" Type="http://schemas.openxmlformats.org/officeDocument/2006/relationships/audio" Target="../media/audio8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diagramColors" Target="../diagrams/colors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6.wav"/><Relationship Id="rId4" Type="http://schemas.openxmlformats.org/officeDocument/2006/relationships/audio" Target="../media/audio8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audio" Target="../media/audio12.wav"/><Relationship Id="rId4" Type="http://schemas.openxmlformats.org/officeDocument/2006/relationships/audio" Target="../media/audio6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5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6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audio" Target="../media/audio3.wav"/><Relationship Id="rId4" Type="http://schemas.openxmlformats.org/officeDocument/2006/relationships/audio" Target="../media/audio6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6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audio" Target="../media/audio5.wav"/><Relationship Id="rId4" Type="http://schemas.openxmlformats.org/officeDocument/2006/relationships/audio" Target="../media/audio6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audio" Target="../media/audio5.wav"/><Relationship Id="rId4" Type="http://schemas.openxmlformats.org/officeDocument/2006/relationships/audio" Target="../media/audio6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5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5.wav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6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audio" Target="../media/audio10.wav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audio" Target="../media/audio10.wav"/><Relationship Id="rId4" Type="http://schemas.openxmlformats.org/officeDocument/2006/relationships/audio" Target="../media/audio6.wav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audio" Target="../media/audio10.wav"/><Relationship Id="rId4" Type="http://schemas.openxmlformats.org/officeDocument/2006/relationships/audio" Target="../media/audio6.wav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5.wav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6.wav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audio" Target="../media/audio11.wav"/><Relationship Id="rId4" Type="http://schemas.openxmlformats.org/officeDocument/2006/relationships/audio" Target="../media/audio6.wav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audio" Target="../media/audio5.wav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wav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audio" Target="../media/audio11.wav"/><Relationship Id="rId4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762000"/>
            <a:ext cx="8077200" cy="47244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>
              <a:lnSpc>
                <a:spcPct val="200000"/>
              </a:lnSpc>
              <a:buNone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تعد الأحماض والقواعد اثنين من التصنيفات الأكثر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شيوعا لتصنيف المواد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ويمكنك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تعرفهما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الطعم اللاذع لبعض المشروبات المفضلة لديك، والرائحة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الحادة للأمونيا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بعض المنظفات المنزلية.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algn="just">
              <a:buNone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057400" y="457200"/>
            <a:ext cx="67818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الأملاح التى تنتج محاليل حمضية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1371600"/>
            <a:ext cx="8001000" cy="2590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dirty="0" smtClean="0"/>
              <a:t>     ينتج ملح </a:t>
            </a:r>
            <a:r>
              <a:rPr lang="en-US" sz="2800" dirty="0" smtClean="0"/>
              <a:t>NH4Cl </a:t>
            </a:r>
            <a:r>
              <a:rPr lang="ar-SA" sz="2800" dirty="0" smtClean="0"/>
              <a:t>عن قاعدة ضعيفة </a:t>
            </a:r>
            <a:r>
              <a:rPr lang="en-US" sz="2800" dirty="0" smtClean="0"/>
              <a:t>N H 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 </a:t>
            </a:r>
            <a:r>
              <a:rPr lang="ar-SA" sz="2800" dirty="0" smtClean="0"/>
              <a:t>وحمض قوي </a:t>
            </a:r>
            <a:r>
              <a:rPr lang="en-US" sz="2800" dirty="0" smtClean="0"/>
              <a:t>HCl ، </a:t>
            </a:r>
            <a:r>
              <a:rPr lang="ar-SA" sz="2800" dirty="0" smtClean="0"/>
              <a:t>وعند إذابته في الماء </a:t>
            </a:r>
            <a:r>
              <a:rPr lang="ar-SA" sz="2800" dirty="0" smtClean="0"/>
              <a:t>يتفكك الملح </a:t>
            </a:r>
            <a:r>
              <a:rPr lang="ar-SA" sz="2800" dirty="0" smtClean="0"/>
              <a:t>لينتج أيونات الأمونيوم وأيونات </a:t>
            </a:r>
            <a:r>
              <a:rPr lang="ar-SA" sz="2800" dirty="0" smtClean="0"/>
              <a:t>الكلور يد، </a:t>
            </a:r>
            <a:r>
              <a:rPr lang="ar-SA" sz="2800" dirty="0" smtClean="0"/>
              <a:t>كما في التفاعل الآتي: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84895" y="4419600"/>
            <a:ext cx="483985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057400" y="457200"/>
            <a:ext cx="67818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الأملاح التى تنتج محاليل متعادلة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1371600"/>
            <a:ext cx="8001000" cy="3429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dirty="0" smtClean="0"/>
              <a:t>     ينتج ملح نترات الصوديوم </a:t>
            </a:r>
            <a:r>
              <a:rPr lang="en-US" sz="2800" dirty="0" smtClean="0"/>
              <a:t>NaNO 3 </a:t>
            </a:r>
            <a:r>
              <a:rPr lang="ar-SA" sz="2800" dirty="0" smtClean="0"/>
              <a:t>عن حمض </a:t>
            </a:r>
            <a:r>
              <a:rPr lang="ar-SA" sz="2800" dirty="0" smtClean="0"/>
              <a:t>قوي </a:t>
            </a:r>
            <a:r>
              <a:rPr lang="en-US" sz="2800" dirty="0" smtClean="0"/>
              <a:t>HNO </a:t>
            </a:r>
            <a:r>
              <a:rPr lang="en-US" sz="2800" dirty="0" smtClean="0"/>
              <a:t>3 </a:t>
            </a:r>
            <a:r>
              <a:rPr lang="ar-SA" sz="2800" dirty="0" smtClean="0"/>
              <a:t>وقاعدة قوية </a:t>
            </a:r>
            <a:r>
              <a:rPr lang="en-US" sz="2800" dirty="0" smtClean="0"/>
              <a:t>NaOH . </a:t>
            </a:r>
            <a:r>
              <a:rPr lang="ar-SA" sz="2800" dirty="0" smtClean="0"/>
              <a:t>لذلك قد يحدث تم </a:t>
            </a:r>
            <a:r>
              <a:rPr lang="ar-SA" sz="2800" dirty="0" err="1" smtClean="0"/>
              <a:t>ّ</a:t>
            </a:r>
            <a:r>
              <a:rPr lang="ar-SA" sz="2800" dirty="0" smtClean="0"/>
              <a:t> </a:t>
            </a:r>
            <a:r>
              <a:rPr lang="ar-SA" sz="2800" dirty="0" smtClean="0"/>
              <a:t>به </a:t>
            </a:r>
            <a:r>
              <a:rPr lang="ar-SA" sz="2800" dirty="0" smtClean="0"/>
              <a:t>للملح بسيط </a:t>
            </a:r>
            <a:r>
              <a:rPr lang="ar-SA" sz="2800" dirty="0" smtClean="0"/>
              <a:t>جدا</a:t>
            </a:r>
            <a:r>
              <a:rPr lang="ar-SA" sz="2800" dirty="0" smtClean="0"/>
              <a:t>، وقد لا يحدث </a:t>
            </a:r>
            <a:r>
              <a:rPr lang="ar-SA" sz="2800" dirty="0" smtClean="0"/>
              <a:t>تميه أبدا</a:t>
            </a:r>
            <a:r>
              <a:rPr lang="ar-SA" sz="2800" dirty="0" smtClean="0"/>
              <a:t>؛ لأن </a:t>
            </a:r>
            <a:r>
              <a:rPr lang="ar-SA" sz="2800" dirty="0" smtClean="0"/>
              <a:t>+</a:t>
            </a:r>
            <a:r>
              <a:rPr lang="en-US" sz="2800" dirty="0" smtClean="0"/>
              <a:t>Na</a:t>
            </a:r>
            <a:r>
              <a:rPr lang="ar-SA" sz="2800" dirty="0" smtClean="0"/>
              <a:t>و </a:t>
            </a:r>
            <a:r>
              <a:rPr lang="ar-SA" sz="2800" dirty="0" smtClean="0"/>
              <a:t>- </a:t>
            </a:r>
            <a:r>
              <a:rPr lang="en-US" sz="2800" dirty="0" smtClean="0"/>
              <a:t>NO3 </a:t>
            </a:r>
            <a:r>
              <a:rPr lang="ar-SA" sz="2800" dirty="0" smtClean="0"/>
              <a:t>لا يتفاعلان </a:t>
            </a:r>
            <a:r>
              <a:rPr lang="ar-SA" sz="2800" dirty="0" smtClean="0"/>
              <a:t>مع الماء</a:t>
            </a:r>
            <a:r>
              <a:rPr lang="ar-SA" sz="2800" dirty="0" smtClean="0"/>
              <a:t>، لذا يكون محلول نترات الصوديوم </a:t>
            </a:r>
            <a:r>
              <a:rPr lang="ar-SA" sz="2800" dirty="0" smtClean="0"/>
              <a:t>متعادلا</a:t>
            </a:r>
            <a:r>
              <a:rPr lang="ar-SA" sz="2800" dirty="0" smtClean="0"/>
              <a:t>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43200" y="533400"/>
            <a:ext cx="60960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المحاليل المنظمة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447800"/>
            <a:ext cx="8153400" cy="4191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المهم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جدا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لقناديل البحر المبينة في الشكل 27 - 5 أن تبقى قيم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لمياه أحواض الأحياء المائية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ضمن مدى ضيق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وكذلك الأمر لجسم الإنسان؛ فمن المهم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أيضا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بقاء قيمة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ثابتة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حيث يجب أن يبقى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لدم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الجسم ضمن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مدى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7.1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7.7 . وفي العصارة المعدية يجب أن يبقى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بين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1.6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1.8 ليساعد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هضم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أنواع معينة من الطعام. ويحافظ الجسم على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ضمن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حدود معينة من خلال إنتاج محاليل منظمة</a:t>
            </a:r>
            <a:endParaRPr lang="ar-SA" sz="2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495800" y="457200"/>
            <a:ext cx="4343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ما المحلول المنظم ؟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33400" y="1219200"/>
            <a:ext cx="8077200" cy="5181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لمحاليل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المنظمة محاليل تقاوم التغيرات في قيم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 إضافة كميات محددة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الأحماض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القواعد.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فمثلا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 إضافة 0.01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mol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1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الماء النقي ينخفض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7.0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2.0 . وكذلك فإن إضافة 0.01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mol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NaOH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1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الماء النقي ترتفع قيم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7.0 إلى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12.0 . ولكن عند إضافة الكمية نفسها من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NaOH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1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L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محلول منظم، قد يتغير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بما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لا يزيد على 0.1 وحدة.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057400" y="457200"/>
            <a:ext cx="67818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كيف تعمل المحاليل المنظمة ؟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1371600"/>
            <a:ext cx="8001000" cy="4267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dirty="0" smtClean="0"/>
              <a:t>    المحلول المنظم خليط من حمض ضعيف مع قاعدته المرافقة أو </a:t>
            </a:r>
            <a:r>
              <a:rPr lang="ar-SA" sz="2800" dirty="0" smtClean="0"/>
              <a:t>قاعدة ضعيفة </a:t>
            </a:r>
            <a:r>
              <a:rPr lang="ar-SA" sz="2800" dirty="0" smtClean="0"/>
              <a:t>مع حمضها المرافق؛ حيث يعمل خليط الجزيئات والأيونات في المحلول المنظم على مقاومة </a:t>
            </a:r>
            <a:r>
              <a:rPr lang="ar-SA" sz="2800" dirty="0" smtClean="0"/>
              <a:t>تغيرات </a:t>
            </a:r>
            <a:r>
              <a:rPr lang="en-US" sz="2800" dirty="0" smtClean="0"/>
              <a:t>pH </a:t>
            </a:r>
            <a:r>
              <a:rPr lang="ar-SA" sz="2800" dirty="0" smtClean="0"/>
              <a:t> عن </a:t>
            </a:r>
            <a:r>
              <a:rPr lang="ar-SA" sz="2800" dirty="0" smtClean="0"/>
              <a:t>طريق التفاعل مع أي أيونات هيدروجين، أو أيونات هيدروكسيد تضاف إلى المحلول المنظم.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057400" y="457200"/>
            <a:ext cx="67818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اختيار المحلول المنظم 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371600"/>
            <a:ext cx="8382000" cy="3581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dirty="0" smtClean="0"/>
              <a:t>     يكون المحلول المنظم أكثر فاعلية عندما يساوي تركيز الحمض تركيز </a:t>
            </a:r>
            <a:r>
              <a:rPr lang="en-US" sz="2800" dirty="0" smtClean="0"/>
              <a:t>HPO4</a:t>
            </a:r>
            <a:r>
              <a:rPr lang="en-US" sz="2800" baseline="30000" dirty="0" smtClean="0"/>
              <a:t>-2</a:t>
            </a:r>
            <a:r>
              <a:rPr lang="en-US" sz="2800" dirty="0" smtClean="0"/>
              <a:t> H2PO4</a:t>
            </a:r>
            <a:r>
              <a:rPr lang="en-US" sz="2800" baseline="30000" dirty="0" smtClean="0"/>
              <a:t>-</a:t>
            </a:r>
            <a:r>
              <a:rPr lang="en-US" sz="2800" dirty="0" smtClean="0"/>
              <a:t> </a:t>
            </a:r>
            <a:r>
              <a:rPr lang="ar-SA" sz="2800" dirty="0" smtClean="0"/>
              <a:t>و   القاعدة المرافقة له، أو تكاد تكون متساوية. تأمل النظام المنظم المكون من - الناتج عن خلط كميتين مولاريتين متساويتين من </a:t>
            </a:r>
            <a:r>
              <a:rPr lang="en-US" sz="2800" dirty="0" smtClean="0"/>
              <a:t>NaH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PO</a:t>
            </a:r>
            <a:r>
              <a:rPr lang="en-US" sz="3200" baseline="-25000" dirty="0" smtClean="0"/>
              <a:t>4</a:t>
            </a:r>
            <a:r>
              <a:rPr lang="en-US" sz="2800" dirty="0" smtClean="0"/>
              <a:t> </a:t>
            </a:r>
            <a:r>
              <a:rPr lang="ar-SA" sz="2800" dirty="0" smtClean="0"/>
              <a:t>و .</a:t>
            </a:r>
            <a:r>
              <a:rPr lang="en-US" sz="2800" dirty="0" smtClean="0"/>
              <a:t>NaH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HPO</a:t>
            </a:r>
            <a:r>
              <a:rPr lang="en-US" sz="2800" baseline="-25000" dirty="0" smtClean="0"/>
              <a:t>4</a:t>
            </a:r>
            <a:endParaRPr lang="ar-SA" sz="2800" b="1" baseline="-25000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143000"/>
            <a:ext cx="789622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8936" y="1447800"/>
            <a:ext cx="8323589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667000" y="381000"/>
            <a:ext cx="6172200" cy="8382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خواص الأحماض والقواعد</a:t>
            </a:r>
            <a:endParaRPr lang="ar-SA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28600" y="1447800"/>
            <a:ext cx="8610600" cy="4114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  تلعب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الأحماض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دورا مهما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حياتك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سلبا وإيجابا.ويطلق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النمل حمض الميثانويك (الفورميك)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عندما يشعر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بخطر يهدد مستعمرته،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فتنبه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أفراد المستعمرة كلها. وتؤدي الأحماض المذابة في ماء المطر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تكوين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كهوف كبيرة في الصخور الجيرية، وتؤدي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أيضا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تلف الأبنية والمواقع الأثرية القيمة مع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مرور الزمن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وتستعمل الأحماض في إضافة النكهة إلى الكثير من المشروبات والأطعمة التي تتناولها.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وهناك أيضا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 في المعدة يساعد على هضم الطعام. وتلعب القواعد كذلك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دورا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حياتك؛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فالصابون الذي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تستعمله والأقراص المضادة للحموضة التي قد تتناولها عند اضطراب المعدة من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القواعد. كما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الكثير من المنظفات المنزلية كالتي استعملت في التجربة الاستهلالية هي أحماض أوقواعد..</a:t>
            </a:r>
            <a:endParaRPr lang="ar-SA" sz="2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495800" y="381000"/>
            <a:ext cx="4343400" cy="6096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32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الخواص الفيزيائية </a:t>
            </a:r>
            <a:endParaRPr lang="ar-SA" sz="32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28600" y="1447800"/>
            <a:ext cx="8610600" cy="4495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 قد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تكون بعض الخواص الفيزيائية للأحماض والقواعد مألوفة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لديك، فأنت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تعلم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مثلا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المحاليل الحمضية طعمها حمضي لاذع، ومنها العديد من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المشروبات الغازية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التي تمتاز بهذا الطعم اللاذع بسبب احتوائها على حمضي الكربونيك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والفوسفوريك؛ ومنها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الليمون والجريب فروت لاحتوائهما على حمضي الستريك والأسكوربيك؛ كما أن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 الخليك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يجعل طعم الخل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حمضيا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وقد تعلم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أيضا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المحاليل القاعدية طعمها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مر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ولها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ملمس زلِق . فكر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كيف تصبح قطعة الصابون زلقة عندما تبتل. لا تحاول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أبدا تعرف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 حمض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قاعدة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أي مادة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أخرى في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المختبر عبر تذوقها أو لمسها...</a:t>
            </a:r>
            <a:endParaRPr lang="ar-SA" sz="2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1371600"/>
            <a:ext cx="8377391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419600" y="533400"/>
            <a:ext cx="4419600" cy="6096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32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التوصيل الكهربائي </a:t>
            </a:r>
            <a:endParaRPr lang="ar-SA" sz="32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905000"/>
            <a:ext cx="7848600" cy="3276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ومن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الخواص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الأخرى للمحاليل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الحمضية والقاعدية مقدرتها على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توصيل الكهرباء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فالماء النقي غير موصل للكهرباء، إلا أن إضافة حمض أو قاعدة تنتج أيونات تجعل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المحلول الناتج موصلا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للكهرباء.</a:t>
            </a:r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048000" y="533400"/>
            <a:ext cx="57912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الخواص الكيميائية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905000"/>
            <a:ext cx="7848600" cy="4419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يمكن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تعرف الأحماض والقواعد من خلال تفاعلهما مع ورق تباع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الشمس. ويمكن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تعرُّف الأحماض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أيضا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خلال تفاعلاتها مع بعض الفلزات وكربونات الفلزات.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048000" y="533400"/>
            <a:ext cx="57912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التفاعلات مع تباع الشمس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905000"/>
            <a:ext cx="7848600" cy="3962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يعد تباع الشمس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نوعا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الأصباغ المستعملة عادة في التمييز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بين محاليل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الأحماض والقواعد، كما في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الشكل ؛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إذ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تحول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محاليل الأحماض لون ورقة تباع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الشمس الأزرق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الأحمر، وتحول محاليل القواعد لون ورقة تباع الشمس الأحمر إلى الأزرق..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1295400"/>
            <a:ext cx="8534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981200" y="533400"/>
            <a:ext cx="68580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التفاعلات مع الفلزات وكربوناتها 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905000"/>
            <a:ext cx="7848600" cy="2286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يتفاعل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كل من الماغنسيوم والخارصين مع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محاليل الأحماض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فينتج عن هذا التفاعل غاز الهيدروجين. وتصف المعادلة الآتية التفاعل بين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الخارصين وحمض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الهيدروكلوريك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:</a:t>
            </a:r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4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81200" y="4419600"/>
            <a:ext cx="5511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124200" y="533400"/>
            <a:ext cx="57150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أيونات الهيدرونيوم والهيدروكسيد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905000"/>
            <a:ext cx="7848600" cy="2667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: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تحتوي المحاليل المائية جميعها على أيونات الهيدروجين +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وأيونات الهيدروكسيد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-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OH .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وتحدد الكميات النسبية من الأيونين ما إذا كان المحلول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حمضيا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قاعديا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متعادلا. والمحاليل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المتعادلة ليست حمضية ولا قاعدية.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newsflash/>
    <p:sndAc>
      <p:stSnd>
        <p:snd r:embed="rId2" name="chimes.wav" builtIn="1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838200"/>
            <a:ext cx="7848600" cy="3657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يحتوي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المحلول الحمضي على أيونات هيدروجين أكثر من أيونات الهيدروكسيد. في حين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يحتوي المحلول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القاعدي على أيونات هيدروكسيد أكثر من أيونات الهيدروجين. أما المحلول المتعادل فيحتوي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تركيزين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متساويين من أيونات الهيدروجين وأيونات الهيدروكسيد. ويمثل الشكل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هذه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العلاقات،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حين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يمثل الشكل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كيف طور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العلماء فهمهم للأحماض والقواعد.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4648200"/>
            <a:ext cx="6096000" cy="1809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200400" y="533400"/>
            <a:ext cx="56388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نموذج أرهينيوس 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14400" y="1905000"/>
            <a:ext cx="7696200" cy="4114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إذا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كان الماء النقي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متعادلا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فكيف يصبح المحلول المائي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حمضيا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قاعديا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؟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كان أول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شخص يجيب عن هذا التساؤل الكيميائي السويدي سفانت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أرهينيوس الذي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اقترح عام 1883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ما يعرف الآن باسم نموذج أرهينيوس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للأحماض والقواعد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الذي ينص على أن الحمض مادة تحتوي على الهيدروجين،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وتتأين في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المحاليل المائية منتجة أيونات الهيدروجين. والقاعدة مادة تحتوي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مجموعة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الهيدروكسيد، وتتحلل في المحلول المائي منتجة أيون الهيدروكسيد.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19200" y="533400"/>
            <a:ext cx="74676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أحماض وقواعد أرهينيوس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905000"/>
            <a:ext cx="8229600" cy="2209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تأمل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ما يحدث عند إذابة غاز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كلوريد الهيدروجين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الماء بوصفه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مثالا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نموذج أرهينيوس للأحماض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والقواعد؛ إذ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تتأين جزيئات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HCl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مكونة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أيونات +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والتي تجعل المحلول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حمضيا. 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95400" y="4495800"/>
            <a:ext cx="618744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685799"/>
            <a:ext cx="8296275" cy="525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819400" y="533400"/>
            <a:ext cx="60198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نموذج برونستد </a:t>
            </a:r>
            <a:r>
              <a:rPr lang="ar-SA" sz="3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ـ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لوري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905000"/>
            <a:ext cx="8229600" cy="4038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: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اقترح الكيميائي الدنماركي يوهان برونستد والكيميائي الإنجليزي توماس لوري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نموذجا أشمل للأحماض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والقواعد؛ حيث يركز على أيون الهيدروجين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</a:t>
            </a:r>
            <a:r>
              <a:rPr lang="en-US" sz="24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+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نموذج برونستد –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لوري للأحماض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والقواعد يكون الحمض هو المادة المانحة لأيون الهيدروجين، في حين تكون القاعدة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هي المادة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المستقبلة لهذا الأيون.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62000" y="533400"/>
            <a:ext cx="80772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المواد المانحة لأيون الهيدروجين والمواد المستقبلة له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676400"/>
            <a:ext cx="8229600" cy="3962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إذا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افترضنا أن الرمزين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X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Y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يمثلان عنصرين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غير فلزيين أو أيونات سالبة متعددة الذرات فإننا نستطيع كتابة الصيغة العامة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للحمض في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صورة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HX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HY 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وعندما </a:t>
            </a:r>
            <a:r>
              <a:rPr lang="ar-SA" sz="28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َ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يذوب جزيء من حمض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HX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الماء، يعطى أيون +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لجزيء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ماء، فيسلك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جزيء الماء سلوك القاعدة، ويكتسب أيون +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،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كما في المعادلة الآتية: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5000" y="5867400"/>
            <a:ext cx="5457825" cy="585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124200" y="533400"/>
            <a:ext cx="57150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أيونات الهيدرونيوم والهيدروكسيد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905000"/>
            <a:ext cx="7848600" cy="2667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: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تحتوي المحاليل المائية جميعها على أيونات الهيدروجين +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وأيونات الهيدروكسيد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-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OH .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وتحدد الكميات النسبية من الأيونين ما إذا كان المحلول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حمضيا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قاعديا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متعادلا. والمحاليل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المتعادلة ليست حمضية ولا قاعدية.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276600" y="228600"/>
            <a:ext cx="5638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الأحماض والقواعد المرفقة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28600" y="914400"/>
            <a:ext cx="8686800" cy="4572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يعد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التفاعل الأمامي في التفاعل السابق تفاعل حمض مع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قاعدة. والتفاعل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العكسي لحمض وقاعدة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أيضا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ولكن يعرف الحمض والقاعدة اللذان يتفاعلان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الاتجاه العكسي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أنهما حمض مرافق مع قاعدة مرافقة. فالحمض المرافق هو المركب الكيميائي الذي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ينتج عندما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تستقبل القاعدة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H2O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 الهيدروجين من الحمض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HX ،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لتصبح الحمض المرافق + .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H3O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أما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القاعدة المرافقة فهي المركب الكيميائي الذي ينتج عندما يمنح الحمض أيون الهيدروجين.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فعندما يمنح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الحمض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HX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 الهيدروجين يصبح القاعدة المرافقة -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X.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وفي التفاعل المبين أعلاه يمثل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 الهيدرونيوم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+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H3O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الحمض المرافق للقاعدة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H2O ،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ويمثل أيون -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X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القاعدة المرافقة للحمض .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HX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وتتألف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تفاعلات برونستد – لوري من أزواج مترافقة من الحمض والقاعدة؛ حيث يتكون من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مادتين ترتبطان معا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 طريق منح واستقبال أيون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هيدروجين واحد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19200" y="533400"/>
            <a:ext cx="7467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فلوريد الهيدروجين </a:t>
            </a:r>
            <a:r>
              <a:rPr lang="ar-SA" sz="28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ـ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حمض برونستد </a:t>
            </a:r>
            <a:r>
              <a:rPr lang="ar-SA" sz="28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ـ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لوي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3400" y="1219200"/>
            <a:ext cx="8229600" cy="3352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تأمل معادلة تأين فلوريد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الهيدروجين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HF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الماء، والمبينة في الشكل 7- 5.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الزوجين هو الحمض، وأيهما هو القاعدة المرافقة؟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ينتج الحمض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التفاعل الأمامي – وهو في هذه الحالة فلوريد الهيدروجين-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قاعدته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المرافقة -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F،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وهي تعد أيضا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القاعدة في التفاعل العكسي. بينما تنتج القاعدة في التفاعل الأمامي - وهو في هذه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الحالة الماء-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حمضها المرافق +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H3O ،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وهو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أيضا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الحمض في التفاعل العكسي.. 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19400" y="4724400"/>
            <a:ext cx="4457700" cy="179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524000"/>
            <a:ext cx="78390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685800" y="457200"/>
          <a:ext cx="80772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71600" y="533400"/>
            <a:ext cx="74676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الأمونيا ـ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حمض برونستد </a:t>
            </a:r>
            <a:r>
              <a:rPr lang="ar-SA" sz="3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ـ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لوي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524000"/>
            <a:ext cx="8534400" cy="5105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: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معظم الأحماض والقواعد التي تتفق مع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تعريف أرهينيوس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للأحماض والقواعد تتفق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أيضا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 تعريف برونستد – لوري. ولكن بعض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المواد الأخرى التي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لا توجد فيها مجموعة الهيدروكسيد لا يمكن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تعدَّ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القواعد حسب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تعريف أرهينيوس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ولكن يمكن تصنيفها على أنها أحماض حسب نموذج برونستد – لوري. مثال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ذلك الأمونيا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NH3 .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فعندما تذوب الأمونيا في الماء يكون الماء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حسب تعريف برونستد –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لوري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التفاعل الأمامي. ولأن جزيء الأمونيا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NH3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يستقبل أيون </a:t>
            </a:r>
            <a:r>
              <a:rPr lang="ar-SA" sz="24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+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ليكون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الأمونيوم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NH4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+ ،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فإن الأمونيا </a:t>
            </a:r>
            <a:r>
              <a:rPr lang="ar-SA" sz="2400" b="1" dirty="0" err="1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ُ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تصنف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بوصفها قاعدة برونستد – لوري في التفاعل الأمامي.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1752600"/>
            <a:ext cx="6845544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09800" y="533400"/>
            <a:ext cx="6629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الماء </a:t>
            </a:r>
            <a:r>
              <a:rPr lang="ar-SA" sz="2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ـ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حمض وقاعدة برونستد </a:t>
            </a:r>
            <a:r>
              <a:rPr lang="ar-SA" sz="2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ـ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لوري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676400"/>
            <a:ext cx="8229600" cy="3962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تذكر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أنه عندما يذوب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HF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الماء فإن الماء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يسلك سلوك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القاعدة؛ وعندما تذوب الأمونيا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NH3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الماء، يسلك الماء سلوك الحمض. ولذا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يسلك الماء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سلوك الحمض أو القاعدة حسب طبيعة المواد المذابة في المحلول.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ويسمى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الماء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والمواد الأخرى التي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تستطيع أن تسلك سلوك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الحموض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والقواعد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مواد مترددة 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19200" y="533400"/>
            <a:ext cx="74676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الأحماض الأحادية البروتون والمتعددة البروتونات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3400" y="1219200"/>
            <a:ext cx="8229600" cy="3352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تستطيع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تعرف أن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كلا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HCl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و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HF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 يحتوي على أيون هيدروجين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واحد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كل جزيء،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بناء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معرفتك للصيغة الكيميائية لكل منهما. فالحمض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الذي يستطيع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يمنح أيون هيدروجين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واحدا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فقط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يسمى حمضا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أحادي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البروتون. ومن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الأحماض الأحادية البروتون حمض البيروكلوريك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HClO4 ،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وحمض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النيتريك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HNO3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وحمض الهيدروبروميك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HBr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وحمض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الإيثانويك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CH3COOH .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71600" y="533400"/>
            <a:ext cx="74676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ذرات الهيدروجين القابلة للتأين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524000"/>
            <a:ext cx="8534400" cy="4419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: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الفرق بين ذرة الهيدروجين القابلة للتأين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حمض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الخليك وذرات الهيدروجين الثلاث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الأخرى هو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الذرة القابلة للتأين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مرتبطة مع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عنصر الأكسجين الأكثر كهرسالبية من الهيدروجين. والفرق في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الكهرسالبية يجعل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الرابطة بين الأكسجين والهيدروجين قطبية. ويبين الشكل 9- 5 تركيب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 الإيثانويك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مع تركيب حمض 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HF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وتركيب البنزين 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C6H6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غير الحمضي. فترتبط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ذرة الهيدروجين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مركب فلوريد الهيدروجين مع ذرة الفلور العالية الكهرسالبية،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لذا فالرابطة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بينهما قطبية، وتصبح ذرة الهيدروجين قابلة للتأين إلى حد ما. أما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ذرات الهيدروجين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البنزين فكل منها مرتبط مع ذرة كربون ذات كهرسالبية تساوي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تقريبا كهرسالبية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الهيدروجين. فتكون هذه الروابط غير قطبية، لذا يكون البنزين غير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حمضي 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457200"/>
            <a:ext cx="8353425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867400" y="533400"/>
            <a:ext cx="29718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نموذج لويس 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676400"/>
            <a:ext cx="8229600" cy="2743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حسب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نموذج لويس فإن حمض لويس مادة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مستقبلة لزوج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الإلكترونات، وقاعدة لويس مادة مانحة لزوج من الإلكترونات. لاحظ أن نموذج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لويس يشمل جميع المواد المصنفة أحماضا وقواعد حسب برونستد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ـ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لوري وغيرها كثير أيضا 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09800" y="533400"/>
            <a:ext cx="66294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مانحات ومستقبلات أزواج الإلكترونات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676400"/>
            <a:ext cx="8229600" cy="2133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تأمل التفاعل بين أيون الهيدروجين </a:t>
            </a:r>
            <a:r>
              <a:rPr lang="ar-SA" sz="28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+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وأيون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الفلوريد -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F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لتكوين جزيء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فلوريد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الهيدروجين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HF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لقد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تم توضيح دور زوج الإلكترونات من خلال تراكيب لويس الآتية: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9200" y="4267200"/>
            <a:ext cx="6553200" cy="1187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522" y="1447800"/>
            <a:ext cx="7800454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05000" y="1447800"/>
            <a:ext cx="6172200" cy="16764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uLnTx/>
                <a:uFillTx/>
                <a:latin typeface="+mj-lt"/>
                <a:ea typeface="+mj-ea"/>
                <a:cs typeface="Arabic Transparent" pitchFamily="2" charset="-78"/>
              </a:rPr>
              <a:t>الدرس الثانى</a:t>
            </a:r>
            <a:endParaRPr kumimoji="0" lang="ar-SA" sz="8000" b="1" i="0" u="none" strike="noStrike" kern="1200" normalizeH="0" noProof="0" dirty="0" smtClean="0">
              <a:ln w="50800"/>
              <a:solidFill>
                <a:schemeClr val="bg1">
                  <a:shade val="50000"/>
                </a:schemeClr>
              </a:solidFill>
              <a:uLnTx/>
              <a:uFillTx/>
              <a:latin typeface="+mj-lt"/>
              <a:ea typeface="+mj-ea"/>
              <a:cs typeface="Arabic Transparent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3657600"/>
            <a:ext cx="7772400" cy="26670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Simple Bold Jut Out" pitchFamily="2" charset="-78"/>
              </a:rPr>
              <a:t>قـــوة الأحمـاض والقواعــــد</a:t>
            </a:r>
            <a:endParaRPr kumimoji="0" lang="ar-SA" sz="8000" b="1" i="0" u="none" strike="noStrike" kern="1200" spc="50" normalizeH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Simple Bold Jut Ou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" y="485775"/>
            <a:ext cx="830580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52600" y="1295400"/>
            <a:ext cx="6096000" cy="1621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فكرة الدرس</a:t>
            </a:r>
            <a:endParaRPr kumimoji="0" lang="ar-EG" sz="8000" b="1" i="0" u="none" strike="noStrike" kern="120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14400" y="3657600"/>
            <a:ext cx="7696200" cy="228600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0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تتأين الأحماض والقواعد القوية فى المحاليل تأينا تاما . بينما تتأين الأحماض والقواعد الضعيفة فى المحاليل تأينا جزئيا .</a:t>
            </a:r>
            <a:endParaRPr lang="ar-SA" sz="4000" b="1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00200" y="914400"/>
            <a:ext cx="6096000" cy="16215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96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المفردات</a:t>
            </a:r>
            <a:endParaRPr kumimoji="0" lang="ar-EG" sz="96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3124200"/>
            <a:ext cx="8382000" cy="2362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الحمض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القوي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الحمض الضعيف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ثابت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تأين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الحمض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القاعدة القوية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القاعدة الضعيفة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ثابت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تأين </a:t>
            </a:r>
            <a:r>
              <a:rPr lang="ar-SA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القاعدة .</a:t>
            </a:r>
            <a:endParaRPr lang="ar-SA" sz="48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685800"/>
            <a:ext cx="8382000" cy="5638800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cene3d>
              <a:camera prst="isometricOffAxis1Righ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ar-SA" sz="115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الربط </a:t>
            </a:r>
          </a:p>
          <a:p>
            <a:pPr algn="ctr" rtl="1"/>
            <a:r>
              <a:rPr lang="ar-SA" sz="115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مع </a:t>
            </a:r>
          </a:p>
          <a:p>
            <a:pPr algn="ctr" rtl="1"/>
            <a:r>
              <a:rPr lang="ar-SA" sz="115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الحياة</a:t>
            </a:r>
            <a:endParaRPr lang="ar-EG" sz="11500" b="1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0156" y="914400"/>
            <a:ext cx="7848600" cy="40386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>
              <a:buNone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تعتمد التمريرة الناجحة في لعبة كرة القدم على المرسل والمستقبل. كأن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نعرف مثلا مدى استعداد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المرسل لتمرير الكرة،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ومدى استعداد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المستقبل لاستقبال الكرة. وكذلك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الحال في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تفاعلات الأحماض والقواعد، حيث يعتمد سير التفاعل على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مدى استعداد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الحمض لمنح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 الهيدروجين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ومدى استعداد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القاعدة لتقبله..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algn="just">
              <a:buNone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algn="just">
              <a:buNone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343400" y="533400"/>
            <a:ext cx="4495800" cy="6096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32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قوة الأحماض</a:t>
            </a:r>
            <a:endParaRPr lang="ar-SA" sz="32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14400" y="2209800"/>
            <a:ext cx="7772400" cy="2971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خواص المحاليل الحمضية والقاعدية أنها توصل الكهرباء. ما المعلومات التي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تستطيع معرفتها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 أيونات الهيدروجين وأيونات الهيدروكسيد في هذه المحاليل المائية من خلال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توصيلها للكهرباء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؟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en-US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990599"/>
            <a:ext cx="8305800" cy="487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429000" y="533400"/>
            <a:ext cx="54102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الأحماض القوية 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0" y="1905000"/>
            <a:ext cx="7848600" cy="4495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يعتمد توصيل التيار الكهربائي على عدد الأيونات في المحلول، و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جزيئات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HCl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الموجودة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المحلول جميعها قد تأينت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كليا مكونة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أيونات هيدرونيوم وأيونات كلوريد. وتسمى الأحماض التي تتأين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كليا أحماضا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قوية. ولأن الأحماض القوية تنتج أكبر عدد من الأيونات، لذا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فهي موصلات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جيدة للكهرباء.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838200"/>
            <a:ext cx="83343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667000" y="533400"/>
            <a:ext cx="61722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>
              <a:spcBef>
                <a:spcPct val="0"/>
              </a:spcBef>
              <a:defRPr/>
            </a:pP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الأحماض الضعيفة</a:t>
            </a:r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 rtl="1">
              <a:spcBef>
                <a:spcPct val="0"/>
              </a:spcBef>
              <a:defRPr/>
            </a:pPr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1371600"/>
            <a:ext cx="8534400" cy="5181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إذا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كان سبب الإضاءة القوية لمصباح الجهاز الذي يحتوي على 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HCl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هو عدد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الأيونات الكبير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المحلول  كما في الشكل 11 - 5  فإن الإضاءة الخافتة لمصباح الجهاز الذي يحتوي على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محلول 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HC2H3O2 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المبين في الشكل 12 - 5، لا بد أن يكون سببها احتواء محلول حمض الإيثانويك (الخليك)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عدد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أقل من الأيونات. ولأن المحلولين يحتويان على التركيز المولاري نفسه لذا نستنتج أن حمض الإيثانويك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لا يتأين كليا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ولذلك يسمى الحمض الذي يتأين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جزئيا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فقط في المحلول المائي المخفف الحمض الضعيف.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ولأن الأحماض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الضعيفة تنتج أيونات أقل فإنها لا توصل الكهرباء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جيدا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مثل الأحماض القوية. ويبين الجدول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معادلات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التأين لبعض الأحماض الضعيفة والأحماض القوية الشائعة.</a:t>
            </a:r>
            <a:endParaRPr lang="ar-SA" sz="2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1295400"/>
            <a:ext cx="83153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762000"/>
            <a:ext cx="841057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86000" y="533400"/>
            <a:ext cx="65532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قوة الحمض ونموذج برونستد </a:t>
            </a:r>
            <a:r>
              <a:rPr lang="ar-SA" sz="2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ـ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لوري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1295400"/>
            <a:ext cx="8610600" cy="38862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يستطيع نموذج برونستد – لوري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تفسير سبب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تأين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HCl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كليا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بينما يكوِّن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HC2H3O2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القليل من الأيونات؟ تأمل تأين أي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 قوي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كحمض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HX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سبيل المثال.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وتذكر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الحمض الموجود على جهة المواد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المتفاعلة من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المعادلة ينتج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قاعدة مرافقة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جهة النواتج. وبالمثل فإن القاعدة الموجودة على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جهة المواد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المتفاعلة تنتج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حمضا مرافقا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..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0" y="5257800"/>
            <a:ext cx="5124450" cy="1332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343400" y="533400"/>
            <a:ext cx="4495800" cy="6096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28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ثابت تأين الأحماض</a:t>
            </a:r>
            <a:endParaRPr lang="ar-SA" sz="28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04800" y="1219200"/>
            <a:ext cx="8534400" cy="5334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يساعد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نموذج برونستد – لوري على تفسير قوة الأحماض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إلا أنه لا يعبِّر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بطريقة كمية عن قوة الحمض أو المقارنة بين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قوى الأحماض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المختلفة. لذا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يعد تعبير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ثابت الاتزان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قياسا كميا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لقوة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الحمض. إن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الحمض الضعيف ينتج خليط اتزان من الجزيئات والأيونات في المحلول المائي.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لذا يعطي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ثابت الاتزان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</a:t>
            </a:r>
            <a:r>
              <a:rPr lang="en-US" sz="28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eq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قياسا كميا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لدرجة تأين الحمض. تأمل حمض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الهيدروسيانيك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HCN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والذي يستعمل في الصباغة، والحفر على الفولاذ، وتليين الفولاذ..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762000" y="1905000"/>
            <a:ext cx="7848600" cy="4191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يسمى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</a:t>
            </a:r>
            <a:r>
              <a:rPr lang="en-US" sz="28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a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ثابت تأين الحمض، وهو قيمة ثابت الاتزان لتأين الحمض الضعيف.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وتدل قيمة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K</a:t>
            </a:r>
            <a:r>
              <a:rPr lang="en-US" sz="28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a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مثل أي ثابت اتزان آخر، على أن المواد المتفاعلة أو النواتج هي المفضلة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 الاتزان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أما للأحماض الضعيفة، فتميل تراكيز الأيونات (النواتج) في البسط إلى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تكون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صغيرة مقارنة بتركيز الجزيئات غير المتأينة (المواد المتفاعلة) في المقام..</a:t>
            </a:r>
            <a:endParaRPr lang="en-US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5046" y="990600"/>
            <a:ext cx="835273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419600" y="533400"/>
            <a:ext cx="43434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قوة القواعد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33400" y="1524000"/>
            <a:ext cx="8153400" cy="1676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تطلق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القواعد أيونات </a:t>
            </a:r>
            <a:r>
              <a:rPr lang="ar-SA" sz="32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-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OH،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ويعتمد توصيل القاعدة على مقدار ما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تنتجه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القاعدة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OH</a:t>
            </a:r>
            <a:r>
              <a:rPr lang="en-US" sz="32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-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في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المحلول المائي.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95800" y="3505200"/>
            <a:ext cx="43434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القواعد القوية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4495800"/>
            <a:ext cx="8153400" cy="1676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القاعدة التي تتحلل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كليا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منتجة أيونات فلزية وأيونات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الهيدروكسيد تعرف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بأنها قاعدة قوية. لذا فهيدروكسيدات الفلزات  ومنها هيدروكسيد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الصوديوم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NaOH </a:t>
            </a:r>
            <a:r>
              <a:rPr lang="en-US" sz="28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-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قواعد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قوية.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429000" y="533400"/>
            <a:ext cx="54102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القواعد الضعيفة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905000"/>
            <a:ext cx="8153400" cy="2971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تتأين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القواعد الضعيفة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جزئيا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فقط في المحاليل المائية المخففة.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فمثلا يتفاعل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ميثيل أمين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CH3NH2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 الماء لينتج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مخلوطا متزنا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جزيئات ،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CH3NH2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وأيونات </a:t>
            </a:r>
            <a:r>
              <a:rPr lang="en-US" sz="28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CH</a:t>
            </a:r>
            <a:r>
              <a:rPr lang="en-US" sz="28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3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NH</a:t>
            </a:r>
            <a:r>
              <a:rPr lang="en-US" sz="28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2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وأيونات </a:t>
            </a:r>
            <a:r>
              <a:rPr lang="ar-SA" sz="28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–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OH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00200" y="5029200"/>
            <a:ext cx="63531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03" y="1600200"/>
            <a:ext cx="8190597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86200" y="533400"/>
            <a:ext cx="49530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ثابت تأين القواعد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447800"/>
            <a:ext cx="8153400" cy="2514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تكوِّن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القواعد الضعيفة مخاليط اتزان من الجزيئات والأيونات في المحاليل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المائية، كما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الأحماض الضعيفة. ويعد ثابت الاتزان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قياسا لمدى تأين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القاعدة. وتبين المعادلة الآتية ثابت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الاتزان لتأين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الميثيل أمين في الماء:.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84690" y="4343400"/>
            <a:ext cx="478766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05000" y="1447800"/>
            <a:ext cx="6172200" cy="16764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uLnTx/>
                <a:uFillTx/>
                <a:latin typeface="+mj-lt"/>
                <a:ea typeface="+mj-ea"/>
                <a:cs typeface="Arabic Transparent" pitchFamily="2" charset="-78"/>
              </a:rPr>
              <a:t>الدرس الثالث</a:t>
            </a:r>
            <a:endParaRPr kumimoji="0" lang="ar-SA" sz="8000" b="1" i="0" u="none" strike="noStrike" kern="1200" normalizeH="0" noProof="0" dirty="0" smtClean="0">
              <a:ln w="50800"/>
              <a:solidFill>
                <a:schemeClr val="bg1">
                  <a:shade val="50000"/>
                </a:schemeClr>
              </a:solidFill>
              <a:uLnTx/>
              <a:uFillTx/>
              <a:latin typeface="+mj-lt"/>
              <a:ea typeface="+mj-ea"/>
              <a:cs typeface="Arabic Transparent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3886200"/>
            <a:ext cx="7772400" cy="24384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أيونات الهيدروجين والرقم الهيدروجيني</a:t>
            </a:r>
            <a:endParaRPr kumimoji="0" lang="ar-SA" sz="8000" b="1" i="0" u="none" strike="noStrike" kern="1200" spc="50" normalizeH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52600" y="1295400"/>
            <a:ext cx="6096000" cy="1621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فكرة الدرس</a:t>
            </a:r>
            <a:endParaRPr kumimoji="0" lang="ar-EG" sz="8000" b="1" i="0" u="none" strike="noStrike" kern="120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14400" y="3657600"/>
            <a:ext cx="7696200" cy="243840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يعبر </a:t>
            </a:r>
            <a:r>
              <a:rPr lang="ar-SA" sz="4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 من </a:t>
            </a:r>
            <a:r>
              <a:rPr lang="en-US" sz="4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ar-SA" sz="4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و </a:t>
            </a:r>
            <a:r>
              <a:rPr lang="en-US" sz="4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POH</a:t>
            </a:r>
            <a:r>
              <a:rPr lang="ar-SA" sz="48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عن تراكيز الهيدروجين وأيونات الهيدروكسيد فى المحاليل المائية .</a:t>
            </a:r>
            <a:endParaRPr lang="ar-SA" sz="4800" b="1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05000" y="1447800"/>
            <a:ext cx="6172200" cy="16764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uLnTx/>
                <a:uFillTx/>
                <a:latin typeface="+mj-lt"/>
                <a:ea typeface="+mj-ea"/>
                <a:cs typeface="Arabic Transparent" pitchFamily="2" charset="-78"/>
              </a:rPr>
              <a:t>الدرس الأول </a:t>
            </a:r>
            <a:endParaRPr kumimoji="0" lang="ar-SA" sz="8000" b="1" i="0" u="none" strike="noStrike" kern="1200" normalizeH="0" noProof="0" dirty="0" smtClean="0">
              <a:ln w="50800"/>
              <a:solidFill>
                <a:schemeClr val="bg1">
                  <a:shade val="50000"/>
                </a:schemeClr>
              </a:solidFill>
              <a:uLnTx/>
              <a:uFillTx/>
              <a:latin typeface="+mj-lt"/>
              <a:ea typeface="+mj-ea"/>
              <a:cs typeface="Arabic Transparent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71600" y="3886200"/>
            <a:ext cx="7010400" cy="23622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Simple Bold Jut Out" pitchFamily="2" charset="-78"/>
              </a:rPr>
              <a:t>مقدمة فى الأحماض والقواعد</a:t>
            </a:r>
            <a:endParaRPr kumimoji="0" lang="ar-SA" sz="6000" b="1" i="0" u="none" strike="noStrike" kern="1200" spc="50" normalizeH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Simple Bold Jut Ou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685800"/>
            <a:ext cx="8382000" cy="5638800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cene3d>
              <a:camera prst="isometricOffAxis1Righ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ar-SA" sz="115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الربط </a:t>
            </a:r>
          </a:p>
          <a:p>
            <a:pPr algn="ctr" rtl="1"/>
            <a:r>
              <a:rPr lang="ar-SA" sz="115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مع </a:t>
            </a:r>
          </a:p>
          <a:p>
            <a:pPr algn="ctr" rtl="1"/>
            <a:r>
              <a:rPr lang="ar-SA" sz="115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الحياة</a:t>
            </a:r>
            <a:endParaRPr lang="ar-EG" sz="11500" b="1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0156" y="762000"/>
            <a:ext cx="7848600" cy="51816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>
              <a:lnSpc>
                <a:spcPct val="150000"/>
              </a:lnSpc>
              <a:buNone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لعلك شاهدت طفلين يلعبان على لعبة التوازن (السيسو). عندما يرتفع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أحد طرفي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العارضة يهبط الطرف الآخر.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وأحيانا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تتوازن العارضة في الوسط. وتسلك تراكيز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أيونات الهيدروجين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وأيونات الهيدروكسيد في المحاليل المائية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سلوكا مماثلا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algn="just">
              <a:buNone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algn="just">
              <a:buNone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algn="just">
              <a:buNone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19400" y="533400"/>
            <a:ext cx="6019800" cy="6096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32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ثابت التأين للماء</a:t>
            </a:r>
            <a:endParaRPr lang="ar-SA" sz="32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14400" y="1676400"/>
            <a:ext cx="7772400" cy="3962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يحتوي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الماء النقي على تراكيز متساوية لأيونات </a:t>
            </a:r>
            <a:r>
              <a:rPr lang="ar-SA" sz="36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+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 </a:t>
            </a:r>
            <a:r>
              <a:rPr lang="ar-SA" sz="36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–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OH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التي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تنتج عن التأين الذاتي.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ويبين الشكل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13 - 5 تكون أعداد متساوية من أيونات الهيدرونيوم والهيدروكسيد في عملية التأين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الذاتي للماء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ويمكن تبسيط معادلة الاتزان على النحو الآتي: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</a:t>
            </a: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en-US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114800" y="533400"/>
            <a:ext cx="47244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ثابت تأين الماء </a:t>
            </a:r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K</a:t>
            </a:r>
            <a:r>
              <a:rPr lang="en-US" sz="4000" b="1" baseline="-2500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w</a:t>
            </a:r>
            <a:endParaRPr lang="ar-SA" sz="4000" b="1" baseline="-2500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905000"/>
            <a:ext cx="8153400" cy="3733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يشير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السهم الثنائي إلى أن هذا تفاعل اتزان. لذا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تذكر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أنه يجب كتابة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تعبير ثابت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الاتزان بوضع تراكيز النواتج في البسط، وتراكيز المواد المتفاعلة في المقام. وفي هذه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الحالة، جميع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المواد قوتها واحد؛ لأن معاملاتها جميعها في المعادلة الكيميائية هي 1. ولأن تركيز الماء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النقي ثابت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لذا لا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يظهر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H2O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فيفي المقام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en-US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1371600"/>
            <a:ext cx="77819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124200" y="533400"/>
            <a:ext cx="57150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K</a:t>
            </a:r>
            <a:r>
              <a:rPr lang="en-US" sz="3200" b="1" baseline="-2500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w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ومبدأ لوتشاتلييه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905000"/>
            <a:ext cx="8077200" cy="4495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حاصل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ضرب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+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 -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O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يساوي دائما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1.0 ×10</a:t>
            </a:r>
            <a:r>
              <a:rPr lang="en-US" sz="24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14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درجة حرارة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298K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وهذا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يعني أنه إذا ازداد تركيز أيونات </a:t>
            </a:r>
            <a:r>
              <a:rPr lang="ar-SA" sz="24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+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ينقص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تركيز أيونات -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OH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وبالمثل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فإن الزيادة في تركيز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-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OH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تسبب نقصانا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تركيز أيونات +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فكر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هذه التغييرات من خلال مبدأ لوتشاتلييه؛ تسبب إضافة أيونات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هيدروجين إضافية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إلى ماء في حالة اتزان ضغط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إجهادا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النظام، لذا تكون ردة فعل النظام بطريقة تقلل من تأثير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الضغط؛ حيث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تتفاعل أيونات +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المضافة مع أيونات -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OH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لتكون المزيد من جزيئات الماء، وهكذا يقل تركيز - .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OH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228600"/>
            <a:ext cx="8477250" cy="638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28600"/>
            <a:ext cx="83820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الرقم الهيدروجيني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PH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والرقم الهيدروكسيدي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POH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.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1371600"/>
            <a:ext cx="8001000" cy="2057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تكون تراكيز +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غالبا أرقاما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صغيرة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يعبر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عنها بالرموز العلمية.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ولصعوبة استعمال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هذه الأرقام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تبنى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الكيميائيون طريقة أسهل للتعبير عنها.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3886200"/>
            <a:ext cx="7924800" cy="2514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 ما الرقم الهيدروجيني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؟ يعبِّر الكيميائيون عن تركيز أيونات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الهيدروجين باستعمال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تدريج الرقم الهيدروجيني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المبني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اللوغاريتمات. لذا فإن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الرقم الهيدروجيني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لمحلول ما هو سالب لوغاريتم تركيز أيون الهيدروجين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 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609600" y="457200"/>
            <a:ext cx="7924800" cy="3810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 ما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POH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؟ يكون من المناسب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أحيانا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التعبير عن قاعدية أو قلوية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محلول ما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تدريج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pOH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والذي يعكس صورة العلاقة بين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و +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ويعرف الرقم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الهيدروكسيدي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pOH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لمحلول ما بأنه سالب لوغاريتم تركيز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 الهيدروكسيد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4572000"/>
            <a:ext cx="6953250" cy="1605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685800"/>
            <a:ext cx="83248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52600" y="1295400"/>
            <a:ext cx="6096000" cy="1621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فكرة الدرس</a:t>
            </a:r>
            <a:endParaRPr kumimoji="0" lang="ar-EG" sz="8000" b="1" i="0" u="none" strike="noStrike" kern="120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14400" y="3657600"/>
            <a:ext cx="7696200" cy="198120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54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تساعد النماذج المختلفة على وصف سلوك الأحماض والقواعد</a:t>
            </a:r>
            <a:endParaRPr lang="ar-SA" sz="5400" b="1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685800"/>
            <a:ext cx="823912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228600"/>
            <a:ext cx="6629400" cy="636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04800"/>
            <a:ext cx="840105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3317" y="914400"/>
            <a:ext cx="844588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514600" y="533400"/>
            <a:ext cx="6324600" cy="457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المولارية والرقم الهيدروجيني 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pH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للأحماض القوية</a:t>
            </a:r>
            <a:endParaRPr lang="ar-SA" sz="20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447800"/>
            <a:ext cx="8153400" cy="2895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تأمل الدورقين اللذين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يحتويان على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محلولي الحمض والقاعدة في الشكل 17 - 5؛ حيث تم تحضيرهما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حديثا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و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سجلت مولارية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كل منهما، وهي عدد المولات من الجزيئات أو وحدات الصيغ التي أذيبت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لتر واحد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المحلول. يحتوي أحد الدورقين على حمض قوي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HCl ،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ويحتوي الثاني على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قاعدة قوية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NaOH .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تذكر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الأحماض والقواعد القوية توجد بتركيز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100%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صورة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أيونات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المحلول. وهذا يعني أن التفاعل الآتي لتأين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HCl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يستمر حتى اكتماله.</a:t>
            </a:r>
            <a:endParaRPr lang="ar-SA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9400" y="4572000"/>
            <a:ext cx="3657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143000" y="533400"/>
            <a:ext cx="7696200" cy="457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المولارية والرقم الهيدروجيني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pH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للقواعد القوية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33400" y="1905000"/>
            <a:ext cx="8077200" cy="2286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وبطريقة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مماثلة، يكون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محلول القاعدة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القوية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NaOH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ذو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التركيز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0.1 M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الظاهر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الشكل 17 - 5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متأينا كليا</a:t>
            </a:r>
            <a:r>
              <a:rPr lang="ar-SA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..</a:t>
            </a:r>
          </a:p>
          <a:p>
            <a:pPr marL="811530" indent="-742950" algn="ctr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Na OH → Na</a:t>
            </a:r>
            <a:r>
              <a:rPr lang="en-US" sz="28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+</a:t>
            </a:r>
            <a:r>
              <a:rPr lang="en-US" sz="28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(aq)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+ OH</a:t>
            </a:r>
            <a:r>
              <a:rPr lang="en-US" sz="2800" b="1" baseline="30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-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en-US" sz="28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(aq)</a:t>
            </a:r>
            <a:endParaRPr lang="ar-SA" sz="2800" b="1" baseline="-25000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057400" y="457200"/>
            <a:ext cx="67818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حساب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Ka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من الرقم الهيدروجيني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pH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1371600"/>
            <a:ext cx="8001000" cy="2286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افترض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أنك قمت بقياس قيمة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لمحلول الحمض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الضعيف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HF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الذي تركيزه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0.100M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فوجدته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3.20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فهل تكفي هذه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المعلومات لحساب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قيمة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Ka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للحمض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HF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؟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57400" y="3886200"/>
            <a:ext cx="529389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762000"/>
            <a:ext cx="852487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506" y="990600"/>
            <a:ext cx="8402444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743200" y="533400"/>
            <a:ext cx="6096000" cy="6858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قياس الرقم الهيدروجيني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pH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.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447800"/>
            <a:ext cx="8153400" cy="4191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  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يعد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ورق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تباع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الشمس الذي استعملته في التجربة الاستهلالية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مثالا على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نوع من أوراق كاشف الحموضة؛ فكل هذه الأوراق معالجة بمادة أو أكثر تسمى الكواشف؛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حيث يتغير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لونها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اعتمادا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على تركيز أيونات الهيدروجين في المحلول. ويعد الفينولفثالين الذي استعملته في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التجربة الاستهلالية أيضا نوعا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الكواشف؛ فعند غمس ورقة كاشف 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محلول حمضي أو قاعدي يتغير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لونها، ثم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نقوم بمقارنة اللون الجديد للورقة بألوان كاشف 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المعياري الموجود على ورقة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مدرجة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كما هو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مبين في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الشكل 18 - 5. ويعطي مقياس </a:t>
            </a:r>
            <a:r>
              <a:rPr lang="en-US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الرقمي الموضح في الشكل 18 - 5 قيمة الرقم الهيدروجيني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بصورة أكثر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دقة؛ فعندما توضع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الأقطاب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فيفي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المحلول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يعطي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المقياس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قراءة </a:t>
            </a: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مباشرة .</a:t>
            </a:r>
            <a:endParaRPr lang="ar-SA" sz="20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00200" y="1371600"/>
            <a:ext cx="6096000" cy="16215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96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المفردات</a:t>
            </a:r>
            <a:endParaRPr kumimoji="0" lang="ar-EG" sz="9600" b="1" i="0" u="none" strike="noStrike" kern="120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3733800"/>
            <a:ext cx="8382000" cy="2819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lvl="0" indent="-34290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المحلول الحمضي 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المحلول القاعدي 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نموذج أرهينيوس ـ  نموذج 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برونستد – 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لوري </a:t>
            </a:r>
            <a:r>
              <a:rPr lang="ar-SA" sz="40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الحمض المرافق 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القاعدة المرافقة 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الأزواج المترافقة 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مواد 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مترددة (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أمفوتيرية) 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ـ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نموذج </a:t>
            </a:r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لويس</a:t>
            </a:r>
            <a:endParaRPr lang="ar-SA" sz="40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990600"/>
            <a:ext cx="78867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05000" y="1447800"/>
            <a:ext cx="6172200" cy="16764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uLnTx/>
                <a:uFillTx/>
                <a:latin typeface="+mj-lt"/>
                <a:ea typeface="+mj-ea"/>
                <a:cs typeface="Arabic Transparent" pitchFamily="2" charset="-78"/>
              </a:rPr>
              <a:t>الدرس </a:t>
            </a:r>
            <a:r>
              <a:rPr kumimoji="0" lang="ar-SA" sz="8000" b="1" i="0" u="none" strike="noStrike" kern="120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uLnTx/>
                <a:uFillTx/>
                <a:latin typeface="+mj-lt"/>
                <a:ea typeface="+mj-ea"/>
                <a:cs typeface="Arabic Transparent" pitchFamily="2" charset="-78"/>
              </a:rPr>
              <a:t>الرابع</a:t>
            </a:r>
            <a:endParaRPr kumimoji="0" lang="ar-SA" sz="8000" b="1" i="0" u="none" strike="noStrike" kern="1200" normalizeH="0" noProof="0" dirty="0" smtClean="0">
              <a:ln w="50800"/>
              <a:solidFill>
                <a:schemeClr val="bg1">
                  <a:shade val="50000"/>
                </a:schemeClr>
              </a:solidFill>
              <a:uLnTx/>
              <a:uFillTx/>
              <a:latin typeface="+mj-lt"/>
              <a:ea typeface="+mj-ea"/>
              <a:cs typeface="Arabic Transparent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3886200"/>
            <a:ext cx="7772400" cy="24384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11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Simple Bold Jut Out" pitchFamily="2" charset="-78"/>
              </a:rPr>
              <a:t>التعادل</a:t>
            </a:r>
            <a:endParaRPr kumimoji="0" lang="ar-SA" sz="11500" b="1" i="0" u="none" strike="noStrike" kern="1200" spc="50" normalizeH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Simple Bold Jut Ou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52600" y="1295400"/>
            <a:ext cx="6096000" cy="1621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8000" b="1" i="0" u="none" strike="noStrike" kern="120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فكرة الدرس</a:t>
            </a:r>
            <a:endParaRPr kumimoji="0" lang="ar-EG" sz="8000" b="1" i="0" u="none" strike="noStrike" kern="120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14400" y="3657600"/>
            <a:ext cx="7696200" cy="243840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11480" indent="-342900" algn="ctr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54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Simple Bold Jut Out" pitchFamily="2" charset="-78"/>
              </a:rPr>
              <a:t>يتفاعل الحمض مع القاعدة فى تفاعل التعادل لينتجا ملحا وماء</a:t>
            </a:r>
            <a:endParaRPr lang="ar-SA" sz="5400" b="1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Simple Bold Jut Ou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685800"/>
            <a:ext cx="8382000" cy="5638800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cene3d>
              <a:camera prst="isometricOffAxis1Righ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ar-SA" sz="115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الربط </a:t>
            </a:r>
          </a:p>
          <a:p>
            <a:pPr algn="ctr" rtl="1"/>
            <a:r>
              <a:rPr lang="ar-SA" sz="115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مع </a:t>
            </a:r>
          </a:p>
          <a:p>
            <a:pPr algn="ctr" rtl="1"/>
            <a:r>
              <a:rPr lang="ar-SA" sz="115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الحياة</a:t>
            </a:r>
            <a:endParaRPr lang="ar-EG" sz="11500" b="1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0156" y="762000"/>
            <a:ext cx="7848600" cy="51816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>
              <a:lnSpc>
                <a:spcPct val="150000"/>
              </a:lnSpc>
              <a:buNone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عندما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يقدم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فريقان متناظران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حججا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مقنعة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تجد نفسك متحيرا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بين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الرأيين لذا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يكون رأيك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محايدا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أو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متعادلا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؛ إذ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تتساوى وجهتا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النظر عندك، وبطريقة مماثلة يكون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المحلول متعادلا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عندما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تتساوى أعداد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أيونات الهيدروجين وأيونات الهيدروكسيد في المحلول.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algn="just">
              <a:buNone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algn="just">
              <a:buNone/>
            </a:pP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19400" y="533400"/>
            <a:ext cx="6019800" cy="6096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2800" b="1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التفاعلات بين الأحماض والقواعد</a:t>
            </a:r>
            <a:endParaRPr lang="ar-SA" sz="2800" b="1" spc="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76400"/>
            <a:ext cx="8229600" cy="4191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عندما يتفاعل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Mg (OH) 2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 حمض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HCl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يحدث تفاعل تعادل. وتفاعل التعادل تفاعل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محلول حمض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 محلول قاعدة لإنتاج ملح وماء. والملح مركب أيوني يتكون من أيون موجب من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قاعدة وأيون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سالب من حمض، لذا يكون تفاعل التعادل </a:t>
            </a: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إحلالا متبادلا.</a:t>
            </a:r>
            <a:endParaRPr lang="ar-SA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en-US" sz="36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114800" y="533400"/>
            <a:ext cx="47244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كتابة معادلات التعادل</a:t>
            </a:r>
            <a:endParaRPr lang="ar-SA" sz="3600" b="1" baseline="-2500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905000"/>
            <a:ext cx="8153400" cy="24384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في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التفاعل بين هيدروكسيد الماغنسيوم وحمض الهيدروكلوريك يحل الماغنسيوم محل الهيدروجين في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HCl ،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ويحل الهيدروجين محل الماغنسيوم </a:t>
            </a:r>
            <a:r>
              <a:rPr lang="ar-SA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</a:t>
            </a:r>
            <a:r>
              <a:rPr lang="en-US" sz="3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Mg (OH) </a:t>
            </a:r>
            <a:r>
              <a:rPr lang="en-US" sz="3600" b="1" baseline="-25000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2(aq) </a:t>
            </a:r>
            <a:endParaRPr lang="ar-SA" sz="3600" b="1" baseline="-25000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en-US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71600" y="4800600"/>
            <a:ext cx="6858000" cy="102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00200" y="533400"/>
            <a:ext cx="5486400" cy="278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4114800"/>
            <a:ext cx="84010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124200" y="533400"/>
            <a:ext cx="57150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معايرة الأحماض والقواعد</a:t>
            </a: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905000"/>
            <a:ext cx="8305800" cy="4495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تبين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الحسابات الكيميائية أساس طريقة المعايرة، والتي تستعمل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لتحديد تراكيز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المحاليل الحمضية والقاعدية. فالمعايرة طريقة لتحديد تركيز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محلول ما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وذلك بتفاعل حجم معلوم منه مع محلول تركيزه معلوم. فإذا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أردت إيجاد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تركيز محلول حمضي فسوف تعايره مع محلول قاعدة تركيزها معلوم.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كما يمكنك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معايرة قاعدة تركيزها غير معلوم مع حمض تركيزه معلوم. كيف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تتم معايرة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حمض وقاعدة؟ يبين الشكل 21 - 5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نوعا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المعدات المستخدمة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عملية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المعايرة. ويستعمل في هذه الطريقة مقياس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لمراقبة التغير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قيم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في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أثناء سير عملية المعايرة.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685800"/>
            <a:ext cx="513397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685800"/>
            <a:ext cx="8382000" cy="5638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cene3d>
              <a:camera prst="isometricOffAxis2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115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الربط </a:t>
            </a:r>
          </a:p>
          <a:p>
            <a:pPr lvl="0" algn="ctr" rtl="1">
              <a:spcBef>
                <a:spcPct val="0"/>
              </a:spcBef>
              <a:defRPr/>
            </a:pPr>
            <a:r>
              <a:rPr lang="ar-SA" sz="115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مع </a:t>
            </a:r>
          </a:p>
          <a:p>
            <a:pPr lvl="0" algn="ctr" rtl="1">
              <a:spcBef>
                <a:spcPct val="0"/>
              </a:spcBef>
              <a:defRPr/>
            </a:pPr>
            <a:r>
              <a:rPr lang="ar-SA" sz="115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الحياة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990600"/>
            <a:ext cx="81153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0" y="228600"/>
            <a:ext cx="50292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كواشف الأحماض والقواعد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1066800"/>
            <a:ext cx="8534400" cy="48768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غالبا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ما يستعمل الكيميائيون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أصباغا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كيميائية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بدلا من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مقياس 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لتحري نقطة التكافؤ عند معايرة حمض وقاعدة. وتسمى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الأصباغ الكيميائية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التي تتأثر ألوانها بالمحاليل الحمضية والقاعدية كواشف الأحماض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والقواعد. وهناك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العديد من المواد الطبيعية التي تعمل عمل الكواشف، فإذا أضفت عصير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الليمون إلى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الشاي فسوف تلاحظ أن اللون الأحمر للشاي أصبح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فاتحا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كما في الشكل 23 -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5؛ إذ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يحتوي الشاي على مواد تسمى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بوليفينولات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تحتوي على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ذرات متأينة جزئيا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من الهيدروجين، لذا فهي أحماض ضعيفة. وعند إضافة الحمض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الموجود في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عصير الليمون إلى كوب شاي يقل تأين الحمض في الشاي حسب مبدأ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لوتشاتلييه، فيصبح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لون البوليفينولات غير المتأينة أكثر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وضوحا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295400"/>
            <a:ext cx="80010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990600"/>
            <a:ext cx="8401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0" y="533400"/>
            <a:ext cx="5029200" cy="457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الكواشف ونقطة نهاية المعايرة </a:t>
            </a:r>
            <a:endParaRPr lang="ar-SA" sz="20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447800"/>
            <a:ext cx="8153400" cy="4572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20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تعد الكثير من الكواشف المستعملة في المعايرة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أحماضا ضعيفة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، لكل منها قيمة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خاصة به أو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مدى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pH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يتغير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لونه بعده. وتسمى النقطة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التي يتغير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لون الكاشف عندها نقطة نهاية المعايرة. لذا من المهم اختيار كاشف للمعايرة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يغير لونه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عند نقطة تكافؤ المعايرة الصحيحة. تذكر أن دور الكاشف أن يبين لك بدقة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– عن طريق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تغير لونه - أنه قد تمت إضافة كمية كافية من المحلول القياسي لتعادل 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المحلول المجهول</a:t>
            </a: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.</a:t>
            </a:r>
            <a:endParaRPr lang="ar-SA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32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990600"/>
            <a:ext cx="84772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04799"/>
            <a:ext cx="8553450" cy="5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143000"/>
            <a:ext cx="82486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0" y="457200"/>
            <a:ext cx="2743200" cy="533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تمية الأملاح</a:t>
            </a:r>
            <a:endParaRPr lang="ar-SA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33400" y="1219200"/>
            <a:ext cx="8077200" cy="51816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         يشير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اللون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الأزرق إلى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المحلول قاعدي، بينما يدل اللون الأصفر لمحلول كلوريد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الأمونيوم على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أن المحلول حمضي. لماذا تكون بعض محاليل الأملاح متعادلة، وبعضها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قاعدي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؟ وبعضها الآخر حمضي؟ يتفاعل الكثير من الأملاح مع الماء في عملية تعرف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باسم تمية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الأملاح ، حيث تستقبل الأيونات السالبة من الملح المتأين في أثناء هذه العملية أيونات الهيدروجين من الماء، أو تمنح الأيونات الموجبة من الملح المتفكك أيونات </a:t>
            </a: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الهيدروجين للماء 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057400" y="457200"/>
            <a:ext cx="6781800" cy="6096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rtl="1">
              <a:spcBef>
                <a:spcPct val="0"/>
              </a:spcBef>
              <a:defRPr/>
            </a:pPr>
            <a:r>
              <a:rPr lang="ar-SA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الأملاح التى تنتج محاليل قاعدية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1371600"/>
            <a:ext cx="8001000" cy="2286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Arabic Transparent" pitchFamily="2" charset="-78"/>
              </a:rPr>
              <a:t> </a:t>
            </a:r>
            <a:r>
              <a:rPr lang="ar-EG" sz="2800" dirty="0" smtClean="0"/>
              <a:t>ينتج ملح فلوريد البوتاسيوم عن قاعدة </a:t>
            </a:r>
            <a:r>
              <a:rPr lang="ar-EG" sz="2800" dirty="0" smtClean="0"/>
              <a:t>قوية</a:t>
            </a:r>
            <a:r>
              <a:rPr lang="ar-SA" sz="2800" dirty="0" smtClean="0"/>
              <a:t> </a:t>
            </a:r>
            <a:r>
              <a:rPr lang="en-US" sz="2800" dirty="0" smtClean="0"/>
              <a:t>KOH </a:t>
            </a:r>
            <a:r>
              <a:rPr lang="ar-SA" sz="2800" dirty="0" smtClean="0"/>
              <a:t>وحمض ضعيف </a:t>
            </a:r>
            <a:r>
              <a:rPr lang="en-US" sz="2800" dirty="0" smtClean="0"/>
              <a:t>HF ، </a:t>
            </a:r>
            <a:r>
              <a:rPr lang="ar-SA" sz="2800" dirty="0" smtClean="0"/>
              <a:t>ثم يتحلل هذا الملح إلى أيونات بوتاسيوم وأيونات فلوريد.</a:t>
            </a: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  <a:p>
            <a:pPr marL="811530" indent="-742950" algn="just" rtl="1">
              <a:lnSpc>
                <a:spcPct val="150000"/>
              </a:lnSpc>
              <a:spcBef>
                <a:spcPts val="700"/>
              </a:spcBef>
              <a:buClr>
                <a:schemeClr val="tx2"/>
              </a:buClr>
              <a:buSzPct val="95000"/>
            </a:pPr>
            <a:endParaRPr lang="ar-SA" sz="2800" b="1" dirty="0" smtClean="0">
              <a:ln w="50800"/>
              <a:solidFill>
                <a:schemeClr val="bg1">
                  <a:shade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3810000"/>
            <a:ext cx="3438525" cy="559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1908</TotalTime>
  <Words>3656</Words>
  <Application>Microsoft Office PowerPoint</Application>
  <PresentationFormat>عرض على الشاشة (3:4)‏</PresentationFormat>
  <Paragraphs>150</Paragraphs>
  <Slides>110</Slides>
  <Notes>3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110</vt:i4>
      </vt:variant>
    </vt:vector>
  </HeadingPairs>
  <TitlesOfParts>
    <vt:vector size="111" baseType="lpstr">
      <vt:lpstr>Metro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خواص الأحماض والقواعد</vt:lpstr>
      <vt:lpstr>الخواص الفيزيائية </vt:lpstr>
      <vt:lpstr>الشريحة 13</vt:lpstr>
      <vt:lpstr>التوصيل الكهربائي 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قوة الأحماض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ثابت تأين الأحماض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ثابت التأين للماء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  <vt:lpstr>الشريحة 74</vt:lpstr>
      <vt:lpstr>الشريحة 75</vt:lpstr>
      <vt:lpstr>الشريحة 76</vt:lpstr>
      <vt:lpstr>الشريحة 77</vt:lpstr>
      <vt:lpstr>الشريحة 78</vt:lpstr>
      <vt:lpstr>الشريحة 79</vt:lpstr>
      <vt:lpstr>الشريحة 80</vt:lpstr>
      <vt:lpstr>الشريحة 81</vt:lpstr>
      <vt:lpstr>الشريحة 82</vt:lpstr>
      <vt:lpstr>الشريحة 83</vt:lpstr>
      <vt:lpstr>الشريحة 84</vt:lpstr>
      <vt:lpstr>التفاعلات بين الأحماض والقواعد</vt:lpstr>
      <vt:lpstr>الشريحة 86</vt:lpstr>
      <vt:lpstr>الشريحة 87</vt:lpstr>
      <vt:lpstr>الشريحة 88</vt:lpstr>
      <vt:lpstr>الشريحة 89</vt:lpstr>
      <vt:lpstr>الشريحة 90</vt:lpstr>
      <vt:lpstr>الشريحة 91</vt:lpstr>
      <vt:lpstr>الشريحة 92</vt:lpstr>
      <vt:lpstr>الشريحة 93</vt:lpstr>
      <vt:lpstr>الشريحة 94</vt:lpstr>
      <vt:lpstr>الشريحة 95</vt:lpstr>
      <vt:lpstr>الشريحة 96</vt:lpstr>
      <vt:lpstr>الشريحة 97</vt:lpstr>
      <vt:lpstr>الشريحة 98</vt:lpstr>
      <vt:lpstr>الشريحة 99</vt:lpstr>
      <vt:lpstr>الشريحة 100</vt:lpstr>
      <vt:lpstr>الشريحة 101</vt:lpstr>
      <vt:lpstr>الشريحة 102</vt:lpstr>
      <vt:lpstr>الشريحة 103</vt:lpstr>
      <vt:lpstr>الشريحة 104</vt:lpstr>
      <vt:lpstr>الشريحة 105</vt:lpstr>
      <vt:lpstr>الشريحة 106</vt:lpstr>
      <vt:lpstr>الشريحة 107</vt:lpstr>
      <vt:lpstr>الشريحة 108</vt:lpstr>
      <vt:lpstr>الشريحة 109</vt:lpstr>
      <vt:lpstr>الشريحة 110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الفصل الأول </dc:title>
  <dc:creator/>
  <cp:lastModifiedBy>ScOrPiOnE</cp:lastModifiedBy>
  <cp:revision>259</cp:revision>
  <dcterms:created xsi:type="dcterms:W3CDTF">2006-08-16T00:00:00Z</dcterms:created>
  <dcterms:modified xsi:type="dcterms:W3CDTF">2012-08-13T02:47:59Z</dcterms:modified>
</cp:coreProperties>
</file>