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5"/>
  </p:notesMasterIdLst>
  <p:sldIdLst>
    <p:sldId id="257" r:id="rId2"/>
    <p:sldId id="902" r:id="rId3"/>
    <p:sldId id="850" r:id="rId4"/>
    <p:sldId id="851" r:id="rId5"/>
    <p:sldId id="706" r:id="rId6"/>
    <p:sldId id="798" r:id="rId7"/>
    <p:sldId id="268" r:id="rId8"/>
    <p:sldId id="715" r:id="rId9"/>
    <p:sldId id="716" r:id="rId10"/>
    <p:sldId id="935" r:id="rId11"/>
    <p:sldId id="717" r:id="rId12"/>
    <p:sldId id="334" r:id="rId13"/>
    <p:sldId id="936" r:id="rId14"/>
    <p:sldId id="937" r:id="rId15"/>
    <p:sldId id="825" r:id="rId16"/>
    <p:sldId id="826" r:id="rId17"/>
    <p:sldId id="938" r:id="rId18"/>
    <p:sldId id="939" r:id="rId19"/>
    <p:sldId id="940" r:id="rId20"/>
    <p:sldId id="941" r:id="rId21"/>
    <p:sldId id="753" r:id="rId22"/>
    <p:sldId id="799" r:id="rId23"/>
    <p:sldId id="772" r:id="rId24"/>
    <p:sldId id="774" r:id="rId25"/>
    <p:sldId id="775" r:id="rId26"/>
    <p:sldId id="805" r:id="rId27"/>
    <p:sldId id="942" r:id="rId28"/>
    <p:sldId id="783" r:id="rId29"/>
    <p:sldId id="785" r:id="rId30"/>
    <p:sldId id="943" r:id="rId31"/>
    <p:sldId id="848" r:id="rId32"/>
    <p:sldId id="903" r:id="rId33"/>
    <p:sldId id="90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488"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EFF017-3292-4DF3-BBE1-07AEF1FB6B50}" type="doc">
      <dgm:prSet loTypeId="urn:microsoft.com/office/officeart/2005/8/layout/venn1" loCatId="relationship" qsTypeId="urn:microsoft.com/office/officeart/2005/8/quickstyle/3d9" qsCatId="3D" csTypeId="urn:microsoft.com/office/officeart/2005/8/colors/colorful1#1" csCatId="colorful" phldr="1"/>
      <dgm:spPr/>
      <dgm:t>
        <a:bodyPr/>
        <a:lstStyle/>
        <a:p>
          <a:pPr rtl="1"/>
          <a:endParaRPr lang="ar-EG"/>
        </a:p>
      </dgm:t>
    </dgm:pt>
    <dgm:pt modelId="{11B041E0-5108-48DF-A6B1-A71FDA562EAA}">
      <dgm:prSet custT="1"/>
      <dgm:spPr/>
      <dgm:t>
        <a:bodyPr/>
        <a:lstStyle/>
        <a:p>
          <a:pPr rtl="1"/>
          <a:r>
            <a:rPr lang="ar-SA" sz="4400" b="1" dirty="0" smtClean="0"/>
            <a:t>التيار </a:t>
          </a:r>
          <a:r>
            <a:rPr lang="ar-SA" sz="4400" b="1" dirty="0" err="1" smtClean="0"/>
            <a:t>الكهربائى</a:t>
          </a:r>
          <a:r>
            <a:rPr lang="ar-SA" sz="4400" b="1" dirty="0" smtClean="0"/>
            <a:t> والدوائر الكهربائية </a:t>
          </a:r>
          <a:endParaRPr lang="ar-SA" sz="4400" b="1" i="0" dirty="0"/>
        </a:p>
      </dgm:t>
    </dgm:pt>
    <dgm:pt modelId="{49F0C1F3-99E2-46FF-BE6A-B5227987C6D5}" type="parTrans" cxnId="{1AFC99A7-AD57-4E18-9175-155E759E344C}">
      <dgm:prSet/>
      <dgm:spPr/>
      <dgm:t>
        <a:bodyPr/>
        <a:lstStyle/>
        <a:p>
          <a:pPr rtl="1"/>
          <a:endParaRPr lang="ar-EG"/>
        </a:p>
      </dgm:t>
    </dgm:pt>
    <dgm:pt modelId="{D658EEA7-13D2-4DB4-9EE6-1F9DFCFDA4BD}" type="sibTrans" cxnId="{1AFC99A7-AD57-4E18-9175-155E759E344C}">
      <dgm:prSet/>
      <dgm:spPr/>
      <dgm:t>
        <a:bodyPr/>
        <a:lstStyle/>
        <a:p>
          <a:pPr rtl="1"/>
          <a:endParaRPr lang="ar-EG"/>
        </a:p>
      </dgm:t>
    </dgm:pt>
    <dgm:pt modelId="{B546AA3B-14DF-4A81-A0EC-8491454046B8}" type="pres">
      <dgm:prSet presAssocID="{E4EFF017-3292-4DF3-BBE1-07AEF1FB6B50}" presName="compositeShape" presStyleCnt="0">
        <dgm:presLayoutVars>
          <dgm:chMax val="7"/>
          <dgm:dir/>
          <dgm:resizeHandles val="exact"/>
        </dgm:presLayoutVars>
      </dgm:prSet>
      <dgm:spPr/>
      <dgm:t>
        <a:bodyPr/>
        <a:lstStyle/>
        <a:p>
          <a:pPr rtl="1"/>
          <a:endParaRPr lang="ar-EG"/>
        </a:p>
      </dgm:t>
    </dgm:pt>
    <dgm:pt modelId="{EB220704-C40D-4273-B703-F1DD83B0F353}" type="pres">
      <dgm:prSet presAssocID="{11B041E0-5108-48DF-A6B1-A71FDA562EAA}" presName="circ1TxSh" presStyleLbl="vennNode1" presStyleIdx="0" presStyleCnt="1" custScaleX="248649" custLinFactNeighborX="0" custLinFactNeighborY="-13514"/>
      <dgm:spPr/>
      <dgm:t>
        <a:bodyPr/>
        <a:lstStyle/>
        <a:p>
          <a:pPr rtl="1"/>
          <a:endParaRPr lang="ar-EG"/>
        </a:p>
      </dgm:t>
    </dgm:pt>
  </dgm:ptLst>
  <dgm:cxnLst>
    <dgm:cxn modelId="{1AFC99A7-AD57-4E18-9175-155E759E344C}" srcId="{E4EFF017-3292-4DF3-BBE1-07AEF1FB6B50}" destId="{11B041E0-5108-48DF-A6B1-A71FDA562EAA}" srcOrd="0" destOrd="0" parTransId="{49F0C1F3-99E2-46FF-BE6A-B5227987C6D5}" sibTransId="{D658EEA7-13D2-4DB4-9EE6-1F9DFCFDA4BD}"/>
    <dgm:cxn modelId="{75D93880-28AF-4509-9DCE-3962096A2B03}" type="presOf" srcId="{E4EFF017-3292-4DF3-BBE1-07AEF1FB6B50}" destId="{B546AA3B-14DF-4A81-A0EC-8491454046B8}" srcOrd="0" destOrd="0" presId="urn:microsoft.com/office/officeart/2005/8/layout/venn1"/>
    <dgm:cxn modelId="{7E6C097C-EAB4-4C83-A642-4AFC831D6536}" type="presOf" srcId="{11B041E0-5108-48DF-A6B1-A71FDA562EAA}" destId="{EB220704-C40D-4273-B703-F1DD83B0F353}" srcOrd="0" destOrd="0" presId="urn:microsoft.com/office/officeart/2005/8/layout/venn1"/>
    <dgm:cxn modelId="{1CD83D4F-B2C4-4418-9E2E-ABA1FF44824C}" type="presParOf" srcId="{B546AA3B-14DF-4A81-A0EC-8491454046B8}" destId="{EB220704-C40D-4273-B703-F1DD83B0F353}" srcOrd="0"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EFF017-3292-4DF3-BBE1-07AEF1FB6B50}" type="doc">
      <dgm:prSet loTypeId="urn:microsoft.com/office/officeart/2005/8/layout/venn1" loCatId="relationship" qsTypeId="urn:microsoft.com/office/officeart/2005/8/quickstyle/3d5" qsCatId="3D" csTypeId="urn:microsoft.com/office/officeart/2005/8/colors/accent1_5" csCatId="accent1" phldr="1"/>
      <dgm:spPr/>
      <dgm:t>
        <a:bodyPr/>
        <a:lstStyle/>
        <a:p>
          <a:pPr rtl="1"/>
          <a:endParaRPr lang="ar-EG"/>
        </a:p>
      </dgm:t>
    </dgm:pt>
    <dgm:pt modelId="{11B041E0-5108-48DF-A6B1-A71FDA562EAA}">
      <dgm:prSet/>
      <dgm:spPr/>
      <dgm:t>
        <a:bodyPr/>
        <a:lstStyle/>
        <a:p>
          <a:pPr rtl="1"/>
          <a:r>
            <a:rPr lang="ar-SA" b="1" i="0" baseline="0" dirty="0" smtClean="0"/>
            <a:t>الدرس الأول</a:t>
          </a:r>
          <a:endParaRPr lang="ar-SA" b="1" i="0" dirty="0"/>
        </a:p>
      </dgm:t>
    </dgm:pt>
    <dgm:pt modelId="{49F0C1F3-99E2-46FF-BE6A-B5227987C6D5}" type="parTrans" cxnId="{1AFC99A7-AD57-4E18-9175-155E759E344C}">
      <dgm:prSet/>
      <dgm:spPr/>
      <dgm:t>
        <a:bodyPr/>
        <a:lstStyle/>
        <a:p>
          <a:pPr rtl="1"/>
          <a:endParaRPr lang="ar-EG"/>
        </a:p>
      </dgm:t>
    </dgm:pt>
    <dgm:pt modelId="{D658EEA7-13D2-4DB4-9EE6-1F9DFCFDA4BD}" type="sibTrans" cxnId="{1AFC99A7-AD57-4E18-9175-155E759E344C}">
      <dgm:prSet/>
      <dgm:spPr/>
      <dgm:t>
        <a:bodyPr/>
        <a:lstStyle/>
        <a:p>
          <a:pPr rtl="1"/>
          <a:endParaRPr lang="ar-EG"/>
        </a:p>
      </dgm:t>
    </dgm:pt>
    <dgm:pt modelId="{B546AA3B-14DF-4A81-A0EC-8491454046B8}" type="pres">
      <dgm:prSet presAssocID="{E4EFF017-3292-4DF3-BBE1-07AEF1FB6B50}" presName="compositeShape" presStyleCnt="0">
        <dgm:presLayoutVars>
          <dgm:chMax val="7"/>
          <dgm:dir/>
          <dgm:resizeHandles val="exact"/>
        </dgm:presLayoutVars>
      </dgm:prSet>
      <dgm:spPr/>
      <dgm:t>
        <a:bodyPr/>
        <a:lstStyle/>
        <a:p>
          <a:pPr rtl="1"/>
          <a:endParaRPr lang="ar-EG"/>
        </a:p>
      </dgm:t>
    </dgm:pt>
    <dgm:pt modelId="{EB220704-C40D-4273-B703-F1DD83B0F353}" type="pres">
      <dgm:prSet presAssocID="{11B041E0-5108-48DF-A6B1-A71FDA562EAA}" presName="circ1TxSh" presStyleLbl="vennNode1" presStyleIdx="0" presStyleCnt="1" custScaleX="248649" custLinFactNeighborX="0" custLinFactNeighborY="-64865"/>
      <dgm:spPr/>
      <dgm:t>
        <a:bodyPr/>
        <a:lstStyle/>
        <a:p>
          <a:pPr rtl="1"/>
          <a:endParaRPr lang="ar-EG"/>
        </a:p>
      </dgm:t>
    </dgm:pt>
  </dgm:ptLst>
  <dgm:cxnLst>
    <dgm:cxn modelId="{1AFC99A7-AD57-4E18-9175-155E759E344C}" srcId="{E4EFF017-3292-4DF3-BBE1-07AEF1FB6B50}" destId="{11B041E0-5108-48DF-A6B1-A71FDA562EAA}" srcOrd="0" destOrd="0" parTransId="{49F0C1F3-99E2-46FF-BE6A-B5227987C6D5}" sibTransId="{D658EEA7-13D2-4DB4-9EE6-1F9DFCFDA4BD}"/>
    <dgm:cxn modelId="{63020F5A-9724-4CCB-B7E9-5F8F112D0663}" type="presOf" srcId="{E4EFF017-3292-4DF3-BBE1-07AEF1FB6B50}" destId="{B546AA3B-14DF-4A81-A0EC-8491454046B8}" srcOrd="0" destOrd="0" presId="urn:microsoft.com/office/officeart/2005/8/layout/venn1"/>
    <dgm:cxn modelId="{2B34F581-A9A2-4E72-AE51-1B3E86096696}" type="presOf" srcId="{11B041E0-5108-48DF-A6B1-A71FDA562EAA}" destId="{EB220704-C40D-4273-B703-F1DD83B0F353}" srcOrd="0" destOrd="0" presId="urn:microsoft.com/office/officeart/2005/8/layout/venn1"/>
    <dgm:cxn modelId="{960A7270-FDF6-4693-8826-B0A4059C5E8C}" type="presParOf" srcId="{B546AA3B-14DF-4A81-A0EC-8491454046B8}" destId="{EB220704-C40D-4273-B703-F1DD83B0F353}" srcOrd="0" destOrd="0" presId="urn:microsoft.com/office/officeart/2005/8/layout/venn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20704-C40D-4273-B703-F1DD83B0F353}">
      <dsp:nvSpPr>
        <dsp:cNvPr id="0" name=""/>
        <dsp:cNvSpPr/>
      </dsp:nvSpPr>
      <dsp:spPr>
        <a:xfrm>
          <a:off x="-4" y="0"/>
          <a:ext cx="7010409" cy="2819400"/>
        </a:xfrm>
        <a:prstGeom prst="ellipse">
          <a:avLst/>
        </a:prstGeom>
        <a:solidFill>
          <a:schemeClr val="accent2">
            <a:alpha val="50000"/>
            <a:hueOff val="0"/>
            <a:satOff val="0"/>
            <a:lumOff val="0"/>
            <a:alphaOff val="0"/>
          </a:schemeClr>
        </a:solidFill>
        <a:ln>
          <a:noFill/>
        </a:ln>
        <a:effectLst>
          <a:glow rad="63500">
            <a:schemeClr val="accent2">
              <a:alpha val="50000"/>
              <a:hueOff val="0"/>
              <a:satOff val="0"/>
              <a:lumOff val="0"/>
              <a:alphaOff val="0"/>
              <a:alpha val="45000"/>
              <a:satMod val="120000"/>
            </a:schemeClr>
          </a:glow>
        </a:effectLst>
        <a:scene3d>
          <a:camera prst="orthographicFront" fov="0">
            <a:rot lat="0" lon="0" rev="0"/>
          </a:camera>
          <a:lightRig rig="brightRoom" dir="tl">
            <a:rot lat="0" lon="0" rev="8700000"/>
          </a:lightRig>
        </a:scene3d>
        <a:sp3d extrusionH="152250" prstMaterial="matte">
          <a:bevelT w="165100" prst="coolSlant"/>
        </a:sp3d>
      </dsp:spPr>
      <dsp:style>
        <a:lnRef idx="0">
          <a:scrgbClr r="0" g="0" b="0"/>
        </a:lnRef>
        <a:fillRef idx="1">
          <a:scrgbClr r="0" g="0" b="0"/>
        </a:fillRef>
        <a:effectRef idx="2">
          <a:scrgbClr r="0" g="0" b="0"/>
        </a:effectRef>
        <a:fontRef idx="minor">
          <a:schemeClr val="tx1"/>
        </a:fontRef>
      </dsp:style>
      <dsp:txBody>
        <a:bodyPr spcFirstLastPara="0" vert="horz" wrap="square" lIns="0" tIns="0" rIns="0" bIns="0" numCol="1" spcCol="1270" anchor="ctr" anchorCtr="0">
          <a:noAutofit/>
          <a:sp3d extrusionH="28000" prstMaterial="matte"/>
        </a:bodyPr>
        <a:lstStyle/>
        <a:p>
          <a:pPr lvl="0" algn="ctr" defTabSz="1955800" rtl="1">
            <a:lnSpc>
              <a:spcPct val="90000"/>
            </a:lnSpc>
            <a:spcBef>
              <a:spcPct val="0"/>
            </a:spcBef>
            <a:spcAft>
              <a:spcPct val="35000"/>
            </a:spcAft>
          </a:pPr>
          <a:r>
            <a:rPr lang="ar-SA" sz="4400" b="1" kern="1200" dirty="0" smtClean="0"/>
            <a:t>التيار </a:t>
          </a:r>
          <a:r>
            <a:rPr lang="ar-SA" sz="4400" b="1" kern="1200" dirty="0" err="1" smtClean="0"/>
            <a:t>الكهربائى</a:t>
          </a:r>
          <a:r>
            <a:rPr lang="ar-SA" sz="4400" b="1" kern="1200" dirty="0" smtClean="0"/>
            <a:t> والدوائر الكهربائية </a:t>
          </a:r>
          <a:endParaRPr lang="ar-SA" sz="4400" b="1" i="0" kern="1200" dirty="0"/>
        </a:p>
      </dsp:txBody>
      <dsp:txXfrm>
        <a:off x="1026647" y="412892"/>
        <a:ext cx="4957107" cy="19936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20704-C40D-4273-B703-F1DD83B0F353}">
      <dsp:nvSpPr>
        <dsp:cNvPr id="0" name=""/>
        <dsp:cNvSpPr/>
      </dsp:nvSpPr>
      <dsp:spPr>
        <a:xfrm>
          <a:off x="-4" y="0"/>
          <a:ext cx="7010409" cy="2819400"/>
        </a:xfrm>
        <a:prstGeom prst="ellipse">
          <a:avLst/>
        </a:prstGeom>
        <a:solidFill>
          <a:schemeClr val="accent1">
            <a:shade val="80000"/>
            <a:alpha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44800" rtl="1">
            <a:lnSpc>
              <a:spcPct val="90000"/>
            </a:lnSpc>
            <a:spcBef>
              <a:spcPct val="0"/>
            </a:spcBef>
            <a:spcAft>
              <a:spcPct val="35000"/>
            </a:spcAft>
          </a:pPr>
          <a:r>
            <a:rPr lang="ar-SA" sz="6400" b="1" i="0" kern="1200" baseline="0" dirty="0" smtClean="0"/>
            <a:t>الدرس الأول</a:t>
          </a:r>
          <a:endParaRPr lang="ar-SA" sz="6400" b="1" i="0" kern="1200" dirty="0"/>
        </a:p>
      </dsp:txBody>
      <dsp:txXfrm>
        <a:off x="1026647" y="412892"/>
        <a:ext cx="4957107" cy="1993616"/>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139FEC1-DF78-4FF6-A3CE-2F8BC7679399}" type="datetimeFigureOut">
              <a:rPr lang="ar-EG" smtClean="0"/>
              <a:pPr/>
              <a:t>24/11/1433</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96E0E3-8774-43E6-9A6B-DC4D9E446598}" type="slidenum">
              <a:rPr lang="ar-EG" smtClean="0"/>
              <a:pPr/>
              <a:t>‹#›</a:t>
            </a:fld>
            <a:endParaRPr lang="ar-EG"/>
          </a:p>
        </p:txBody>
      </p:sp>
    </p:spTree>
    <p:extLst>
      <p:ext uri="{BB962C8B-B14F-4D97-AF65-F5344CB8AC3E}">
        <p14:creationId xmlns:p14="http://schemas.microsoft.com/office/powerpoint/2010/main" val="11754834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newsflash/>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10/9/2012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1D8BD707-D9CF-40AE-B4C6-C98DA3205C09}" type="datetimeFigureOut">
              <a:rPr lang="en-US" smtClean="0"/>
              <a:pPr/>
              <a:t>10/9/2012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B6F15528-21DE-4FAA-801E-634DDDAF4B2B}" type="slidenum">
              <a:rPr lang="en-US" smtClean="0"/>
              <a:pPr/>
              <a:t>‹#›</a:t>
            </a:fld>
            <a:endParaRPr lang="en-US"/>
          </a:p>
        </p:txBody>
      </p:sp>
    </p:spTree>
  </p:cSld>
  <p:clrMapOvr>
    <a:masterClrMapping/>
  </p:clrMapOvr>
  <p:transition spd="slow">
    <p:newsflash/>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D8BD707-D9CF-40AE-B4C6-C98DA3205C09}" type="datetimeFigureOut">
              <a:rPr lang="en-US" smtClean="0"/>
              <a:pPr/>
              <a:t>10/9/2012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newsflash/>
    <p:sndAc>
      <p:stSnd>
        <p:snd r:embed="rId13" name="chimes.wav"/>
      </p:stSnd>
    </p:sndAc>
  </p:transition>
  <p:txStyles>
    <p:titleStyle>
      <a:lvl1pPr algn="l" rtl="1"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r" rtl="1"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r" rtl="1"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r" rtl="1"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r" rtl="1"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r" rtl="1"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r" rtl="1"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r" rtl="1"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12.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17.xml.rels><?xml version="1.0" encoding="UTF-8" standalone="yes"?>
<Relationships xmlns="http://schemas.openxmlformats.org/package/2006/relationships"><Relationship Id="rId3" Type="http://schemas.openxmlformats.org/officeDocument/2006/relationships/audio" Target="../media/audio1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audio" Target="../media/audio10.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9.wav"/></Relationships>
</file>

<file path=ppt/slides/_rels/slide21.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13.wav"/></Relationships>
</file>

<file path=ppt/slides/_rels/slide22.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2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2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25.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audio" Target="../media/audio13.wav"/><Relationship Id="rId4" Type="http://schemas.openxmlformats.org/officeDocument/2006/relationships/audio" Target="../media/audio8.wav"/></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2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6.xml"/><Relationship Id="rId4" Type="http://schemas.openxmlformats.org/officeDocument/2006/relationships/audio" Target="../media/audio3.wav"/></Relationships>
</file>

<file path=ppt/slides/_rels/slide30.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3" Type="http://schemas.openxmlformats.org/officeDocument/2006/relationships/audio" Target="../media/audio5.wav"/><Relationship Id="rId7" Type="http://schemas.openxmlformats.org/officeDocument/2006/relationships/diagramQuickStyle" Target="../diagrams/quickStyle1.xml"/><Relationship Id="rId12" Type="http://schemas.openxmlformats.org/officeDocument/2006/relationships/diagramQuickStyle" Target="../diagrams/quickStyle2.xml"/><Relationship Id="rId2" Type="http://schemas.openxmlformats.org/officeDocument/2006/relationships/audio" Target="../media/audio1.wav"/><Relationship Id="rId1" Type="http://schemas.openxmlformats.org/officeDocument/2006/relationships/slideLayout" Target="../slideLayouts/slideLayout6.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0" Type="http://schemas.openxmlformats.org/officeDocument/2006/relationships/diagramData" Target="../diagrams/data2.xml"/><Relationship Id="rId4" Type="http://schemas.openxmlformats.org/officeDocument/2006/relationships/audio" Target="../media/audio6.wav"/><Relationship Id="rId9" Type="http://schemas.microsoft.com/office/2007/relationships/diagramDrawing" Target="../diagrams/drawing1.xml"/><Relationship Id="rId14" Type="http://schemas.microsoft.com/office/2007/relationships/diagramDrawing" Target="../diagrams/drawing2.xml"/></Relationships>
</file>

<file path=ppt/slides/_rels/slide6.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8.wav"/></Relationships>
</file>

<file path=ppt/slides/_rels/slide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audio" Target="../media/audio9.wav"/><Relationship Id="rId4" Type="http://schemas.openxmlformats.org/officeDocument/2006/relationships/audio" Target="../media/audio8.wav"/></Relationships>
</file>

<file path=ppt/slides/_rels/slide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_rels/slide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8.wav"/></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457200" y="685800"/>
            <a:ext cx="8372475" cy="5715000"/>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1066800" y="533400"/>
            <a:ext cx="77724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EG" sz="3200" b="1" dirty="0" smtClean="0">
                <a:solidFill>
                  <a:schemeClr val="bg1"/>
                </a:solidFill>
              </a:rPr>
              <a:t>معدلات تدفق الشحنة وتحولات الطاقة </a:t>
            </a:r>
          </a:p>
        </p:txBody>
      </p:sp>
      <p:sp>
        <p:nvSpPr>
          <p:cNvPr id="5" name="Content Placeholder 2"/>
          <p:cNvSpPr txBox="1">
            <a:spLocks/>
          </p:cNvSpPr>
          <p:nvPr/>
        </p:nvSpPr>
        <p:spPr>
          <a:xfrm>
            <a:off x="762000" y="1600200"/>
            <a:ext cx="7848600" cy="2971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600" b="1" dirty="0" smtClean="0">
                <a:ln w="50800"/>
                <a:solidFill>
                  <a:schemeClr val="bg1">
                    <a:shade val="50000"/>
                  </a:schemeClr>
                </a:solidFill>
                <a:cs typeface="Arabic Transparent" pitchFamily="2" charset="-78"/>
              </a:rPr>
              <a:t>      </a:t>
            </a:r>
            <a:r>
              <a:rPr lang="ar-SA" sz="2800" b="1" dirty="0" smtClean="0">
                <a:ln w="50800"/>
                <a:solidFill>
                  <a:schemeClr val="bg1">
                    <a:shade val="50000"/>
                  </a:schemeClr>
                </a:solidFill>
                <a:cs typeface="Arabic Transparent" pitchFamily="2" charset="-78"/>
              </a:rPr>
              <a:t>تمثل القدرة المعدل الزمني لتحول الطاقة، وتقاس بوحدة </a:t>
            </a:r>
            <a:r>
              <a:rPr lang="ar-SA" sz="2800" b="1" dirty="0" err="1" smtClean="0">
                <a:ln w="50800"/>
                <a:solidFill>
                  <a:schemeClr val="bg1">
                    <a:shade val="50000"/>
                  </a:schemeClr>
                </a:solidFill>
                <a:cs typeface="Arabic Transparent" pitchFamily="2" charset="-78"/>
              </a:rPr>
              <a:t>الواط</a:t>
            </a:r>
            <a:r>
              <a:rPr lang="ar-SA" sz="2800" b="1" dirty="0" smtClean="0">
                <a:ln w="50800"/>
                <a:solidFill>
                  <a:schemeClr val="bg1">
                    <a:shade val="50000"/>
                  </a:schemeClr>
                </a:solidFill>
                <a:cs typeface="Arabic Transparent" pitchFamily="2" charset="-78"/>
              </a:rPr>
              <a:t> </a:t>
            </a:r>
            <a:r>
              <a:rPr lang="en-US" sz="2800" b="1" dirty="0" smtClean="0">
                <a:ln w="50800"/>
                <a:solidFill>
                  <a:schemeClr val="bg1">
                    <a:shade val="50000"/>
                  </a:schemeClr>
                </a:solidFill>
                <a:cs typeface="Arabic Transparent" pitchFamily="2" charset="-78"/>
              </a:rPr>
              <a:t>W،. </a:t>
            </a:r>
            <a:r>
              <a:rPr lang="ar-SA" sz="2800" b="1" dirty="0" smtClean="0">
                <a:ln w="50800"/>
                <a:solidFill>
                  <a:schemeClr val="bg1">
                    <a:shade val="50000"/>
                  </a:schemeClr>
                </a:solidFill>
                <a:cs typeface="Arabic Transparent" pitchFamily="2" charset="-78"/>
              </a:rPr>
              <a:t>فإذا حول مولد كهربائي  1</a:t>
            </a:r>
            <a:r>
              <a:rPr lang="en-US" sz="2800" b="1" dirty="0" smtClean="0">
                <a:ln w="50800"/>
                <a:solidFill>
                  <a:schemeClr val="bg1">
                    <a:shade val="50000"/>
                  </a:schemeClr>
                </a:solidFill>
                <a:cs typeface="Arabic Transparent" pitchFamily="2" charset="-78"/>
              </a:rPr>
              <a:t>J </a:t>
            </a:r>
            <a:r>
              <a:rPr lang="ar-SA" sz="2800" b="1" dirty="0" smtClean="0">
                <a:ln w="50800"/>
                <a:solidFill>
                  <a:schemeClr val="bg1">
                    <a:shade val="50000"/>
                  </a:schemeClr>
                </a:solidFill>
                <a:cs typeface="Arabic Transparent" pitchFamily="2" charset="-78"/>
              </a:rPr>
              <a:t>من الطاقة الحركية إلى طاقة كهربائية في كل ثانية فعندئذ يمكننا القول إن المولد يحول الطاقة بمعدل  1</a:t>
            </a:r>
            <a:r>
              <a:rPr lang="en-US" sz="2800" b="1" dirty="0" smtClean="0">
                <a:ln w="50800"/>
                <a:solidFill>
                  <a:schemeClr val="bg1">
                    <a:shade val="50000"/>
                  </a:schemeClr>
                </a:solidFill>
                <a:cs typeface="Arabic Transparent" pitchFamily="2" charset="-78"/>
              </a:rPr>
              <a:t>J/s </a:t>
            </a:r>
            <a:r>
              <a:rPr lang="ar-SA" sz="2800" b="1" dirty="0" smtClean="0">
                <a:ln w="50800"/>
                <a:solidFill>
                  <a:schemeClr val="bg1">
                    <a:shade val="50000"/>
                  </a:schemeClr>
                </a:solidFill>
                <a:cs typeface="Arabic Transparent" pitchFamily="2" charset="-78"/>
              </a:rPr>
              <a:t>أو  1</a:t>
            </a:r>
            <a:r>
              <a:rPr lang="en-US" sz="2800" b="1" dirty="0" smtClean="0">
                <a:ln w="50800"/>
                <a:solidFill>
                  <a:schemeClr val="bg1">
                    <a:shade val="50000"/>
                  </a:schemeClr>
                </a:solidFill>
                <a:cs typeface="Arabic Transparent" pitchFamily="2" charset="-78"/>
              </a:rPr>
              <a:t>W .</a:t>
            </a:r>
          </a:p>
          <a:p>
            <a:pPr marL="811530" indent="-742950" algn="just" rtl="1">
              <a:spcBef>
                <a:spcPts val="700"/>
              </a:spcBef>
              <a:buClr>
                <a:schemeClr val="tx2"/>
              </a:buClr>
              <a:buSzPct val="95000"/>
            </a:pPr>
            <a:endParaRPr lang="ar-SA" sz="36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2"/>
          <p:cNvSpPr txBox="1">
            <a:spLocks/>
          </p:cNvSpPr>
          <p:nvPr/>
        </p:nvSpPr>
        <p:spPr>
          <a:xfrm>
            <a:off x="533400" y="1143000"/>
            <a:ext cx="7848600" cy="4724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3200" b="1" dirty="0" smtClean="0">
                <a:ln w="50800"/>
                <a:solidFill>
                  <a:schemeClr val="bg1">
                    <a:shade val="50000"/>
                  </a:schemeClr>
                </a:solidFill>
                <a:cs typeface="Simple Bold Jut Out" pitchFamily="2" charset="-78"/>
              </a:rPr>
              <a:t>    القدرة             </a:t>
            </a:r>
            <a:r>
              <a:rPr lang="en-US" sz="3200" b="1" dirty="0" smtClean="0">
                <a:ln w="50800"/>
                <a:solidFill>
                  <a:schemeClr val="bg1">
                    <a:shade val="50000"/>
                  </a:schemeClr>
                </a:solidFill>
                <a:cs typeface="Simple Bold Jut Out" pitchFamily="2" charset="-78"/>
              </a:rPr>
              <a:t>P = IV</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القدرة تساوي التيار مضروبا في فرق الجهد.</a:t>
            </a:r>
          </a:p>
          <a:p>
            <a:pPr marL="811530" indent="-742950" algn="ctr" rtl="1">
              <a:spcBef>
                <a:spcPts val="700"/>
              </a:spcBef>
              <a:buClr>
                <a:schemeClr val="tx2"/>
              </a:buClr>
              <a:buSzPct val="95000"/>
            </a:pPr>
            <a:r>
              <a:rPr lang="ar-SA" sz="3200" b="1" dirty="0" smtClean="0">
                <a:ln w="50800"/>
                <a:solidFill>
                  <a:schemeClr val="bg1">
                    <a:shade val="50000"/>
                  </a:schemeClr>
                </a:solidFill>
                <a:cs typeface="Simple Bold Jut Out" pitchFamily="2" charset="-78"/>
              </a:rPr>
              <a:t>قانون اوم </a:t>
            </a:r>
            <a:r>
              <a:rPr lang="ar-SA" sz="3200" b="1" dirty="0" smtClean="0">
                <a:ln w="50800"/>
                <a:solidFill>
                  <a:schemeClr val="bg1">
                    <a:shade val="50000"/>
                  </a:schemeClr>
                </a:solidFill>
                <a:cs typeface="Simple Bold Jut Out" pitchFamily="2" charset="-78"/>
              </a:rPr>
              <a:t>:</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      </a:t>
            </a:r>
            <a:r>
              <a:rPr lang="ar-SA" sz="3200" b="1" dirty="0" smtClean="0">
                <a:ln w="50800"/>
                <a:solidFill>
                  <a:schemeClr val="bg1">
                    <a:shade val="50000"/>
                  </a:schemeClr>
                </a:solidFill>
                <a:cs typeface="Arabic Transparent" pitchFamily="2" charset="-78"/>
              </a:rPr>
              <a:t>درس العالم أوم العلاقة بين التيار وفرق الجهد، وتوصل إلى أن التيار الكهربائي يتناسب طرديا مع فرق الجهد، وعرفت هذه النتيجة باسم قانون أوم.</a:t>
            </a:r>
          </a:p>
          <a:p>
            <a:pPr marL="811530" indent="-742950" algn="ctr" rtl="1">
              <a:spcBef>
                <a:spcPts val="700"/>
              </a:spcBef>
              <a:buClr>
                <a:schemeClr val="tx2"/>
              </a:buClr>
              <a:buSzPct val="95000"/>
            </a:pPr>
            <a:r>
              <a:rPr lang="ar-SA" sz="3200" b="1" dirty="0" smtClean="0">
                <a:ln w="50800"/>
                <a:solidFill>
                  <a:schemeClr val="bg1">
                    <a:shade val="50000"/>
                  </a:schemeClr>
                </a:solidFill>
                <a:cs typeface="Simple Bold Jut Out" pitchFamily="2" charset="-78"/>
              </a:rPr>
              <a:t>المقاومة          </a:t>
            </a:r>
            <a:r>
              <a:rPr lang="en-US" sz="3200" b="1" dirty="0" smtClean="0">
                <a:ln w="50800"/>
                <a:solidFill>
                  <a:schemeClr val="bg1">
                    <a:shade val="50000"/>
                  </a:schemeClr>
                </a:solidFill>
                <a:cs typeface="Simple Bold Jut Out" pitchFamily="2" charset="-78"/>
              </a:rPr>
              <a:t>R = V/I</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المقاومة تساوي الجهد مقسوما على التيار.</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4"/>
          <a:srcRect/>
          <a:stretch>
            <a:fillRect/>
          </a:stretch>
        </p:blipFill>
        <p:spPr bwMode="auto">
          <a:xfrm>
            <a:off x="881063" y="223838"/>
            <a:ext cx="7381875" cy="6410325"/>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 to="" calcmode="lin" valueType="num">
                                      <p:cBhvr>
                                        <p:cTn id="7" dur="1" fill="hold"/>
                                        <p:tgtEl>
                                          <p:spTgt spid="6656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4"/>
          <a:srcRect/>
          <a:stretch>
            <a:fillRect/>
          </a:stretch>
        </p:blipFill>
        <p:spPr bwMode="auto">
          <a:xfrm>
            <a:off x="895350" y="414338"/>
            <a:ext cx="7353300" cy="6029325"/>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anim to="" calcmode="lin" valueType="num">
                                      <p:cBhvr>
                                        <p:cTn id="7" dur="1" fill="hold"/>
                                        <p:tgtEl>
                                          <p:spTgt spid="6758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a:spLocks noGrp="1"/>
          </p:cNvSpPr>
          <p:nvPr>
            <p:ph type="title"/>
          </p:nvPr>
        </p:nvSpPr>
        <p:spPr>
          <a:xfrm>
            <a:off x="3962400" y="533400"/>
            <a:ext cx="48768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جسم الإنسان : </a:t>
            </a:r>
          </a:p>
        </p:txBody>
      </p:sp>
      <p:sp>
        <p:nvSpPr>
          <p:cNvPr id="5" name="Content Placeholder 2"/>
          <p:cNvSpPr txBox="1">
            <a:spLocks/>
          </p:cNvSpPr>
          <p:nvPr/>
        </p:nvSpPr>
        <p:spPr>
          <a:xfrm>
            <a:off x="762000" y="1905000"/>
            <a:ext cx="7848600" cy="3733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4000" b="1" dirty="0" smtClean="0">
                <a:ln w="50800"/>
                <a:solidFill>
                  <a:schemeClr val="bg1">
                    <a:shade val="50000"/>
                  </a:schemeClr>
                </a:solidFill>
                <a:cs typeface="Arabic Transparent" pitchFamily="2" charset="-78"/>
              </a:rPr>
              <a:t>     يؤثر جسم الإنسان بوصفه مقاوما متغيرا؛ حيث تكون مقاومة الجلد الجاف كبيرة بقدر كاف لجعل التيارات الناتجة عن الجهود الصغيرة والمعتدلة قليلة. أما إذا أصبح الجلد رطبا فستكون مقاومته أقل..</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a:spLocks noGrp="1"/>
          </p:cNvSpPr>
          <p:nvPr>
            <p:ph type="title"/>
          </p:nvPr>
        </p:nvSpPr>
        <p:spPr>
          <a:xfrm>
            <a:off x="3048000" y="533400"/>
            <a:ext cx="57912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تمثيل </a:t>
            </a:r>
            <a:r>
              <a:rPr lang="ar-SA" sz="2400" b="1" spc="0" dirty="0" smtClean="0">
                <a:ln w="50800"/>
                <a:solidFill>
                  <a:schemeClr val="bg1">
                    <a:shade val="50000"/>
                  </a:schemeClr>
                </a:solidFill>
              </a:rPr>
              <a:t>الدوائر </a:t>
            </a:r>
            <a:r>
              <a:rPr lang="ar-SA" sz="2400" b="1" spc="0" dirty="0" smtClean="0">
                <a:ln w="50800"/>
                <a:solidFill>
                  <a:schemeClr val="bg1">
                    <a:shade val="50000"/>
                  </a:schemeClr>
                </a:solidFill>
              </a:rPr>
              <a:t>الكهربائية</a:t>
            </a:r>
          </a:p>
        </p:txBody>
      </p:sp>
      <p:sp>
        <p:nvSpPr>
          <p:cNvPr id="5" name="Content Placeholder 2"/>
          <p:cNvSpPr txBox="1">
            <a:spLocks/>
          </p:cNvSpPr>
          <p:nvPr/>
        </p:nvSpPr>
        <p:spPr>
          <a:xfrm>
            <a:off x="762000" y="1905000"/>
            <a:ext cx="7848600" cy="4038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يمكن وصف دائرة كهربائية بسيطة بالكلمات، كما يمكن أيضا تصويرها فوتوجرافيا أو بالرسم الفني لأجزائها. وترسم الدوائر الكهربائية غالبا باستخدام رموز معينة لأجزاء الدائرة، ومثل هذا الرسم يسمى الرسم التخطيطي للدائرة.</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4"/>
          <a:srcRect/>
          <a:stretch>
            <a:fillRect/>
          </a:stretch>
        </p:blipFill>
        <p:spPr bwMode="auto">
          <a:xfrm>
            <a:off x="424753" y="1066800"/>
            <a:ext cx="8364196" cy="4572000"/>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8610"/>
                                        </p:tgtEl>
                                        <p:attrNameLst>
                                          <p:attrName>style.visibility</p:attrName>
                                        </p:attrNameLst>
                                      </p:cBhvr>
                                      <p:to>
                                        <p:strVal val="visible"/>
                                      </p:to>
                                    </p:set>
                                    <p:anim to="" calcmode="lin" valueType="num">
                                      <p:cBhvr>
                                        <p:cTn id="7" dur="1" fill="hold"/>
                                        <p:tgtEl>
                                          <p:spTgt spid="68610"/>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4"/>
          <a:srcRect/>
          <a:stretch>
            <a:fillRect/>
          </a:stretch>
        </p:blipFill>
        <p:spPr bwMode="auto">
          <a:xfrm>
            <a:off x="304800" y="380999"/>
            <a:ext cx="8486775" cy="6100891"/>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9634"/>
                                        </p:tgtEl>
                                        <p:attrNameLst>
                                          <p:attrName>style.visibility</p:attrName>
                                        </p:attrNameLst>
                                      </p:cBhvr>
                                      <p:to>
                                        <p:strVal val="visible"/>
                                      </p:to>
                                    </p:set>
                                    <p:anim to="" calcmode="lin" valueType="num">
                                      <p:cBhvr>
                                        <p:cTn id="7" dur="1" fill="hold"/>
                                        <p:tgtEl>
                                          <p:spTgt spid="6963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838200" y="533400"/>
            <a:ext cx="8001000" cy="6096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2400" b="1" spc="0" dirty="0" smtClean="0">
                <a:ln w="50800"/>
                <a:solidFill>
                  <a:schemeClr val="bg1">
                    <a:shade val="50000"/>
                  </a:schemeClr>
                </a:solidFill>
              </a:rPr>
              <a:t>التوصيل على </a:t>
            </a:r>
            <a:r>
              <a:rPr lang="ar-SA" sz="2400" b="1" spc="0" dirty="0" err="1" smtClean="0">
                <a:ln w="50800"/>
                <a:solidFill>
                  <a:schemeClr val="bg1">
                    <a:shade val="50000"/>
                  </a:schemeClr>
                </a:solidFill>
              </a:rPr>
              <a:t>التوالى</a:t>
            </a:r>
            <a:r>
              <a:rPr lang="ar-SA" sz="2400" b="1" spc="0" dirty="0" smtClean="0">
                <a:ln w="50800"/>
                <a:solidFill>
                  <a:schemeClr val="bg1">
                    <a:shade val="50000"/>
                  </a:schemeClr>
                </a:solidFill>
              </a:rPr>
              <a:t> والتوصيل على </a:t>
            </a:r>
            <a:r>
              <a:rPr lang="ar-SA" sz="2400" b="1" spc="0" dirty="0" err="1" smtClean="0">
                <a:ln w="50800"/>
                <a:solidFill>
                  <a:schemeClr val="bg1">
                    <a:shade val="50000"/>
                  </a:schemeClr>
                </a:solidFill>
              </a:rPr>
              <a:t>التوازى</a:t>
            </a:r>
            <a:r>
              <a:rPr lang="ar-SA" sz="2400" b="1" spc="0" dirty="0" smtClean="0">
                <a:ln w="50800"/>
                <a:solidFill>
                  <a:schemeClr val="bg1">
                    <a:shade val="50000"/>
                  </a:schemeClr>
                </a:solidFill>
              </a:rPr>
              <a:t> </a:t>
            </a:r>
          </a:p>
        </p:txBody>
      </p:sp>
      <p:sp>
        <p:nvSpPr>
          <p:cNvPr id="5" name="Content Placeholder 2"/>
          <p:cNvSpPr txBox="1">
            <a:spLocks/>
          </p:cNvSpPr>
          <p:nvPr/>
        </p:nvSpPr>
        <p:spPr>
          <a:xfrm>
            <a:off x="762000" y="1905000"/>
            <a:ext cx="7848600" cy="3352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يسمى أي توصيل كهربائي يتفرع فيه التيار إلى مسارين أو أكثر التوصيل على التوازي أما يسمى التوصيل في حالة وجود مسار واحد فقط للتيار في الدائرة التوصيل على التوالي ..</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5"/>
          <a:srcRect/>
          <a:stretch>
            <a:fillRect/>
          </a:stretch>
        </p:blipFill>
        <p:spPr bwMode="auto">
          <a:xfrm>
            <a:off x="685800" y="304800"/>
            <a:ext cx="7934325" cy="3267075"/>
          </a:xfrm>
          <a:prstGeom prst="rect">
            <a:avLst/>
          </a:prstGeom>
          <a:noFill/>
          <a:ln w="9525">
            <a:noFill/>
            <a:miter lim="800000"/>
            <a:headEnd/>
            <a:tailEnd/>
          </a:ln>
          <a:effectLst/>
        </p:spPr>
      </p:pic>
      <p:pic>
        <p:nvPicPr>
          <p:cNvPr id="70659" name="Picture 3"/>
          <p:cNvPicPr>
            <a:picLocks noChangeAspect="1" noChangeArrowheads="1"/>
          </p:cNvPicPr>
          <p:nvPr/>
        </p:nvPicPr>
        <p:blipFill>
          <a:blip r:embed="rId6"/>
          <a:srcRect/>
          <a:stretch>
            <a:fillRect/>
          </a:stretch>
        </p:blipFill>
        <p:spPr bwMode="auto">
          <a:xfrm rot="5400000">
            <a:off x="3336131" y="2607469"/>
            <a:ext cx="2600325" cy="4852988"/>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0658"/>
                                        </p:tgtEl>
                                        <p:attrNameLst>
                                          <p:attrName>style.visibility</p:attrName>
                                        </p:attrNameLst>
                                      </p:cBhvr>
                                      <p:to>
                                        <p:strVal val="visible"/>
                                      </p:to>
                                    </p:set>
                                    <p:anim to="" calcmode="lin" valueType="num">
                                      <p:cBhvr>
                                        <p:cTn id="7" dur="1" fill="hold"/>
                                        <p:tgtEl>
                                          <p:spTgt spid="70658"/>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rrow.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0659"/>
                                        </p:tgtEl>
                                        <p:attrNameLst>
                                          <p:attrName>style.visibility</p:attrName>
                                        </p:attrNameLst>
                                      </p:cBhvr>
                                      <p:to>
                                        <p:strVal val="visible"/>
                                      </p:to>
                                    </p:set>
                                    <p:anim calcmode="lin" valueType="num">
                                      <p:cBhvr additive="base">
                                        <p:cTn id="12" dur="500" fill="hold"/>
                                        <p:tgtEl>
                                          <p:spTgt spid="70659"/>
                                        </p:tgtEl>
                                        <p:attrNameLst>
                                          <p:attrName>ppt_x</p:attrName>
                                        </p:attrNameLst>
                                      </p:cBhvr>
                                      <p:tavLst>
                                        <p:tav tm="0">
                                          <p:val>
                                            <p:strVal val="#ppt_x"/>
                                          </p:val>
                                        </p:tav>
                                        <p:tav tm="100000">
                                          <p:val>
                                            <p:strVal val="#ppt_x"/>
                                          </p:val>
                                        </p:tav>
                                      </p:tavLst>
                                    </p:anim>
                                    <p:anim calcmode="lin" valueType="num">
                                      <p:cBhvr additive="base">
                                        <p:cTn id="13" dur="500" fill="hold"/>
                                        <p:tgtEl>
                                          <p:spTgt spid="7065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4"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1066800" y="1676400"/>
            <a:ext cx="7467600" cy="1676400"/>
          </a:xfrm>
          <a:prstGeom prst="star32">
            <a:avLst/>
          </a:prstGeom>
          <a:ln/>
        </p:spPr>
        <p:style>
          <a:lnRef idx="0">
            <a:schemeClr val="accent1"/>
          </a:lnRef>
          <a:fillRef idx="3">
            <a:schemeClr val="accent1"/>
          </a:fillRef>
          <a:effectRef idx="3">
            <a:schemeClr val="accent1"/>
          </a:effectRef>
          <a:fontRef idx="minor">
            <a:schemeClr val="lt1"/>
          </a:fontRef>
        </p:style>
        <p:txBody>
          <a:bodyPr vert="horz" anchor="b" anchorCtr="0">
            <a:no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800" b="1" i="0" u="none" strike="noStrike" kern="1200" normalizeH="0" baseline="0" noProof="0" dirty="0" smtClean="0">
                <a:ln w="50800"/>
                <a:solidFill>
                  <a:schemeClr val="bg1">
                    <a:shade val="50000"/>
                  </a:schemeClr>
                </a:solidFill>
                <a:uLnTx/>
                <a:uFillTx/>
                <a:latin typeface="+mj-lt"/>
                <a:ea typeface="+mj-ea"/>
                <a:cs typeface="Arabic Transparent" pitchFamily="2" charset="-78"/>
              </a:rPr>
              <a:t>الدرس الثانى</a:t>
            </a:r>
            <a:endParaRPr kumimoji="0" lang="ar-SA" sz="4800" b="1" i="0" u="none" strike="noStrike" kern="1200" normalizeH="0" noProof="0" dirty="0" smtClean="0">
              <a:ln w="50800"/>
              <a:solidFill>
                <a:schemeClr val="bg1">
                  <a:shade val="50000"/>
                </a:schemeClr>
              </a:solidFill>
              <a:uLnTx/>
              <a:uFillTx/>
              <a:latin typeface="+mj-lt"/>
              <a:ea typeface="+mj-ea"/>
              <a:cs typeface="Arabic Transparent" pitchFamily="2" charset="-78"/>
            </a:endParaRPr>
          </a:p>
        </p:txBody>
      </p:sp>
      <p:sp>
        <p:nvSpPr>
          <p:cNvPr id="4" name="Title 1"/>
          <p:cNvSpPr txBox="1">
            <a:spLocks/>
          </p:cNvSpPr>
          <p:nvPr/>
        </p:nvSpPr>
        <p:spPr>
          <a:xfrm>
            <a:off x="1143000" y="3886200"/>
            <a:ext cx="7315200" cy="2133600"/>
          </a:xfrm>
          <a:prstGeom prst="roundRect">
            <a:avLst/>
          </a:prstGeom>
          <a:ln/>
        </p:spPr>
        <p:style>
          <a:lnRef idx="1">
            <a:schemeClr val="accent4"/>
          </a:lnRef>
          <a:fillRef idx="3">
            <a:schemeClr val="accent4"/>
          </a:fillRef>
          <a:effectRef idx="2">
            <a:schemeClr val="accent4"/>
          </a:effectRef>
          <a:fontRef idx="minor">
            <a:schemeClr val="lt1"/>
          </a:fontRef>
        </p:style>
        <p:txBody>
          <a:bodyPr vert="horz" anchor="b"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rtl="1">
              <a:spcBef>
                <a:spcPct val="0"/>
              </a:spcBef>
              <a:defRPr/>
            </a:pPr>
            <a:r>
              <a:rPr lang="ar-S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mj-ea"/>
                <a:cs typeface="Times New Roman" pitchFamily="18" charset="0"/>
              </a:rPr>
              <a:t>استخدام الطاقة الكهربائية </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3622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6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الموصل فائق التوصيل ـ الكيلوواط . ساعة . </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990600" y="533400"/>
            <a:ext cx="78486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تحولات الطاقة فى الدوائر الكهربائية  :</a:t>
            </a:r>
          </a:p>
        </p:txBody>
      </p:sp>
      <p:sp>
        <p:nvSpPr>
          <p:cNvPr id="5" name="Content Placeholder 2"/>
          <p:cNvSpPr txBox="1">
            <a:spLocks/>
          </p:cNvSpPr>
          <p:nvPr/>
        </p:nvSpPr>
        <p:spPr>
          <a:xfrm>
            <a:off x="381000" y="1447800"/>
            <a:ext cx="8534400" cy="4648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spcBef>
                <a:spcPts val="700"/>
              </a:spcBef>
              <a:buClr>
                <a:schemeClr val="tx2"/>
              </a:buClr>
              <a:buSzPct val="95000"/>
            </a:pPr>
            <a:r>
              <a:rPr lang="ar-SA" sz="2800" b="1" dirty="0" smtClean="0">
                <a:ln w="50800"/>
                <a:solidFill>
                  <a:schemeClr val="bg1">
                    <a:shade val="50000"/>
                  </a:schemeClr>
                </a:solidFill>
                <a:cs typeface="Arabic Transparent" pitchFamily="2" charset="-78"/>
              </a:rPr>
              <a:t>    : يمكن استخدام الطاقة التي تدخل دائرة كهربائية بطرائق مختلفة؛ فالمحرك الكهربائي يحول الطاقة الكهربائية إلى طاقة ميكانيكية (حركية ووضع)، ويحول المصباح الطاقة الكهربائية إلى ضوء. ولا تتحول جميع الطاقة الكهربائية الواصلة إلى المحرك أو المصباح إلى شكل مفيد للطاقة؛ فالمصابيح الكهربائية، وبخاصة المتوهجة منها، تسخن، كما ترتفع غالبا درجة حرارة المحركات إلى درجة يتعذَّر معها لمسها، وفي كلتا الحالتين يتحول جزء من الطاقة الكهربائية إلى طاقة حرارية. ستتفحص الآن بعض الأدوات التي صمِّمت لتحول أكبر كمية ممكنة من الطاقة الكهربائية إلى طاقة حرارية.</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5029200" y="533400"/>
            <a:ext cx="3810000" cy="7620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تسخين مقاوم </a:t>
            </a:r>
          </a:p>
        </p:txBody>
      </p:sp>
      <p:sp>
        <p:nvSpPr>
          <p:cNvPr id="5" name="Content Placeholder 2"/>
          <p:cNvSpPr txBox="1">
            <a:spLocks/>
          </p:cNvSpPr>
          <p:nvPr/>
        </p:nvSpPr>
        <p:spPr>
          <a:xfrm>
            <a:off x="838200" y="1752600"/>
            <a:ext cx="7848600" cy="3962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عند مرور تيار كهربائي في مقاوم فإنه يسخن؛ وذلك بسبب تصادم الإلكترونات مع </a:t>
            </a:r>
            <a:r>
              <a:rPr lang="ar-SA" sz="3200" b="1" dirty="0" err="1" smtClean="0">
                <a:ln w="50800"/>
                <a:solidFill>
                  <a:schemeClr val="bg1">
                    <a:shade val="50000"/>
                  </a:schemeClr>
                </a:solidFill>
                <a:cs typeface="Arabic Transparent" pitchFamily="2" charset="-78"/>
              </a:rPr>
              <a:t>ذرات</a:t>
            </a:r>
            <a:r>
              <a:rPr lang="ar-SA" sz="3200" b="1" dirty="0" smtClean="0">
                <a:ln w="50800"/>
                <a:solidFill>
                  <a:schemeClr val="bg1">
                    <a:shade val="50000"/>
                  </a:schemeClr>
                </a:solidFill>
                <a:cs typeface="Arabic Transparent" pitchFamily="2" charset="-78"/>
              </a:rPr>
              <a:t> المقاوم؛ حيث تعمل هذه التصادمات على زيادة الطاقة الحركية </a:t>
            </a:r>
            <a:r>
              <a:rPr lang="ar-SA" sz="3200" b="1" dirty="0" err="1" smtClean="0">
                <a:ln w="50800"/>
                <a:solidFill>
                  <a:schemeClr val="bg1">
                    <a:shade val="50000"/>
                  </a:schemeClr>
                </a:solidFill>
                <a:cs typeface="Arabic Transparent" pitchFamily="2" charset="-78"/>
              </a:rPr>
              <a:t>للذرات</a:t>
            </a:r>
            <a:r>
              <a:rPr lang="ar-SA" sz="3200" b="1" dirty="0" smtClean="0">
                <a:ln w="50800"/>
                <a:solidFill>
                  <a:schemeClr val="bg1">
                    <a:shade val="50000"/>
                  </a:schemeClr>
                </a:solidFill>
                <a:cs typeface="Arabic Transparent" pitchFamily="2" charset="-78"/>
              </a:rPr>
              <a:t>، ونتيجة لذلك ترتفع درجة حرارة المقاوم.</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2"/>
          <p:cNvSpPr txBox="1">
            <a:spLocks/>
          </p:cNvSpPr>
          <p:nvPr/>
        </p:nvSpPr>
        <p:spPr>
          <a:xfrm>
            <a:off x="762000" y="1905000"/>
            <a:ext cx="7848600" cy="28194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ctr" rtl="1">
              <a:spcBef>
                <a:spcPts val="700"/>
              </a:spcBef>
              <a:buClr>
                <a:schemeClr val="tx2"/>
              </a:buClr>
              <a:buSzPct val="95000"/>
            </a:pPr>
            <a:r>
              <a:rPr lang="ar-SA" sz="4800" b="1" dirty="0" smtClean="0">
                <a:ln w="50800"/>
                <a:solidFill>
                  <a:schemeClr val="bg1">
                    <a:shade val="50000"/>
                  </a:schemeClr>
                </a:solidFill>
                <a:cs typeface="Arabic Transparent" pitchFamily="2" charset="-78"/>
              </a:rPr>
              <a:t>القدرة         </a:t>
            </a:r>
            <a:r>
              <a:rPr lang="en-US" sz="4800" b="1" dirty="0" smtClean="0">
                <a:ln w="50800"/>
                <a:solidFill>
                  <a:schemeClr val="bg1">
                    <a:shade val="50000"/>
                  </a:schemeClr>
                </a:solidFill>
                <a:cs typeface="Arabic Transparent" pitchFamily="2" charset="-78"/>
              </a:rPr>
              <a:t>P = I</a:t>
            </a:r>
            <a:r>
              <a:rPr lang="en-US" sz="4800" b="1" baseline="30000" dirty="0" smtClean="0">
                <a:ln w="50800"/>
                <a:solidFill>
                  <a:schemeClr val="bg1">
                    <a:shade val="50000"/>
                  </a:schemeClr>
                </a:solidFill>
                <a:cs typeface="Arabic Transparent" pitchFamily="2" charset="-78"/>
              </a:rPr>
              <a:t>2</a:t>
            </a:r>
            <a:r>
              <a:rPr lang="en-US" sz="4800" b="1" dirty="0" smtClean="0">
                <a:ln w="50800"/>
                <a:solidFill>
                  <a:schemeClr val="bg1">
                    <a:shade val="50000"/>
                  </a:schemeClr>
                </a:solidFill>
                <a:cs typeface="Arabic Transparent" pitchFamily="2" charset="-78"/>
              </a:rPr>
              <a:t>R</a:t>
            </a:r>
          </a:p>
          <a:p>
            <a:pPr marL="811530" indent="-742950" algn="ctr" rtl="1">
              <a:spcBef>
                <a:spcPts val="700"/>
              </a:spcBef>
              <a:buClr>
                <a:schemeClr val="tx2"/>
              </a:buClr>
              <a:buSzPct val="95000"/>
            </a:pPr>
            <a:r>
              <a:rPr lang="ar-SA" sz="4800" b="1" dirty="0" smtClean="0">
                <a:ln w="50800"/>
                <a:solidFill>
                  <a:schemeClr val="bg1">
                    <a:shade val="50000"/>
                  </a:schemeClr>
                </a:solidFill>
                <a:cs typeface="Arabic Transparent" pitchFamily="2" charset="-78"/>
              </a:rPr>
              <a:t>القدرة تساوى مربع التيار مضروبا فى المقاومة</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4953000" y="533400"/>
            <a:ext cx="3886200" cy="6096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rtl="1"/>
            <a:r>
              <a:rPr lang="ar-EG" sz="2800" b="1" dirty="0" smtClean="0">
                <a:solidFill>
                  <a:schemeClr val="bg1"/>
                </a:solidFill>
              </a:rPr>
              <a:t>الطاقة الحرارية :</a:t>
            </a:r>
          </a:p>
        </p:txBody>
      </p:sp>
      <p:sp>
        <p:nvSpPr>
          <p:cNvPr id="3" name="Content Placeholder 2"/>
          <p:cNvSpPr txBox="1">
            <a:spLocks/>
          </p:cNvSpPr>
          <p:nvPr/>
        </p:nvSpPr>
        <p:spPr>
          <a:xfrm>
            <a:off x="762000" y="1447800"/>
            <a:ext cx="7848600" cy="2895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تساوي القدرة المستنفدة مضروبة في الزمن، كما أنها تساوي مربع التيار مضروبا في المقاومة والزمن، وتساوي مربع الجهد مقسوما على المقاومة، ومضروبا في الزمن.</a:t>
            </a:r>
          </a:p>
        </p:txBody>
      </p:sp>
      <p:pic>
        <p:nvPicPr>
          <p:cNvPr id="26625" name="Picture 1"/>
          <p:cNvPicPr>
            <a:picLocks noChangeAspect="1" noChangeArrowheads="1"/>
          </p:cNvPicPr>
          <p:nvPr/>
        </p:nvPicPr>
        <p:blipFill>
          <a:blip r:embed="rId6"/>
          <a:srcRect/>
          <a:stretch>
            <a:fillRect/>
          </a:stretch>
        </p:blipFill>
        <p:spPr bwMode="auto">
          <a:xfrm>
            <a:off x="3276600" y="4495800"/>
            <a:ext cx="3019425" cy="2020518"/>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6625"/>
                                        </p:tgtEl>
                                        <p:attrNameLst>
                                          <p:attrName>style.visibility</p:attrName>
                                        </p:attrNameLst>
                                      </p:cBhvr>
                                      <p:to>
                                        <p:strVal val="visible"/>
                                      </p:to>
                                    </p:set>
                                    <p:anim calcmode="lin" valueType="num">
                                      <p:cBhvr additive="base">
                                        <p:cTn id="21" dur="500" fill="hold"/>
                                        <p:tgtEl>
                                          <p:spTgt spid="26625"/>
                                        </p:tgtEl>
                                        <p:attrNameLst>
                                          <p:attrName>ppt_x</p:attrName>
                                        </p:attrNameLst>
                                      </p:cBhvr>
                                      <p:tavLst>
                                        <p:tav tm="0">
                                          <p:val>
                                            <p:strVal val="#ppt_x"/>
                                          </p:val>
                                        </p:tav>
                                        <p:tav tm="100000">
                                          <p:val>
                                            <p:strVal val="#ppt_x"/>
                                          </p:val>
                                        </p:tav>
                                      </p:tavLst>
                                    </p:anim>
                                    <p:anim calcmode="lin" valueType="num">
                                      <p:cBhvr additive="base">
                                        <p:cTn id="22" dur="500" fill="hold"/>
                                        <p:tgtEl>
                                          <p:spTgt spid="2662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5" name="drumrol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4"/>
          <a:srcRect/>
          <a:stretch>
            <a:fillRect/>
          </a:stretch>
        </p:blipFill>
        <p:spPr bwMode="auto">
          <a:xfrm>
            <a:off x="833438" y="271463"/>
            <a:ext cx="7477125" cy="6315075"/>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 to="" calcmode="lin" valueType="num">
                                      <p:cBhvr>
                                        <p:cTn id="7" dur="1" fill="hold"/>
                                        <p:tgtEl>
                                          <p:spTgt spid="7168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1143000" y="304800"/>
            <a:ext cx="76962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4400" b="1" dirty="0" smtClean="0">
                <a:ln w="50800"/>
                <a:solidFill>
                  <a:schemeClr val="bg1">
                    <a:shade val="50000"/>
                  </a:schemeClr>
                </a:solidFill>
              </a:rPr>
              <a:t>الموصلات فائقة التوصيل</a:t>
            </a:r>
          </a:p>
        </p:txBody>
      </p:sp>
      <p:sp>
        <p:nvSpPr>
          <p:cNvPr id="4" name="Content Placeholder 2"/>
          <p:cNvSpPr txBox="1">
            <a:spLocks/>
          </p:cNvSpPr>
          <p:nvPr/>
        </p:nvSpPr>
        <p:spPr>
          <a:xfrm>
            <a:off x="457200" y="1295400"/>
            <a:ext cx="8153400" cy="41148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400" b="1" dirty="0" smtClean="0">
                <a:ln w="50800"/>
                <a:solidFill>
                  <a:schemeClr val="bg1">
                    <a:shade val="50000"/>
                  </a:schemeClr>
                </a:solidFill>
                <a:cs typeface="Arabic Transparent" pitchFamily="2" charset="-78"/>
              </a:rPr>
              <a:t>       الموصل فائق التوصيل مادة مقاومتها صفر، حيث لا يوجد تقييد للتيار في تلك المواد، لذا ليس هناك فرق في الجهد </a:t>
            </a:r>
            <a:r>
              <a:rPr lang="en-US" sz="2400" b="1" dirty="0" smtClean="0">
                <a:ln w="50800"/>
                <a:solidFill>
                  <a:schemeClr val="bg1">
                    <a:shade val="50000"/>
                  </a:schemeClr>
                </a:solidFill>
                <a:cs typeface="Arabic Transparent" pitchFamily="2" charset="-78"/>
              </a:rPr>
              <a:t>V </a:t>
            </a:r>
            <a:r>
              <a:rPr lang="ar-SA" sz="2400" b="1" dirty="0" smtClean="0">
                <a:ln w="50800"/>
                <a:solidFill>
                  <a:schemeClr val="bg1">
                    <a:shade val="50000"/>
                  </a:schemeClr>
                </a:solidFill>
                <a:cs typeface="Arabic Transparent" pitchFamily="2" charset="-78"/>
              </a:rPr>
              <a:t>خلالها. ولأن القدرة المستنفدة في موصل تعطى من ناتج </a:t>
            </a:r>
            <a:r>
              <a:rPr lang="en-US" sz="2400" b="1" dirty="0" smtClean="0">
                <a:ln w="50800"/>
                <a:solidFill>
                  <a:schemeClr val="bg1">
                    <a:shade val="50000"/>
                  </a:schemeClr>
                </a:solidFill>
                <a:cs typeface="Arabic Transparent" pitchFamily="2" charset="-78"/>
              </a:rPr>
              <a:t>I V </a:t>
            </a:r>
            <a:r>
              <a:rPr lang="ar-SA" sz="2400" b="1" dirty="0" smtClean="0">
                <a:ln w="50800"/>
                <a:solidFill>
                  <a:schemeClr val="bg1">
                    <a:shade val="50000"/>
                  </a:schemeClr>
                </a:solidFill>
                <a:cs typeface="Arabic Transparent" pitchFamily="2" charset="-78"/>
              </a:rPr>
              <a:t>فإنه يمكن للموصل الفائق التوصيل توصيل الكهرباء دون حدوث ضياع في الطاقة. ولكن لكي تصبح هذه الموصلات فائقة التوصيل يجب تبريدها إلى درجات حرارة منخفضة أقل من 100 </a:t>
            </a:r>
            <a:r>
              <a:rPr lang="en-US" sz="2400" b="1" dirty="0" smtClean="0">
                <a:ln w="50800"/>
                <a:solidFill>
                  <a:schemeClr val="bg1">
                    <a:shade val="50000"/>
                  </a:schemeClr>
                </a:solidFill>
                <a:cs typeface="Arabic Transparent" pitchFamily="2" charset="-78"/>
              </a:rPr>
              <a:t>K ؛ </a:t>
            </a:r>
            <a:r>
              <a:rPr lang="ar-SA" sz="2400" b="1" dirty="0" smtClean="0">
                <a:ln w="50800"/>
                <a:solidFill>
                  <a:schemeClr val="bg1">
                    <a:shade val="50000"/>
                  </a:schemeClr>
                </a:solidFill>
                <a:cs typeface="Arabic Transparent" pitchFamily="2" charset="-78"/>
              </a:rPr>
              <a:t>أي أن الاستفادة من هذه الظاهرة تتطلب حتى الآن وجوب بقاء درجة حرارة جميع هذه المواد أقل من 100 </a:t>
            </a:r>
            <a:r>
              <a:rPr lang="en-US" sz="2400" b="1" dirty="0" smtClean="0">
                <a:ln w="50800"/>
                <a:solidFill>
                  <a:schemeClr val="bg1">
                    <a:shade val="50000"/>
                  </a:schemeClr>
                </a:solidFill>
                <a:cs typeface="Arabic Transparent" pitchFamily="2" charset="-78"/>
              </a:rPr>
              <a:t>K .</a:t>
            </a:r>
            <a:endParaRPr lang="ar-SA" sz="2400" b="1" dirty="0" smtClean="0">
              <a:ln w="50800"/>
              <a:solidFill>
                <a:schemeClr val="bg1">
                  <a:shade val="50000"/>
                </a:schemeClr>
              </a:solidFill>
              <a:cs typeface="Arabic Transparent" pitchFamily="2" charset="-78"/>
            </a:endParaRPr>
          </a:p>
          <a:p>
            <a:pPr marL="811530" indent="-742950" algn="just" rtl="1">
              <a:lnSpc>
                <a:spcPct val="150000"/>
              </a:lnSpc>
              <a:spcBef>
                <a:spcPts val="700"/>
              </a:spcBef>
              <a:buClr>
                <a:schemeClr val="tx2"/>
              </a:buClr>
              <a:buSzPct val="95000"/>
            </a:pPr>
            <a:endParaRPr lang="ar-SA" sz="24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anim calcmode="lin" valueType="num">
                                      <p:cBhvr>
                                        <p:cTn id="1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2438400" y="533400"/>
            <a:ext cx="6400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نقل الطاقة الكهربائية </a:t>
            </a:r>
          </a:p>
        </p:txBody>
      </p:sp>
      <p:sp>
        <p:nvSpPr>
          <p:cNvPr id="3" name="Content Placeholder 2"/>
          <p:cNvSpPr txBox="1">
            <a:spLocks/>
          </p:cNvSpPr>
          <p:nvPr/>
        </p:nvSpPr>
        <p:spPr>
          <a:xfrm>
            <a:off x="762000" y="1905000"/>
            <a:ext cx="7848600" cy="38862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 إن المنشآت الكهرمائية، كالسد العالي في مصر  ومحطات التوليد الكهربائية في كافة الدول قادرة على إنتاج كميات كبيرة من الطاقة الكهربائية. حيث تنقل هذه الطاقة غالبا إلى مسافات كبيرة حتى تصل إلى المنازل والمصانع .</a:t>
            </a:r>
          </a:p>
          <a:p>
            <a:pPr marL="811530" indent="-742950" algn="just" rtl="1">
              <a:spcBef>
                <a:spcPts val="700"/>
              </a:spcBef>
              <a:buClr>
                <a:schemeClr val="tx2"/>
              </a:buClr>
              <a:buSzPct val="95000"/>
            </a:pPr>
            <a:r>
              <a:rPr lang="ar-SA" sz="3200" b="1" dirty="0" smtClean="0">
                <a:ln w="50800"/>
                <a:solidFill>
                  <a:schemeClr val="bg1">
                    <a:shade val="50000"/>
                  </a:schemeClr>
                </a:solidFill>
                <a:cs typeface="Arabic Transparent" pitchFamily="2" charset="-78"/>
              </a:rPr>
              <a:t>.</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val 3"/>
          <p:cNvSpPr/>
          <p:nvPr/>
        </p:nvSpPr>
        <p:spPr>
          <a:xfrm>
            <a:off x="1028696" y="533400"/>
            <a:ext cx="7620000" cy="2590800"/>
          </a:xfrm>
          <a:prstGeom prst="ellipse">
            <a:avLst/>
          </a:prstGeom>
          <a:solidFill>
            <a:srgbClr val="00B0F0"/>
          </a:solidFill>
          <a:ln>
            <a:solidFill>
              <a:srgbClr val="00B0F0"/>
            </a:solidFill>
          </a:ln>
        </p:spPr>
        <p:style>
          <a:lnRef idx="0">
            <a:schemeClr val="accent2"/>
          </a:lnRef>
          <a:fillRef idx="3">
            <a:schemeClr val="accent2"/>
          </a:fillRef>
          <a:effectRef idx="3">
            <a:schemeClr val="accent2"/>
          </a:effectRef>
          <a:fontRef idx="minor">
            <a:schemeClr val="lt1"/>
          </a:fontRef>
        </p:style>
        <p:txBody>
          <a:bodyPr rtlCol="1" anchor="ctr">
            <a:scene3d>
              <a:camera prst="orthographicFront"/>
              <a:lightRig rig="balanced" dir="t">
                <a:rot lat="0" lon="0" rev="2100000"/>
              </a:lightRig>
            </a:scene3d>
            <a:sp3d extrusionH="57150" prstMaterial="metal">
              <a:bevelT w="38100" h="25400"/>
              <a:contourClr>
                <a:schemeClr val="bg2"/>
              </a:contourClr>
            </a:sp3d>
          </a:bodyPr>
          <a:lstStyle/>
          <a:p>
            <a:pPr algn="ctr"/>
            <a:r>
              <a:rPr lang="ar-SA" sz="9600" b="1" dirty="0" smtClean="0">
                <a:ln w="50800"/>
                <a:solidFill>
                  <a:schemeClr val="bg1">
                    <a:shade val="50000"/>
                  </a:schemeClr>
                </a:solidFill>
              </a:rPr>
              <a:t>الفصل 3</a:t>
            </a:r>
            <a:endParaRPr lang="ar-EG" sz="9600" b="1" dirty="0">
              <a:ln w="50800"/>
              <a:solidFill>
                <a:schemeClr val="bg1">
                  <a:shade val="50000"/>
                </a:schemeClr>
              </a:solidFill>
            </a:endParaRPr>
          </a:p>
        </p:txBody>
      </p:sp>
      <p:sp>
        <p:nvSpPr>
          <p:cNvPr id="6" name="Line Callout 3 (No Border) 5"/>
          <p:cNvSpPr/>
          <p:nvPr/>
        </p:nvSpPr>
        <p:spPr>
          <a:xfrm>
            <a:off x="1219200" y="3657600"/>
            <a:ext cx="7010400" cy="2133600"/>
          </a:xfrm>
          <a:prstGeom prst="callout3">
            <a:avLst>
              <a:gd name="adj1" fmla="val 18750"/>
              <a:gd name="adj2" fmla="val -8333"/>
              <a:gd name="adj3" fmla="val 18750"/>
              <a:gd name="adj4" fmla="val -16667"/>
              <a:gd name="adj5" fmla="val 100000"/>
              <a:gd name="adj6" fmla="val -16667"/>
              <a:gd name="adj7" fmla="val 120399"/>
              <a:gd name="adj8" fmla="val -17226"/>
            </a:avLst>
          </a:prstGeom>
          <a:solidFill>
            <a:srgbClr val="FFFF00"/>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7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الكهرباء </a:t>
            </a:r>
            <a:r>
              <a:rPr lang="ar-SA" sz="7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التيارية</a:t>
            </a:r>
            <a:endParaRPr lang="ar-EG" sz="7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push.wav"/>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ChangeAspect="1" noChangeArrowheads="1"/>
          </p:cNvPicPr>
          <p:nvPr/>
        </p:nvPicPr>
        <p:blipFill>
          <a:blip r:embed="rId4"/>
          <a:srcRect/>
          <a:stretch>
            <a:fillRect/>
          </a:stretch>
        </p:blipFill>
        <p:spPr bwMode="auto">
          <a:xfrm>
            <a:off x="381000" y="762000"/>
            <a:ext cx="8435719" cy="5105400"/>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 to="" calcmode="lin" valueType="num">
                                      <p:cBhvr>
                                        <p:cTn id="7" dur="1" fill="hold"/>
                                        <p:tgtEl>
                                          <p:spTgt spid="7270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76400" y="533400"/>
            <a:ext cx="7162800" cy="838200"/>
          </a:xfrm>
          <a:prstGeom prst="rect">
            <a:avLst/>
          </a:prstGeo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lvl="0" algn="ctr" rtl="1">
              <a:spcBef>
                <a:spcPct val="0"/>
              </a:spcBef>
            </a:pPr>
            <a:r>
              <a:rPr lang="ar-SA" sz="3600" b="1" dirty="0" smtClean="0">
                <a:ln w="50800"/>
                <a:solidFill>
                  <a:schemeClr val="bg1">
                    <a:shade val="50000"/>
                  </a:schemeClr>
                </a:solidFill>
              </a:rPr>
              <a:t>الكيلو </a:t>
            </a:r>
            <a:r>
              <a:rPr lang="ar-SA" sz="3600" b="1" dirty="0" err="1" smtClean="0">
                <a:ln w="50800"/>
                <a:solidFill>
                  <a:schemeClr val="bg1">
                    <a:shade val="50000"/>
                  </a:schemeClr>
                </a:solidFill>
              </a:rPr>
              <a:t>واط</a:t>
            </a:r>
            <a:r>
              <a:rPr lang="ar-SA" sz="3600" b="1" dirty="0" smtClean="0">
                <a:ln w="50800"/>
                <a:solidFill>
                  <a:schemeClr val="bg1">
                    <a:shade val="50000"/>
                  </a:schemeClr>
                </a:solidFill>
              </a:rPr>
              <a:t> . ساعة </a:t>
            </a:r>
          </a:p>
        </p:txBody>
      </p:sp>
      <p:sp>
        <p:nvSpPr>
          <p:cNvPr id="3" name="Content Placeholder 2"/>
          <p:cNvSpPr txBox="1">
            <a:spLocks/>
          </p:cNvSpPr>
          <p:nvPr/>
        </p:nvSpPr>
        <p:spPr>
          <a:xfrm>
            <a:off x="381000" y="1447800"/>
            <a:ext cx="8534400" cy="2133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تقيس شركات الكهرباء استهلاك الطاقة بوحدة تساوي عددا كبيرا من الجولات، وتسمى هذه الوحدة </a:t>
            </a:r>
            <a:r>
              <a:rPr lang="ar-SA" sz="2800" b="1" dirty="0" err="1" smtClean="0">
                <a:ln w="50800"/>
                <a:solidFill>
                  <a:schemeClr val="bg1">
                    <a:shade val="50000"/>
                  </a:schemeClr>
                </a:solidFill>
                <a:cs typeface="Arabic Transparent" pitchFamily="2" charset="-78"/>
              </a:rPr>
              <a:t>كيلوواط</a:t>
            </a:r>
            <a:r>
              <a:rPr lang="ar-SA" sz="2800" b="1" dirty="0" smtClean="0">
                <a:ln w="50800"/>
                <a:solidFill>
                  <a:schemeClr val="bg1">
                    <a:shade val="50000"/>
                  </a:schemeClr>
                </a:solidFill>
                <a:cs typeface="Arabic Transparent" pitchFamily="2" charset="-78"/>
              </a:rPr>
              <a:t>.ساعة . </a:t>
            </a:r>
            <a:r>
              <a:rPr lang="ar-SA" sz="2800" b="1" dirty="0" err="1" smtClean="0">
                <a:ln w="50800"/>
                <a:solidFill>
                  <a:schemeClr val="bg1">
                    <a:shade val="50000"/>
                  </a:schemeClr>
                </a:solidFill>
                <a:cs typeface="Arabic Transparent" pitchFamily="2" charset="-78"/>
              </a:rPr>
              <a:t>والكيلوواط</a:t>
            </a:r>
            <a:r>
              <a:rPr lang="ar-SA" sz="2800" b="1" dirty="0" smtClean="0">
                <a:ln w="50800"/>
                <a:solidFill>
                  <a:schemeClr val="bg1">
                    <a:shade val="50000"/>
                  </a:schemeClr>
                </a:solidFill>
                <a:cs typeface="Arabic Transparent" pitchFamily="2" charset="-78"/>
              </a:rPr>
              <a:t>.ساعة يساوي قدرة مقدارها </a:t>
            </a:r>
            <a:r>
              <a:rPr lang="en-US" sz="2800" b="1" dirty="0" smtClean="0">
                <a:ln w="50800"/>
                <a:solidFill>
                  <a:schemeClr val="bg1">
                    <a:shade val="50000"/>
                  </a:schemeClr>
                </a:solidFill>
                <a:cs typeface="Arabic Transparent" pitchFamily="2" charset="-78"/>
              </a:rPr>
              <a:t>1000Watt</a:t>
            </a:r>
            <a:r>
              <a:rPr lang="ar-SA" sz="2800" b="1" dirty="0" smtClean="0">
                <a:ln w="50800"/>
                <a:solidFill>
                  <a:schemeClr val="bg1">
                    <a:shade val="50000"/>
                  </a:schemeClr>
                </a:solidFill>
                <a:cs typeface="Arabic Transparent" pitchFamily="2" charset="-78"/>
              </a:rPr>
              <a:t> .</a:t>
            </a:r>
          </a:p>
          <a:p>
            <a:pPr marL="811530" indent="-742950" algn="just" rtl="1">
              <a:spcBef>
                <a:spcPts val="700"/>
              </a:spcBef>
              <a:buClr>
                <a:schemeClr val="tx2"/>
              </a:buClr>
              <a:buSzPct val="95000"/>
            </a:pPr>
            <a:endParaRPr lang="ar-SA" sz="28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newsflash/>
    <p:sndAc>
      <p:stSnd>
        <p:snd r:embed="rId2" name="chimes.wav"/>
      </p:stSnd>
    </p:sndAc>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466725" y="504825"/>
            <a:ext cx="8210550" cy="5848350"/>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Diagram 4"/>
          <p:cNvGraphicFramePr/>
          <p:nvPr/>
        </p:nvGraphicFramePr>
        <p:xfrm>
          <a:off x="1371600" y="3581400"/>
          <a:ext cx="7010400" cy="28194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Diagram 5"/>
          <p:cNvGraphicFramePr/>
          <p:nvPr/>
        </p:nvGraphicFramePr>
        <p:xfrm>
          <a:off x="1371600" y="838200"/>
          <a:ext cx="7010400" cy="28194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to="" calcmode="lin" valueType="num">
                                      <p:cBhvr>
                                        <p:cTn id="7" dur="1" fill="hold"/>
                                        <p:tgtEl>
                                          <p:spTgt spid="6"/>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txBox="1">
            <a:spLocks/>
          </p:cNvSpPr>
          <p:nvPr/>
        </p:nvSpPr>
        <p:spPr>
          <a:xfrm>
            <a:off x="1600200" y="1371600"/>
            <a:ext cx="6096000" cy="1621536"/>
          </a:xfrm>
          <a:prstGeom prst="rect">
            <a:avLst/>
          </a:prstGeom>
        </p:spPr>
        <p:style>
          <a:lnRef idx="0">
            <a:schemeClr val="accent3"/>
          </a:lnRef>
          <a:fillRef idx="3">
            <a:schemeClr val="accent3"/>
          </a:fillRef>
          <a:effectRef idx="3">
            <a:schemeClr val="accent3"/>
          </a:effectRef>
          <a:fontRef idx="minor">
            <a:schemeClr val="lt1"/>
          </a:fontRef>
        </p:style>
        <p:txBody>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9600" b="1" i="0" u="none" strike="noStrike" kern="1200" normalizeH="0" baseline="0" noProof="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rPr>
              <a:t>المفردات</a:t>
            </a:r>
            <a:endParaRPr kumimoji="0" lang="ar-EG" sz="9600" b="1" i="0" u="none" strike="noStrike" kern="1200" normalizeH="0" baseline="0" noProof="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uLnTx/>
              <a:uFillTx/>
              <a:latin typeface="+mn-lt"/>
              <a:ea typeface="+mn-ea"/>
              <a:cs typeface="+mn-cs"/>
            </a:endParaRPr>
          </a:p>
        </p:txBody>
      </p:sp>
      <p:sp>
        <p:nvSpPr>
          <p:cNvPr id="3" name="Content Placeholder 2"/>
          <p:cNvSpPr txBox="1">
            <a:spLocks/>
          </p:cNvSpPr>
          <p:nvPr/>
        </p:nvSpPr>
        <p:spPr>
          <a:xfrm>
            <a:off x="457200" y="3733800"/>
            <a:ext cx="8382000" cy="2209800"/>
          </a:xfrm>
          <a:prstGeom prst="rect">
            <a:avLst/>
          </a:prstGeom>
        </p:spPr>
        <p:style>
          <a:lnRef idx="3">
            <a:schemeClr val="lt1"/>
          </a:lnRef>
          <a:fillRef idx="1">
            <a:schemeClr val="accent4"/>
          </a:fillRef>
          <a:effectRef idx="1">
            <a:schemeClr val="accent4"/>
          </a:effectRef>
          <a:fontRef idx="minor">
            <a:schemeClr val="lt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11480" lvl="0" indent="-342900" algn="ctr" rtl="1">
              <a:spcBef>
                <a:spcPts val="700"/>
              </a:spcBef>
              <a:buClr>
                <a:schemeClr val="tx2"/>
              </a:buClr>
              <a:buSzPct val="95000"/>
            </a:pPr>
            <a:r>
              <a:rPr lang="ar-SA" sz="4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التيار الكهربائي ـ البطارية ـ التيار الاصطلاحي ـ الأمبير </a:t>
            </a:r>
            <a:r>
              <a:rPr lang="ar-SA" sz="4000" b="1" dirty="0" err="1"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ـ</a:t>
            </a:r>
            <a:r>
              <a:rPr lang="ar-SA" sz="4000" b="1" dirty="0" smtClean="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 المقاومة الكهربائية ـ المقاوم الكهربائي ـ التوصيل على التوازي ـ التوصيل على التوالي .</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to="" calcmode="lin" valueType="num">
                                      <p:cBhvr>
                                        <p:cTn id="12" dur="1" fill="hold"/>
                                        <p:tgtEl>
                                          <p:spTgt spid="3">
                                            <p:bg/>
                                          </p:spTgt>
                                        </p:tgtEl>
                                        <p:attrNameLst>
                                          <p:attrName/>
                                        </p:attrNameLst>
                                      </p:cBhvr>
                                    </p:anim>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to="" calcmode="lin" valueType="num">
                                      <p:cBhvr>
                                        <p:cTn id="17" dur="1" fill="hold"/>
                                        <p:tgtEl>
                                          <p:spTgt spid="3">
                                            <p:txEl>
                                              <p:pRg st="0" end="0"/>
                                            </p:txEl>
                                          </p:spTgt>
                                        </p:tgtEl>
                                        <p:attrNameLst>
                                          <p:attrName/>
                                        </p:attrNameLst>
                                      </p:cBhvr>
                                    </p:anim>
                                  </p:childTnLst>
                                  <p:subTnLst>
                                    <p:audio>
                                      <p:cMediaNode>
                                        <p:cTn display="0" masterRel="sameClick">
                                          <p:stCondLst>
                                            <p:cond evt="begin" delay="0">
                                              <p:tn val="15"/>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533400"/>
            <a:ext cx="46482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600" b="1" spc="0" dirty="0" smtClean="0">
                <a:ln w="50800"/>
                <a:solidFill>
                  <a:schemeClr val="bg1">
                    <a:shade val="50000"/>
                  </a:schemeClr>
                </a:solidFill>
              </a:rPr>
              <a:t>توليد التيار </a:t>
            </a:r>
            <a:r>
              <a:rPr lang="ar-SA" sz="3600" b="1" spc="0" dirty="0" err="1" smtClean="0">
                <a:ln w="50800"/>
                <a:solidFill>
                  <a:schemeClr val="bg1">
                    <a:shade val="50000"/>
                  </a:schemeClr>
                </a:solidFill>
              </a:rPr>
              <a:t>الكهربائى</a:t>
            </a:r>
            <a:r>
              <a:rPr lang="ar-SA" sz="3600" b="1" spc="0" dirty="0" smtClean="0">
                <a:ln w="50800"/>
                <a:solidFill>
                  <a:schemeClr val="bg1">
                    <a:shade val="50000"/>
                  </a:schemeClr>
                </a:solidFill>
              </a:rPr>
              <a:t> </a:t>
            </a:r>
          </a:p>
        </p:txBody>
      </p:sp>
      <p:sp>
        <p:nvSpPr>
          <p:cNvPr id="6" name="Content Placeholder 2"/>
          <p:cNvSpPr txBox="1">
            <a:spLocks/>
          </p:cNvSpPr>
          <p:nvPr/>
        </p:nvSpPr>
        <p:spPr>
          <a:xfrm>
            <a:off x="4495800" y="1600200"/>
            <a:ext cx="4343400" cy="4800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يسمى تدفق الجسيمات المشحونة التيار الكهربائي. ويسمى تدفق الشحنات الموجبة التيار الاصطلاحي. ويتوقف التدفق عندما يصبح فرق الجهد بين </a:t>
            </a:r>
            <a:r>
              <a:rPr lang="en-US" sz="2800" b="1" dirty="0" smtClean="0">
                <a:ln w="50800"/>
                <a:solidFill>
                  <a:schemeClr val="bg1">
                    <a:shade val="50000"/>
                  </a:schemeClr>
                </a:solidFill>
                <a:cs typeface="Arabic Transparent" pitchFamily="2" charset="-78"/>
              </a:rPr>
              <a:t>A </a:t>
            </a:r>
            <a:r>
              <a:rPr lang="ar-SA" sz="2800" b="1" dirty="0" smtClean="0">
                <a:ln w="50800"/>
                <a:solidFill>
                  <a:schemeClr val="bg1">
                    <a:shade val="50000"/>
                  </a:schemeClr>
                </a:solidFill>
                <a:cs typeface="Arabic Transparent" pitchFamily="2" charset="-78"/>
              </a:rPr>
              <a:t>و </a:t>
            </a:r>
            <a:r>
              <a:rPr lang="en-US" sz="2800" b="1" dirty="0" smtClean="0">
                <a:ln w="50800"/>
                <a:solidFill>
                  <a:schemeClr val="bg1">
                    <a:shade val="50000"/>
                  </a:schemeClr>
                </a:solidFill>
                <a:cs typeface="Arabic Transparent" pitchFamily="2" charset="-78"/>
              </a:rPr>
              <a:t>B </a:t>
            </a:r>
            <a:r>
              <a:rPr lang="ar-SA" sz="2800" b="1" dirty="0" smtClean="0">
                <a:ln w="50800"/>
                <a:solidFill>
                  <a:schemeClr val="bg1">
                    <a:shade val="50000"/>
                  </a:schemeClr>
                </a:solidFill>
                <a:cs typeface="Arabic Transparent" pitchFamily="2" charset="-78"/>
              </a:rPr>
              <a:t>و </a:t>
            </a:r>
            <a:r>
              <a:rPr lang="en-US" sz="2800" b="1" dirty="0" smtClean="0">
                <a:ln w="50800"/>
                <a:solidFill>
                  <a:schemeClr val="bg1">
                    <a:shade val="50000"/>
                  </a:schemeClr>
                </a:solidFill>
                <a:cs typeface="Arabic Transparent" pitchFamily="2" charset="-78"/>
              </a:rPr>
              <a:t>C </a:t>
            </a:r>
            <a:r>
              <a:rPr lang="ar-SA" sz="2800" b="1" dirty="0" smtClean="0">
                <a:ln w="50800"/>
                <a:solidFill>
                  <a:schemeClr val="bg1">
                    <a:shade val="50000"/>
                  </a:schemeClr>
                </a:solidFill>
                <a:cs typeface="Arabic Transparent" pitchFamily="2" charset="-78"/>
              </a:rPr>
              <a:t>صفرا.</a:t>
            </a:r>
          </a:p>
          <a:p>
            <a:pPr marL="811530" indent="-742950" algn="just" rtl="1">
              <a:lnSpc>
                <a:spcPct val="200000"/>
              </a:lnSpc>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pic>
        <p:nvPicPr>
          <p:cNvPr id="2050" name="Picture 2"/>
          <p:cNvPicPr>
            <a:picLocks noChangeAspect="1" noChangeArrowheads="1"/>
          </p:cNvPicPr>
          <p:nvPr/>
        </p:nvPicPr>
        <p:blipFill>
          <a:blip r:embed="rId6"/>
          <a:srcRect/>
          <a:stretch>
            <a:fillRect/>
          </a:stretch>
        </p:blipFill>
        <p:spPr bwMode="auto">
          <a:xfrm>
            <a:off x="762000" y="1295400"/>
            <a:ext cx="2581275" cy="4991100"/>
          </a:xfrm>
          <a:prstGeom prst="rect">
            <a:avLst/>
          </a:prstGeom>
          <a:noFill/>
          <a:ln w="9525">
            <a:noFill/>
            <a:miter lim="800000"/>
            <a:headEnd/>
            <a:tailEnd/>
          </a:ln>
          <a:effectLst/>
        </p:spPr>
      </p:pic>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 to="" calcmode="lin" valueType="num">
                                      <p:cBhvr>
                                        <p:cTn id="21" dur="1" fill="hold"/>
                                        <p:tgtEl>
                                          <p:spTgt spid="2050"/>
                                        </p:tgtEl>
                                        <p:attrNameLst>
                                          <p:attrName/>
                                        </p:attrNameLst>
                                      </p:cBhvr>
                                    </p:anim>
                                  </p:childTnLst>
                                  <p:subTnLst>
                                    <p:audio>
                                      <p:cMediaNode>
                                        <p:cTn display="0" masterRel="sameClick">
                                          <p:stCondLst>
                                            <p:cond evt="begin" delay="0">
                                              <p:tn val="19"/>
                                            </p:cond>
                                          </p:stCondLst>
                                          <p:endCondLst>
                                            <p:cond evt="onStopAudio" delay="0">
                                              <p:tgtEl>
                                                <p:sldTgt/>
                                              </p:tgtEl>
                                            </p:cond>
                                          </p:endCondLst>
                                        </p:cTn>
                                        <p:tgtEl>
                                          <p:sndTgt r:embed="rId5"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191000" y="533400"/>
            <a:ext cx="4648200" cy="685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3200" b="1" spc="0" dirty="0" smtClean="0">
                <a:ln w="50800"/>
                <a:solidFill>
                  <a:schemeClr val="bg1">
                    <a:shade val="50000"/>
                  </a:schemeClr>
                </a:solidFill>
              </a:rPr>
              <a:t>الدوائر الكهربائية </a:t>
            </a:r>
          </a:p>
        </p:txBody>
      </p:sp>
      <p:sp>
        <p:nvSpPr>
          <p:cNvPr id="5" name="Content Placeholder 2"/>
          <p:cNvSpPr txBox="1">
            <a:spLocks/>
          </p:cNvSpPr>
          <p:nvPr/>
        </p:nvSpPr>
        <p:spPr>
          <a:xfrm>
            <a:off x="762000" y="1905000"/>
            <a:ext cx="7848600" cy="32766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     تسمى أي حلقة مغلقة أو مسار موصل يسمح بتدفق الشحنات الكهربائية الدائرة الكهربائية. وتحتوي الدائرة على مضخة للشحنات، تعمل على زيادة طاقة الوضع الكهربائية للشحنات المتدفقة من </a:t>
            </a:r>
            <a:r>
              <a:rPr lang="en-US" sz="3200" b="1" dirty="0" smtClean="0">
                <a:ln w="50800"/>
                <a:solidFill>
                  <a:schemeClr val="bg1">
                    <a:shade val="50000"/>
                  </a:schemeClr>
                </a:solidFill>
                <a:cs typeface="Arabic Transparent" pitchFamily="2" charset="-78"/>
              </a:rPr>
              <a:t>A </a:t>
            </a:r>
            <a:r>
              <a:rPr lang="ar-SA" sz="3200" b="1" dirty="0" smtClean="0">
                <a:ln w="50800"/>
                <a:solidFill>
                  <a:schemeClr val="bg1">
                    <a:shade val="50000"/>
                  </a:schemeClr>
                </a:solidFill>
                <a:cs typeface="Arabic Transparent" pitchFamily="2" charset="-78"/>
              </a:rPr>
              <a:t>إلى </a:t>
            </a:r>
            <a:r>
              <a:rPr lang="en-US" sz="3200" b="1" dirty="0" smtClean="0">
                <a:ln w="50800"/>
                <a:solidFill>
                  <a:schemeClr val="bg1">
                    <a:shade val="50000"/>
                  </a:schemeClr>
                </a:solidFill>
                <a:cs typeface="Arabic Transparent" pitchFamily="2" charset="-78"/>
              </a:rPr>
              <a:t>B  .</a:t>
            </a:r>
          </a:p>
          <a:p>
            <a:pPr marL="811530" indent="-742950" algn="just" rtl="1">
              <a:lnSpc>
                <a:spcPct val="150000"/>
              </a:lnSpc>
              <a:spcBef>
                <a:spcPts val="700"/>
              </a:spcBef>
              <a:buClr>
                <a:schemeClr val="tx2"/>
              </a:buClr>
              <a:buSzPct val="95000"/>
            </a:pPr>
            <a:r>
              <a:rPr lang="ar-SA" sz="3200" b="1" dirty="0" smtClean="0">
                <a:ln w="50800"/>
                <a:solidFill>
                  <a:schemeClr val="bg1">
                    <a:shade val="50000"/>
                  </a:schemeClr>
                </a:solidFill>
                <a:cs typeface="Arabic Transparent" pitchFamily="2" charset="-78"/>
              </a:rPr>
              <a:t>.</a:t>
            </a:r>
          </a:p>
          <a:p>
            <a:pPr marL="811530" indent="-742950" algn="just" rtl="1">
              <a:spcBef>
                <a:spcPts val="700"/>
              </a:spcBef>
              <a:buClr>
                <a:schemeClr val="tx2"/>
              </a:buClr>
              <a:buSzPct val="95000"/>
            </a:pPr>
            <a:endParaRPr lang="ar-SA" sz="3200" b="1" dirty="0" smtClean="0">
              <a:ln w="50800"/>
              <a:solidFill>
                <a:schemeClr val="bg1">
                  <a:shade val="50000"/>
                </a:schemeClr>
              </a:solidFill>
              <a:cs typeface="Arabic Transparent" pitchFamily="2" charset="-78"/>
            </a:endParaRP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3810000" y="533400"/>
            <a:ext cx="5029200" cy="1066800"/>
          </a:xfrm>
        </p:spPr>
        <p:style>
          <a:lnRef idx="1">
            <a:schemeClr val="accent2"/>
          </a:lnRef>
          <a:fillRef idx="3">
            <a:schemeClr val="accent2"/>
          </a:fillRef>
          <a:effectRef idx="2">
            <a:schemeClr val="accent2"/>
          </a:effectRef>
          <a:fontRef idx="minor">
            <a:schemeClr val="lt1"/>
          </a:fontRef>
        </p:style>
        <p:txBody>
          <a:bodyPr>
            <a:scene3d>
              <a:camera prst="orthographicFront"/>
              <a:lightRig rig="balanced" dir="t">
                <a:rot lat="0" lon="0" rev="2100000"/>
              </a:lightRig>
            </a:scene3d>
            <a:sp3d extrusionH="57150" prstMaterial="metal">
              <a:bevelT w="38100" h="25400"/>
              <a:contourClr>
                <a:schemeClr val="bg2"/>
              </a:contourClr>
            </a:sp3d>
          </a:bodyPr>
          <a:lstStyle/>
          <a:p>
            <a:pPr algn="ctr"/>
            <a:r>
              <a:rPr lang="ar-SA" sz="4800" b="1" spc="0" dirty="0" smtClean="0">
                <a:ln w="50800"/>
                <a:solidFill>
                  <a:schemeClr val="bg1">
                    <a:shade val="50000"/>
                  </a:schemeClr>
                </a:solidFill>
              </a:rPr>
              <a:t>حفظ الشحنة  </a:t>
            </a:r>
          </a:p>
        </p:txBody>
      </p:sp>
      <p:sp>
        <p:nvSpPr>
          <p:cNvPr id="5" name="Content Placeholder 2"/>
          <p:cNvSpPr txBox="1">
            <a:spLocks/>
          </p:cNvSpPr>
          <p:nvPr/>
        </p:nvSpPr>
        <p:spPr>
          <a:xfrm>
            <a:off x="762000" y="2209800"/>
            <a:ext cx="7848600" cy="2667000"/>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a:noAutofit/>
            <a:scene3d>
              <a:camera prst="orthographicFront"/>
              <a:lightRig rig="balanced" dir="t">
                <a:rot lat="0" lon="0" rev="2100000"/>
              </a:lightRig>
            </a:scene3d>
            <a:sp3d extrusionH="57150" prstMaterial="metal">
              <a:bevelT w="38100" h="25400"/>
              <a:contourClr>
                <a:schemeClr val="bg2"/>
              </a:contourClr>
            </a:sp3d>
          </a:bodyPr>
          <a:lstStyle/>
          <a:p>
            <a:pPr marL="811530" indent="-742950" algn="just" rtl="1">
              <a:lnSpc>
                <a:spcPct val="200000"/>
              </a:lnSpc>
              <a:spcBef>
                <a:spcPts val="700"/>
              </a:spcBef>
              <a:buClr>
                <a:schemeClr val="tx2"/>
              </a:buClr>
              <a:buSzPct val="95000"/>
            </a:pPr>
            <a:r>
              <a:rPr lang="ar-SA" sz="2800" b="1" dirty="0" smtClean="0">
                <a:ln w="50800"/>
                <a:solidFill>
                  <a:schemeClr val="bg1">
                    <a:shade val="50000"/>
                  </a:schemeClr>
                </a:solidFill>
                <a:cs typeface="Arabic Transparent" pitchFamily="2" charset="-78"/>
              </a:rPr>
              <a:t>      الشحنات لا تفنى ولا تستحدث، ولكن يمكن فصلها؛ لذا فإن الكمية الكلية للشحنة -عدد الإلكترونات السالبة والأيونات الموجبة - في الدائرة لا تتغير..</a:t>
            </a:r>
          </a:p>
        </p:txBody>
      </p:sp>
    </p:spTree>
  </p:cSld>
  <p:clrMapOvr>
    <a:masterClrMapping/>
  </p:clrMapOvr>
  <p:transition spd="slow">
    <p:newsflash/>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subTnLst>
                                    <p:audio>
                                      <p:cMediaNode>
                                        <p:cTn display="0" masterRel="sameClick">
                                          <p:stCondLst>
                                            <p:cond evt="begin" delay="0">
                                              <p:tn val="5"/>
                                            </p:cond>
                                          </p:stCondLst>
                                          <p:endCondLst>
                                            <p:cond evt="onStopAudio" delay="0">
                                              <p:tgtEl>
                                                <p:sldTgt/>
                                              </p:tgtEl>
                                            </p:cond>
                                          </p:endCondLst>
                                        </p:cTn>
                                        <p:tgtEl>
                                          <p:sndTgt r:embed="rId3" name="suction.wav"/>
                                        </p:tgtEl>
                                      </p:cMediaNode>
                                    </p:audio>
                                  </p:sub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1606</TotalTime>
  <Words>707</Words>
  <Application>Microsoft Office PowerPoint</Application>
  <PresentationFormat>عرض على الشاشة (3:4)‏</PresentationFormat>
  <Paragraphs>46</Paragraphs>
  <Slides>33</Slides>
  <Notes>0</Notes>
  <HiddenSlides>0</HiddenSlides>
  <MMClips>0</MMClips>
  <ScaleCrop>false</ScaleCrop>
  <HeadingPairs>
    <vt:vector size="4" baseType="variant">
      <vt:variant>
        <vt:lpstr>نسق</vt:lpstr>
      </vt:variant>
      <vt:variant>
        <vt:i4>1</vt:i4>
      </vt:variant>
      <vt:variant>
        <vt:lpstr>عناوين الشرائح</vt:lpstr>
      </vt:variant>
      <vt:variant>
        <vt:i4>33</vt:i4>
      </vt:variant>
    </vt:vector>
  </HeadingPairs>
  <TitlesOfParts>
    <vt:vector size="34" baseType="lpstr">
      <vt:lpstr>Metro</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توليد التيار الكهربائى </vt:lpstr>
      <vt:lpstr>الدوائر الكهربائية </vt:lpstr>
      <vt:lpstr>حفظ الشحنة  </vt:lpstr>
      <vt:lpstr>عرض تقديمي في PowerPoint</vt:lpstr>
      <vt:lpstr>معدلات تدفق الشحنة وتحولات الطاقة </vt:lpstr>
      <vt:lpstr>عرض تقديمي في PowerPoint</vt:lpstr>
      <vt:lpstr>عرض تقديمي في PowerPoint</vt:lpstr>
      <vt:lpstr>عرض تقديمي في PowerPoint</vt:lpstr>
      <vt:lpstr>جسم الإنسان : </vt:lpstr>
      <vt:lpstr>تمثيل الدوائر الكهربائية</vt:lpstr>
      <vt:lpstr>عرض تقديمي في PowerPoint</vt:lpstr>
      <vt:lpstr>عرض تقديمي في PowerPoint</vt:lpstr>
      <vt:lpstr>التوصيل على التوالى والتوصيل على التوازى </vt:lpstr>
      <vt:lpstr>عرض تقديمي في PowerPoint</vt:lpstr>
      <vt:lpstr>عرض تقديمي في PowerPoint</vt:lpstr>
      <vt:lpstr>عرض تقديمي في PowerPoint</vt:lpstr>
      <vt:lpstr>تحولات الطاقة فى الدوائر الكهربائية  :</vt:lpstr>
      <vt:lpstr>تسخين مقاوم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الفصل الأول </dc:title>
  <dc:creator/>
  <cp:lastModifiedBy>Express</cp:lastModifiedBy>
  <cp:revision>240</cp:revision>
  <dcterms:created xsi:type="dcterms:W3CDTF">2006-08-16T00:00:00Z</dcterms:created>
  <dcterms:modified xsi:type="dcterms:W3CDTF">2012-10-08T22:41:46Z</dcterms:modified>
</cp:coreProperties>
</file>