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00CC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5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AAFE7-89FD-4EE7-81E0-1E761BEF0115}" type="datetimeFigureOut">
              <a:rPr lang="ar-SA" smtClean="0"/>
              <a:pPr/>
              <a:t>16/11/1431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18EA8-D5E7-4C96-A5DF-E11A551E7D0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rgbClr val="FF0066"/>
                </a:solidFill>
                <a:cs typeface="PT Bold Dusky" pitchFamily="2" charset="-78"/>
              </a:rPr>
              <a:t>**الحركة </a:t>
            </a:r>
            <a:r>
              <a:rPr lang="ar-SA" b="1" dirty="0">
                <a:solidFill>
                  <a:srgbClr val="FF0066"/>
                </a:solidFill>
                <a:cs typeface="PT Bold Dusky" pitchFamily="2" charset="-78"/>
              </a:rPr>
              <a:t>بتسارع منتظم </a:t>
            </a:r>
            <a:r>
              <a:rPr lang="ar-SA" b="1" dirty="0" smtClean="0">
                <a:solidFill>
                  <a:srgbClr val="FF0066"/>
                </a:solidFill>
                <a:cs typeface="PT Bold Dusky" pitchFamily="2" charset="-78"/>
              </a:rPr>
              <a:t>**</a:t>
            </a:r>
            <a:endParaRPr lang="ar-SA" b="1" dirty="0">
              <a:solidFill>
                <a:srgbClr val="FF0066"/>
              </a:solidFill>
              <a:cs typeface="PT Bold Dusky" pitchFamily="2" charset="-78"/>
            </a:endParaRPr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dirty="0" smtClean="0">
                <a:solidFill>
                  <a:schemeClr val="tx2">
                    <a:lumMod val="75000"/>
                  </a:schemeClr>
                </a:solidFill>
                <a:cs typeface="mohammad bold art 1" pitchFamily="2" charset="-78"/>
              </a:rPr>
              <a:t>يمكن استخدام التسارع المتوسط لجسم خلال فترة زمنية ، لتعيين مقدار التغير في سرعته خلال هذا الزمن ، ويعرف التسارع المتوسط </a:t>
            </a:r>
            <a:r>
              <a:rPr lang="ar-SA" dirty="0" err="1" smtClean="0">
                <a:solidFill>
                  <a:schemeClr val="tx2">
                    <a:lumMod val="75000"/>
                  </a:schemeClr>
                </a:solidFill>
                <a:cs typeface="mohammad bold art 1" pitchFamily="2" charset="-78"/>
              </a:rPr>
              <a:t>بـ</a:t>
            </a:r>
            <a:r>
              <a:rPr lang="ar-SA" dirty="0" smtClean="0">
                <a:solidFill>
                  <a:schemeClr val="tx2">
                    <a:lumMod val="75000"/>
                  </a:schemeClr>
                </a:solidFill>
                <a:cs typeface="mohammad bold art 1" pitchFamily="2" charset="-78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Tw Cen MT"/>
              </a:rPr>
              <a:t>á</a:t>
            </a:r>
            <a:r>
              <a:rPr lang="en-US" dirty="0" smtClean="0"/>
              <a:t>= </a:t>
            </a:r>
            <a:r>
              <a:rPr lang="en-US" dirty="0" smtClean="0">
                <a:latin typeface="Tw Cen MT"/>
              </a:rPr>
              <a:t>∆v / ∆t</a:t>
            </a:r>
          </a:p>
          <a:p>
            <a:pPr>
              <a:buNone/>
            </a:pPr>
            <a:endParaRPr lang="en-US" dirty="0" smtClean="0">
              <a:latin typeface="Tw Cen MT"/>
            </a:endParaRPr>
          </a:p>
          <a:p>
            <a:pPr>
              <a:buNone/>
            </a:pPr>
            <a:r>
              <a:rPr lang="ar-SA" dirty="0" smtClean="0">
                <a:solidFill>
                  <a:schemeClr val="accent3">
                    <a:lumMod val="75000"/>
                  </a:schemeClr>
                </a:solidFill>
                <a:latin typeface="Tw Cen MT"/>
                <a:cs typeface="mohammad bold art 1" pitchFamily="2" charset="-78"/>
              </a:rPr>
              <a:t>انظر للعلاقة التالية لحساب السرعة بدلالة التسارع المتوسط</a:t>
            </a:r>
            <a:r>
              <a:rPr lang="ar-SA" dirty="0" smtClean="0">
                <a:latin typeface="Tw Cen MT"/>
              </a:rPr>
              <a:t>:</a:t>
            </a:r>
            <a:endParaRPr lang="ar-SA" dirty="0"/>
          </a:p>
        </p:txBody>
      </p:sp>
      <p:pic>
        <p:nvPicPr>
          <p:cNvPr id="6" name="صورة 5" descr="12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857760"/>
            <a:ext cx="5786478" cy="1743075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6000" dirty="0" smtClean="0">
                <a:solidFill>
                  <a:srgbClr val="FFFF00"/>
                </a:solidFill>
                <a:cs typeface="AL-Hor" pitchFamily="2" charset="-78"/>
              </a:rPr>
              <a:t>تنبيه:</a:t>
            </a:r>
            <a:endParaRPr lang="ar-SA" sz="6000" dirty="0">
              <a:solidFill>
                <a:srgbClr val="FFFF00"/>
              </a:solidFill>
              <a:cs typeface="AL-Hor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ar-SA" dirty="0" smtClean="0"/>
              <a:t>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mohammad bold art 1" pitchFamily="2" charset="-78"/>
              </a:rPr>
              <a:t>يمكن استخدام التسارع المتوسط لجسم خلال فترة زمنية لتعيين مقدار التغير في سرعته خلال تلك الفترة.</a:t>
            </a:r>
          </a:p>
          <a:p>
            <a:pPr>
              <a:buBlip>
                <a:blip r:embed="rId2"/>
              </a:buBlip>
            </a:pP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mohammad bold art 1" pitchFamily="2" charset="-78"/>
              </a:rPr>
              <a:t> 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cs typeface="mohammad bold art 1" pitchFamily="2" charset="-78"/>
              </a:rPr>
              <a:t>عندما يكون التسارع منتظما فان التسارع المتوسط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w Cen MT"/>
                <a:cs typeface="mohammad bold art 1" pitchFamily="2" charset="-78"/>
              </a:rPr>
              <a:t>á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latin typeface="Tw Cen MT"/>
                <a:cs typeface="mohammad bold art 1" pitchFamily="2" charset="-78"/>
              </a:rPr>
              <a:t> يكون هو التسارع اللحظي 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w Cen MT"/>
                <a:cs typeface="mohammad bold art 1" pitchFamily="2" charset="-78"/>
              </a:rPr>
              <a:t>a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latin typeface="Tw Cen MT"/>
                <a:cs typeface="mohammad bold art 1" pitchFamily="2" charset="-78"/>
              </a:rPr>
              <a:t>.</a:t>
            </a:r>
          </a:p>
          <a:p>
            <a:pPr>
              <a:buNone/>
            </a:pPr>
            <a:endParaRPr lang="ar-SA" sz="2800" dirty="0" smtClean="0">
              <a:solidFill>
                <a:schemeClr val="tx2">
                  <a:lumMod val="75000"/>
                </a:schemeClr>
              </a:solidFill>
              <a:latin typeface="Tw Cen MT"/>
              <a:cs typeface="mohammad bold art 1" pitchFamily="2" charset="-78"/>
            </a:endParaRPr>
          </a:p>
          <a:p>
            <a:pPr>
              <a:buNone/>
            </a:pPr>
            <a:r>
              <a:rPr lang="ar-SA" dirty="0" smtClean="0">
                <a:solidFill>
                  <a:srgbClr val="FF0000"/>
                </a:solidFill>
                <a:latin typeface="Tw Cen MT"/>
                <a:cs typeface="mohammad bold art 1" pitchFamily="2" charset="-78"/>
              </a:rPr>
              <a:t>الموقع بدلالة التسارع المنتظم:</a:t>
            </a:r>
          </a:p>
          <a:p>
            <a:pPr>
              <a:buNone/>
            </a:pPr>
            <a:r>
              <a:rPr lang="ar-SA" sz="2800" dirty="0" err="1" smtClean="0">
                <a:solidFill>
                  <a:schemeClr val="tx2">
                    <a:lumMod val="75000"/>
                  </a:schemeClr>
                </a:solidFill>
                <a:latin typeface="Tw Cen MT"/>
                <a:cs typeface="mohammad bold art 1" pitchFamily="2" charset="-78"/>
              </a:rPr>
              <a:t>ان</a:t>
            </a:r>
            <a:r>
              <a:rPr lang="ar-SA" sz="2800" dirty="0" smtClean="0">
                <a:solidFill>
                  <a:schemeClr val="tx2">
                    <a:lumMod val="75000"/>
                  </a:schemeClr>
                </a:solidFill>
                <a:latin typeface="Tw Cen MT"/>
                <a:cs typeface="mohammad bold art 1" pitchFamily="2" charset="-78"/>
              </a:rPr>
              <a:t> الجسم الذي يتحرك بتسارع منتظم يغير سرعته بمعدل منتظم</a:t>
            </a:r>
            <a:endParaRPr lang="ar-SA" sz="2800" dirty="0">
              <a:solidFill>
                <a:schemeClr val="tx2">
                  <a:lumMod val="75000"/>
                </a:schemeClr>
              </a:solidFill>
              <a:cs typeface="mohammad bold art 1" pitchFamily="2" charset="-78"/>
            </a:endParaRPr>
          </a:p>
        </p:txBody>
      </p:sp>
      <p:pic>
        <p:nvPicPr>
          <p:cNvPr id="4" name="صورة 3" descr="متوهج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571480"/>
            <a:ext cx="571504" cy="642942"/>
          </a:xfrm>
          <a:prstGeom prst="rect">
            <a:avLst/>
          </a:prstGeom>
        </p:spPr>
      </p:pic>
      <p:pic>
        <p:nvPicPr>
          <p:cNvPr id="5" name="صورة 4" descr="متوهج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523854"/>
            <a:ext cx="642942" cy="6191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ar-SA" sz="3600" dirty="0" smtClean="0">
                <a:solidFill>
                  <a:srgbClr val="FF0066"/>
                </a:solidFill>
                <a:cs typeface="PT Bold Broken" pitchFamily="2" charset="-78"/>
              </a:rPr>
              <a:t>الجدول التالي يبين </a:t>
            </a:r>
            <a:r>
              <a:rPr lang="ar-SA" sz="3600" dirty="0" err="1" smtClean="0">
                <a:solidFill>
                  <a:srgbClr val="FF0066"/>
                </a:solidFill>
                <a:cs typeface="PT Bold Broken" pitchFamily="2" charset="-78"/>
              </a:rPr>
              <a:t>ان</a:t>
            </a:r>
            <a:r>
              <a:rPr lang="ar-SA" sz="3600" dirty="0" smtClean="0">
                <a:solidFill>
                  <a:srgbClr val="FF0066"/>
                </a:solidFill>
                <a:cs typeface="PT Bold Broken" pitchFamily="2" charset="-78"/>
              </a:rPr>
              <a:t> حركة الجسم غير منتظمة وذلك موضح من خلال الرسم البياني:</a:t>
            </a:r>
            <a:endParaRPr lang="ar-SA" sz="3600" dirty="0">
              <a:solidFill>
                <a:srgbClr val="FF0066"/>
              </a:solidFill>
              <a:cs typeface="PT Bold Broken" pitchFamily="2" charset="-78"/>
            </a:endParaRPr>
          </a:p>
        </p:txBody>
      </p:sp>
      <p:pic>
        <p:nvPicPr>
          <p:cNvPr id="4" name="عنصر نائب للمحتوى 3" descr="14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1905794"/>
            <a:ext cx="7010400" cy="391477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SA" dirty="0" smtClean="0">
                <a:solidFill>
                  <a:srgbClr val="00CC00"/>
                </a:solidFill>
                <a:cs typeface="PT Bold Broken" pitchFamily="2" charset="-78"/>
              </a:rPr>
              <a:t>من المثال السابق نتوصل </a:t>
            </a:r>
            <a:r>
              <a:rPr lang="ar-SA" dirty="0" err="1" smtClean="0">
                <a:solidFill>
                  <a:srgbClr val="00CC00"/>
                </a:solidFill>
                <a:cs typeface="PT Bold Broken" pitchFamily="2" charset="-78"/>
              </a:rPr>
              <a:t>الى</a:t>
            </a:r>
            <a:r>
              <a:rPr lang="ar-SA" dirty="0" smtClean="0">
                <a:solidFill>
                  <a:srgbClr val="00CC00"/>
                </a:solidFill>
                <a:cs typeface="PT Bold Broken" pitchFamily="2" charset="-78"/>
              </a:rPr>
              <a:t> معادلات الحركة بتسارع منتظم</a:t>
            </a:r>
            <a:r>
              <a:rPr lang="ar-SA" dirty="0" smtClean="0"/>
              <a:t>:</a:t>
            </a:r>
            <a:endParaRPr lang="ar-SA" dirty="0"/>
          </a:p>
        </p:txBody>
      </p:sp>
      <p:pic>
        <p:nvPicPr>
          <p:cNvPr id="4" name="عنصر نائب للمحتوى 3" descr="15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000240"/>
            <a:ext cx="7715303" cy="428628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SA" sz="6000" dirty="0" smtClean="0">
                <a:solidFill>
                  <a:srgbClr val="FFFF00"/>
                </a:solidFill>
                <a:cs typeface="AL-Hor" pitchFamily="2" charset="-78"/>
              </a:rPr>
              <a:t>تنبيهات</a:t>
            </a:r>
            <a:endParaRPr lang="ar-SA" sz="6000" dirty="0">
              <a:solidFill>
                <a:srgbClr val="FFFF00"/>
              </a:solidFill>
              <a:cs typeface="AL-Hor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ar-SA" dirty="0" smtClean="0"/>
              <a:t> </a:t>
            </a: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نستعمل المعادلات الثلاث </a:t>
            </a:r>
            <a:r>
              <a:rPr lang="ar-SA" sz="2800" dirty="0" err="1" smtClean="0">
                <a:solidFill>
                  <a:srgbClr val="3366FF"/>
                </a:solidFill>
                <a:cs typeface="mohammad bold art 1" pitchFamily="2" charset="-78"/>
              </a:rPr>
              <a:t>اذا</a:t>
            </a: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 كان هناك تسارع( السرعة تزيد </a:t>
            </a:r>
            <a:r>
              <a:rPr lang="ar-SA" sz="2800" dirty="0" err="1" smtClean="0">
                <a:solidFill>
                  <a:srgbClr val="3366FF"/>
                </a:solidFill>
                <a:cs typeface="mohammad bold art 1" pitchFamily="2" charset="-78"/>
              </a:rPr>
              <a:t>او</a:t>
            </a: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 تنقص )</a:t>
            </a:r>
          </a:p>
          <a:p>
            <a:pPr>
              <a:buBlip>
                <a:blip r:embed="rId2"/>
              </a:buBlip>
            </a:pP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 </a:t>
            </a: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نستعمل المعادلة </a:t>
            </a:r>
            <a:r>
              <a:rPr lang="ar-SA" sz="2800" dirty="0" err="1" smtClean="0">
                <a:solidFill>
                  <a:srgbClr val="3366FF"/>
                </a:solidFill>
                <a:cs typeface="mohammad bold art 1" pitchFamily="2" charset="-78"/>
              </a:rPr>
              <a:t>الاولى</a:t>
            </a: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 لحساب السرعة النهائية عندما يكون الموقع الابتدائي والنهائي مجهولين</a:t>
            </a:r>
          </a:p>
          <a:p>
            <a:pPr>
              <a:buBlip>
                <a:blip r:embed="rId2"/>
              </a:buBlip>
            </a:pP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 </a:t>
            </a: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نستعمل المعادلة الثانية </a:t>
            </a:r>
            <a:r>
              <a:rPr lang="ar-SA" sz="2800" dirty="0" err="1" smtClean="0">
                <a:solidFill>
                  <a:srgbClr val="3366FF"/>
                </a:solidFill>
                <a:cs typeface="mohammad bold art 1" pitchFamily="2" charset="-78"/>
              </a:rPr>
              <a:t>لايجاد</a:t>
            </a: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 الموقع النهائي عندما تكون السرعة النهائية مجهولة</a:t>
            </a:r>
          </a:p>
          <a:p>
            <a:pPr>
              <a:buBlip>
                <a:blip r:embed="rId2"/>
              </a:buBlip>
            </a:pP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 </a:t>
            </a:r>
            <a:r>
              <a:rPr lang="ar-SA" sz="2800" dirty="0" smtClean="0">
                <a:solidFill>
                  <a:srgbClr val="3366FF"/>
                </a:solidFill>
                <a:cs typeface="mohammad bold art 1" pitchFamily="2" charset="-78"/>
              </a:rPr>
              <a:t>نستعمل المعادلة الثالثة لحساب السرعة النهائية عندما يكون الزمن مجهولا ....                       </a:t>
            </a:r>
            <a:r>
              <a:rPr lang="ar-SA" sz="2800" dirty="0" smtClean="0">
                <a:solidFill>
                  <a:srgbClr val="FF0000"/>
                </a:solidFill>
                <a:cs typeface="mohammad bold art 1" pitchFamily="2" charset="-78"/>
              </a:rPr>
              <a:t>يتبع </a:t>
            </a:r>
            <a:endParaRPr lang="ar-SA" sz="2800" dirty="0">
              <a:solidFill>
                <a:srgbClr val="FF0000"/>
              </a:solidFill>
              <a:cs typeface="mohammad bold art 1" pitchFamily="2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ar-SA" dirty="0" smtClean="0"/>
              <a:t> 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السرعة الابتدائية : </a:t>
            </a:r>
            <a:r>
              <a:rPr lang="ar-SA" sz="2800" dirty="0" err="1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اذا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بدأ الجسم حركته من السكون فان</a:t>
            </a:r>
          </a:p>
          <a:p>
            <a:pPr>
              <a:buNone/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vi = 0</a:t>
            </a:r>
            <a:endParaRPr lang="ar-SA" sz="2800" dirty="0" smtClean="0">
              <a:solidFill>
                <a:schemeClr val="bg2">
                  <a:lumMod val="25000"/>
                </a:schemeClr>
              </a:solidFill>
              <a:cs typeface="mohammad bold art 1" pitchFamily="2" charset="-78"/>
            </a:endParaRPr>
          </a:p>
          <a:p>
            <a:pPr>
              <a:buBlip>
                <a:blip r:embed="rId2"/>
              </a:buBlip>
            </a:pP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السرعة النهائية : </a:t>
            </a:r>
            <a:r>
              <a:rPr lang="ar-SA" sz="2800" dirty="0" err="1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اذا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توقف الجسم في نهاية حركته فان    </a:t>
            </a:r>
            <a:r>
              <a:rPr lang="en-US" sz="2800" dirty="0" err="1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vf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= 0</a:t>
            </a:r>
          </a:p>
          <a:p>
            <a:pPr>
              <a:buBlip>
                <a:blip r:embed="rId2"/>
              </a:buBlip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</a:t>
            </a:r>
            <a:r>
              <a:rPr lang="ar-SA" sz="2800" dirty="0" err="1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اشارة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الكميات: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[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v, d, t ]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cs typeface="mohammad bold art 1" pitchFamily="2" charset="-78"/>
              </a:rPr>
              <a:t>   دائما موجبة</a:t>
            </a:r>
          </a:p>
          <a:p>
            <a:pPr>
              <a:buNone/>
            </a:pP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w Cen MT"/>
                <a:cs typeface="mohammad bold art 1" pitchFamily="2" charset="-78"/>
              </a:rPr>
              <a:t>á</a:t>
            </a:r>
            <a:r>
              <a:rPr lang="en-US" sz="2800" dirty="0" smtClean="0">
                <a:solidFill>
                  <a:schemeClr val="bg2">
                    <a:lumMod val="25000"/>
                  </a:schemeClr>
                </a:solidFill>
                <a:latin typeface="Tw Cen MT"/>
                <a:cs typeface="mohammad bold art 1" pitchFamily="2" charset="-78"/>
              </a:rPr>
              <a:t> </a:t>
            </a:r>
            <a:r>
              <a:rPr lang="ar-SA" sz="2800" dirty="0" err="1" smtClean="0">
                <a:solidFill>
                  <a:schemeClr val="bg2">
                    <a:lumMod val="25000"/>
                  </a:schemeClr>
                </a:solidFill>
                <a:latin typeface="Tw Cen MT"/>
                <a:cs typeface="mohammad bold art 1" pitchFamily="2" charset="-78"/>
              </a:rPr>
              <a:t>اذا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Tw Cen MT"/>
                <a:cs typeface="mohammad bold art 1" pitchFamily="2" charset="-78"/>
              </a:rPr>
              <a:t> كانت السرعة تزداد فهي موجبة</a:t>
            </a:r>
          </a:p>
          <a:p>
            <a:pPr>
              <a:buNone/>
            </a:pPr>
            <a:r>
              <a:rPr lang="ar-SA" sz="2800" dirty="0" err="1" smtClean="0">
                <a:solidFill>
                  <a:schemeClr val="bg2">
                    <a:lumMod val="25000"/>
                  </a:schemeClr>
                </a:solidFill>
                <a:latin typeface="Tw Cen MT"/>
                <a:cs typeface="mohammad bold art 1" pitchFamily="2" charset="-78"/>
              </a:rPr>
              <a:t>واذا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Tw Cen MT"/>
                <a:cs typeface="mohammad bold art 1" pitchFamily="2" charset="-78"/>
              </a:rPr>
              <a:t> كانت السرعة تتباطأ فهي سالبة</a:t>
            </a:r>
          </a:p>
          <a:p>
            <a:pPr>
              <a:buNone/>
            </a:pPr>
            <a:endParaRPr lang="ar-SA" sz="2800" dirty="0" smtClean="0">
              <a:solidFill>
                <a:schemeClr val="bg2">
                  <a:lumMod val="25000"/>
                </a:schemeClr>
              </a:solidFill>
              <a:latin typeface="Tw Cen MT"/>
              <a:cs typeface="mohammad bold art 1" pitchFamily="2" charset="-78"/>
            </a:endParaRPr>
          </a:p>
          <a:p>
            <a:pPr>
              <a:buNone/>
            </a:pPr>
            <a:r>
              <a:rPr lang="ar-SA" sz="2800" dirty="0" smtClean="0">
                <a:solidFill>
                  <a:srgbClr val="FF0000"/>
                </a:solidFill>
                <a:latin typeface="Tw Cen MT"/>
                <a:cs typeface="mohammad bold art 1" pitchFamily="2" charset="-78"/>
              </a:rPr>
              <a:t>انتهى</a:t>
            </a:r>
            <a:r>
              <a:rPr lang="ar-SA" sz="2800" dirty="0" smtClean="0">
                <a:solidFill>
                  <a:schemeClr val="bg2">
                    <a:lumMod val="25000"/>
                  </a:schemeClr>
                </a:solidFill>
                <a:latin typeface="Tw Cen MT"/>
                <a:cs typeface="mohammad bold art 1" pitchFamily="2" charset="-78"/>
              </a:rPr>
              <a:t>     ،،،        تحياتي : </a:t>
            </a:r>
            <a:r>
              <a:rPr lang="ar-SA" b="1" dirty="0" err="1" smtClean="0">
                <a:solidFill>
                  <a:srgbClr val="FF0000"/>
                </a:solidFill>
                <a:latin typeface="Tw Cen MT"/>
                <a:cs typeface="AL-Hor" pitchFamily="2" charset="-78"/>
              </a:rPr>
              <a:t>ام</a:t>
            </a:r>
            <a:r>
              <a:rPr lang="ar-SA" b="1" dirty="0" smtClean="0">
                <a:solidFill>
                  <a:srgbClr val="FF0000"/>
                </a:solidFill>
                <a:latin typeface="Tw Cen MT"/>
                <a:cs typeface="AL-Hor" pitchFamily="2" charset="-78"/>
              </a:rPr>
              <a:t> </a:t>
            </a:r>
            <a:r>
              <a:rPr lang="ar-SA" b="1" dirty="0" err="1" smtClean="0">
                <a:solidFill>
                  <a:srgbClr val="FF0000"/>
                </a:solidFill>
                <a:latin typeface="Tw Cen MT"/>
                <a:cs typeface="AL-Hor" pitchFamily="2" charset="-78"/>
              </a:rPr>
              <a:t>النووووون</a:t>
            </a:r>
            <a:endParaRPr lang="ar-SA" b="1" dirty="0">
              <a:solidFill>
                <a:srgbClr val="FF0000"/>
              </a:solidFill>
              <a:cs typeface="AL-Hor" pitchFamily="2" charset="-7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233</Words>
  <Application>Microsoft Office PowerPoint</Application>
  <PresentationFormat>عرض على الشاشة (3:4)‏</PresentationFormat>
  <Paragraphs>27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سمة Office</vt:lpstr>
      <vt:lpstr>**الحركة بتسارع منتظم **</vt:lpstr>
      <vt:lpstr>تنبيه:</vt:lpstr>
      <vt:lpstr>الجدول التالي يبين ان حركة الجسم غير منتظمة وذلك موضح من خلال الرسم البياني:</vt:lpstr>
      <vt:lpstr>من المثال السابق نتوصل الى معادلات الحركة بتسارع منتظم:</vt:lpstr>
      <vt:lpstr>تنبيهات</vt:lpstr>
      <vt:lpstr>الشريحة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**الحركة بتسارع منتظم **</dc:title>
  <dc:creator>icc</dc:creator>
  <cp:lastModifiedBy>icc</cp:lastModifiedBy>
  <cp:revision>5</cp:revision>
  <dcterms:created xsi:type="dcterms:W3CDTF">2010-10-22T19:20:14Z</dcterms:created>
  <dcterms:modified xsi:type="dcterms:W3CDTF">2010-10-23T14:48:50Z</dcterms:modified>
</cp:coreProperties>
</file>