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77" r:id="rId3"/>
    <p:sldId id="278" r:id="rId4"/>
    <p:sldId id="279" r:id="rId5"/>
    <p:sldId id="280" r:id="rId6"/>
    <p:sldId id="281" r:id="rId7"/>
    <p:sldId id="291" r:id="rId8"/>
    <p:sldId id="292" r:id="rId9"/>
    <p:sldId id="293" r:id="rId10"/>
    <p:sldId id="282" r:id="rId11"/>
    <p:sldId id="283" r:id="rId12"/>
    <p:sldId id="294" r:id="rId13"/>
    <p:sldId id="284" r:id="rId14"/>
    <p:sldId id="285" r:id="rId15"/>
    <p:sldId id="286" r:id="rId16"/>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horzBarState="maximized">
    <p:restoredLeft sz="84380"/>
    <p:restoredTop sz="94660"/>
  </p:normalViewPr>
  <p:slideViewPr>
    <p:cSldViewPr>
      <p:cViewPr>
        <p:scale>
          <a:sx n="66" d="100"/>
          <a:sy n="66" d="100"/>
        </p:scale>
        <p:origin x="-318" y="-30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25/01/1428</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25/01/1428</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25/01/1428</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25/01/1428</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25/01/1428</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25/01/1428</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25/01/1428</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25/01/1428</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25/01/1428</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25/01/1428</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25/01/1428</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6000" b="-6000"/>
          </a:stretch>
        </a:blipFill>
        <a:effectLst/>
      </p:bgPr>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B8ABB09-4A1D-463E-8065-109CC2B7EFAA}" type="datetimeFigureOut">
              <a:rPr lang="ar-SA" smtClean="0"/>
              <a:pPr/>
              <a:t>25/01/1428</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B34F065-1154-456A-91E3-76DE8E75E17B}"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مربع نص 4"/>
          <p:cNvSpPr txBox="1"/>
          <p:nvPr/>
        </p:nvSpPr>
        <p:spPr>
          <a:xfrm>
            <a:off x="1785918" y="2536273"/>
            <a:ext cx="5786478" cy="1328023"/>
          </a:xfrm>
          <a:prstGeom prst="roundRect">
            <a:avLst/>
          </a:prstGeom>
          <a:effectLst>
            <a:glow rad="228600">
              <a:schemeClr val="accent5">
                <a:satMod val="175000"/>
                <a:alpha val="40000"/>
              </a:schemeClr>
            </a:glow>
            <a:outerShdw blurRad="40000" dist="20000" dir="5400000" rotWithShape="0">
              <a:srgbClr val="000000">
                <a:alpha val="38000"/>
              </a:srgbClr>
            </a:outerShdw>
          </a:effectLst>
        </p:spPr>
        <p:style>
          <a:lnRef idx="1">
            <a:schemeClr val="accent5"/>
          </a:lnRef>
          <a:fillRef idx="2">
            <a:schemeClr val="accent5"/>
          </a:fillRef>
          <a:effectRef idx="1">
            <a:schemeClr val="accent5"/>
          </a:effectRef>
          <a:fontRef idx="minor">
            <a:schemeClr val="dk1"/>
          </a:fontRef>
        </p:style>
        <p:txBody>
          <a:bodyPr wrap="square" rtlCol="1">
            <a:spAutoFit/>
          </a:bodyPr>
          <a:lstStyle/>
          <a:p>
            <a:pPr algn="ctr"/>
            <a:r>
              <a:rPr lang="ar-SA" sz="7200" b="1" dirty="0" smtClean="0">
                <a:solidFill>
                  <a:srgbClr val="FF0000"/>
                </a:solidFill>
              </a:rPr>
              <a:t>التمريض المنزلي</a:t>
            </a:r>
            <a:endParaRPr lang="ar-EG" sz="72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0" fill="hold"/>
                                        <p:tgtEl>
                                          <p:spTgt spid="5"/>
                                        </p:tgtEl>
                                        <p:attrNameLst>
                                          <p:attrName>ppt_w</p:attrName>
                                        </p:attrNameLst>
                                      </p:cBhvr>
                                      <p:tavLst>
                                        <p:tav tm="0" fmla="#ppt_w*sin(2.5*pi*$)">
                                          <p:val>
                                            <p:fltVal val="0"/>
                                          </p:val>
                                        </p:tav>
                                        <p:tav tm="100000">
                                          <p:val>
                                            <p:fltVal val="1"/>
                                          </p:val>
                                        </p:tav>
                                      </p:tavLst>
                                    </p:anim>
                                    <p:anim calcmode="lin" valueType="num">
                                      <p:cBhvr>
                                        <p:cTn id="8" dur="5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2428860" y="500042"/>
            <a:ext cx="4929222" cy="1015663"/>
          </a:xfrm>
          <a:prstGeom prst="rect">
            <a:avLst/>
          </a:prstGeom>
          <a:ln w="76200">
            <a:solidFill>
              <a:srgbClr val="FFFF00"/>
            </a:solidFill>
            <a:prstDash val="solid"/>
          </a:ln>
        </p:spPr>
        <p:style>
          <a:lnRef idx="0">
            <a:schemeClr val="accent4"/>
          </a:lnRef>
          <a:fillRef idx="3">
            <a:schemeClr val="accent4"/>
          </a:fillRef>
          <a:effectRef idx="3">
            <a:schemeClr val="accent4"/>
          </a:effectRef>
          <a:fontRef idx="minor">
            <a:schemeClr val="lt1"/>
          </a:fontRef>
        </p:style>
        <p:txBody>
          <a:bodyPr wrap="square">
            <a:spAutoFit/>
          </a:bodyPr>
          <a:lstStyle/>
          <a:p>
            <a:pPr algn="ctr"/>
            <a:r>
              <a:rPr lang="ar-SA" sz="6000" b="1" dirty="0" smtClean="0"/>
              <a:t>الصيدلية المنزلية</a:t>
            </a:r>
            <a:endParaRPr lang="ar-SA" sz="6000" dirty="0">
              <a:solidFill>
                <a:srgbClr val="FF0000"/>
              </a:solidFill>
            </a:endParaRPr>
          </a:p>
        </p:txBody>
      </p:sp>
      <p:pic>
        <p:nvPicPr>
          <p:cNvPr id="6146" name="Picture 2"/>
          <p:cNvPicPr>
            <a:picLocks noChangeAspect="1" noChangeArrowheads="1"/>
          </p:cNvPicPr>
          <p:nvPr/>
        </p:nvPicPr>
        <p:blipFill>
          <a:blip r:embed="rId2"/>
          <a:srcRect/>
          <a:stretch>
            <a:fillRect/>
          </a:stretch>
        </p:blipFill>
        <p:spPr bwMode="auto">
          <a:xfrm>
            <a:off x="285721" y="1928802"/>
            <a:ext cx="8572560" cy="4572032"/>
          </a:xfrm>
          <a:prstGeom prst="rect">
            <a:avLst/>
          </a:prstGeom>
          <a:ln w="88900" cap="sq" cmpd="thickThin">
            <a:solidFill>
              <a:srgbClr val="FF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4" presetClass="entr" presetSubtype="0" fill="hold" nodeType="clickEffect">
                                  <p:stCondLst>
                                    <p:cond delay="0"/>
                                  </p:stCondLst>
                                  <p:childTnLst>
                                    <p:set>
                                      <p:cBhvr>
                                        <p:cTn id="12" dur="1" fill="hold">
                                          <p:stCondLst>
                                            <p:cond delay="0"/>
                                          </p:stCondLst>
                                        </p:cTn>
                                        <p:tgtEl>
                                          <p:spTgt spid="6146"/>
                                        </p:tgtEl>
                                        <p:attrNameLst>
                                          <p:attrName>style.visibility</p:attrName>
                                        </p:attrNameLst>
                                      </p:cBhvr>
                                      <p:to>
                                        <p:strVal val="visible"/>
                                      </p:to>
                                    </p:set>
                                    <p:anim to="" calcmode="lin" valueType="num">
                                      <p:cBhvr>
                                        <p:cTn id="13" dur="1" fill="hold"/>
                                        <p:tgtEl>
                                          <p:spTgt spid="614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srcRect/>
          <a:stretch>
            <a:fillRect/>
          </a:stretch>
        </p:blipFill>
        <p:spPr bwMode="auto">
          <a:xfrm>
            <a:off x="285720" y="285728"/>
            <a:ext cx="8620133" cy="6286544"/>
          </a:xfrm>
          <a:prstGeom prst="rect">
            <a:avLst/>
          </a:prstGeom>
          <a:ln w="88900" cap="sq" cmpd="thickThin">
            <a:solidFill>
              <a:srgbClr val="FF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 to="" calcmode="lin" valueType="num">
                                      <p:cBhvr>
                                        <p:cTn id="7" dur="1" fill="hold"/>
                                        <p:tgtEl>
                                          <p:spTgt spid="717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خطط انسيابي: شريط مثقب 2"/>
          <p:cNvSpPr/>
          <p:nvPr/>
        </p:nvSpPr>
        <p:spPr>
          <a:xfrm>
            <a:off x="6715140" y="439031"/>
            <a:ext cx="2000264" cy="1275457"/>
          </a:xfrm>
          <a:prstGeom prst="flowChartPunchedTape">
            <a:avLst/>
          </a:prstGeom>
          <a:ln w="76200">
            <a:solidFill>
              <a:srgbClr val="FFFF00"/>
            </a:solidFill>
            <a:prstDash val="solid"/>
          </a:ln>
        </p:spPr>
        <p:style>
          <a:lnRef idx="0">
            <a:schemeClr val="accent4"/>
          </a:lnRef>
          <a:fillRef idx="3">
            <a:schemeClr val="accent4"/>
          </a:fillRef>
          <a:effectRef idx="3">
            <a:schemeClr val="accent4"/>
          </a:effectRef>
          <a:fontRef idx="minor">
            <a:schemeClr val="lt1"/>
          </a:fontRef>
        </p:style>
        <p:txBody>
          <a:bodyPr wrap="square">
            <a:spAutoFit/>
          </a:bodyPr>
          <a:lstStyle/>
          <a:p>
            <a:r>
              <a:rPr lang="ar-SA" sz="4400" b="1" dirty="0" smtClean="0"/>
              <a:t>تذكري </a:t>
            </a:r>
            <a:r>
              <a:rPr lang="ar-EG" sz="4400" b="1" dirty="0" smtClean="0"/>
              <a:t>:</a:t>
            </a:r>
            <a:endParaRPr lang="ar-SA" sz="4400" dirty="0"/>
          </a:p>
        </p:txBody>
      </p:sp>
      <p:sp>
        <p:nvSpPr>
          <p:cNvPr id="5" name="مستطيل 4"/>
          <p:cNvSpPr/>
          <p:nvPr/>
        </p:nvSpPr>
        <p:spPr>
          <a:xfrm>
            <a:off x="428596" y="2430844"/>
            <a:ext cx="8501122" cy="2308324"/>
          </a:xfrm>
          <a:prstGeom prst="rect">
            <a:avLst/>
          </a:prstGeom>
          <a:solidFill>
            <a:srgbClr val="0070C0"/>
          </a:solidFill>
          <a:ln w="76200">
            <a:solidFill>
              <a:srgbClr val="FFFF00"/>
            </a:solidFill>
            <a:prstDash val="solid"/>
          </a:ln>
        </p:spPr>
        <p:style>
          <a:lnRef idx="0">
            <a:schemeClr val="accent4"/>
          </a:lnRef>
          <a:fillRef idx="3">
            <a:schemeClr val="accent4"/>
          </a:fillRef>
          <a:effectRef idx="3">
            <a:schemeClr val="accent4"/>
          </a:effectRef>
          <a:fontRef idx="minor">
            <a:schemeClr val="lt1"/>
          </a:fontRef>
        </p:style>
        <p:txBody>
          <a:bodyPr wrap="square">
            <a:spAutoFit/>
          </a:bodyPr>
          <a:lstStyle/>
          <a:p>
            <a:r>
              <a:rPr lang="ar-SA" sz="4800" b="1" dirty="0" smtClean="0"/>
              <a:t>قد تسبب بعض الأدوية تأثيرات تفاعلية خاصة مع الأشخاص ذوي الحالات الصحية الخاصة .</a:t>
            </a:r>
            <a:endParaRPr lang="ar-SA" sz="4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srcRect/>
          <a:stretch>
            <a:fillRect/>
          </a:stretch>
        </p:blipFill>
        <p:spPr bwMode="auto">
          <a:xfrm>
            <a:off x="214282" y="214290"/>
            <a:ext cx="8701096" cy="6429420"/>
          </a:xfrm>
          <a:prstGeom prst="rect">
            <a:avLst/>
          </a:prstGeom>
          <a:ln w="88900" cap="sq" cmpd="thickThin">
            <a:solidFill>
              <a:srgbClr val="FF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 to="" calcmode="lin" valueType="num">
                                      <p:cBhvr>
                                        <p:cTn id="7" dur="1" fill="hold"/>
                                        <p:tgtEl>
                                          <p:spTgt spid="819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357158" y="1594199"/>
            <a:ext cx="8501122" cy="3477875"/>
          </a:xfrm>
          <a:prstGeom prst="rect">
            <a:avLst/>
          </a:prstGeom>
          <a:solidFill>
            <a:srgbClr val="0070C0"/>
          </a:solidFill>
          <a:ln w="76200">
            <a:solidFill>
              <a:srgbClr val="FFFF00"/>
            </a:solidFill>
            <a:prstDash val="solid"/>
          </a:ln>
        </p:spPr>
        <p:style>
          <a:lnRef idx="0">
            <a:schemeClr val="accent4"/>
          </a:lnRef>
          <a:fillRef idx="3">
            <a:schemeClr val="accent4"/>
          </a:fillRef>
          <a:effectRef idx="3">
            <a:schemeClr val="accent4"/>
          </a:effectRef>
          <a:fontRef idx="minor">
            <a:schemeClr val="lt1"/>
          </a:fontRef>
        </p:style>
        <p:txBody>
          <a:bodyPr wrap="square">
            <a:spAutoFit/>
          </a:bodyPr>
          <a:lstStyle/>
          <a:p>
            <a:r>
              <a:rPr lang="ar-SA" sz="4400" b="1" dirty="0" smtClean="0">
                <a:solidFill>
                  <a:schemeClr val="tx1"/>
                </a:solidFill>
              </a:rPr>
              <a:t>أهم العوامل المؤثرة على الدواء :</a:t>
            </a:r>
          </a:p>
          <a:p>
            <a:r>
              <a:rPr lang="ar-SA" sz="4400" b="1" dirty="0" smtClean="0"/>
              <a:t>1- الحرارة : حيث تؤثر على الحقن والأدوية ومنها قطرات العيون .</a:t>
            </a:r>
          </a:p>
          <a:p>
            <a:r>
              <a:rPr lang="ar-SA" sz="4400" b="1" dirty="0" smtClean="0"/>
              <a:t>2- الرطوبة : حيث تؤثر على الحبوب والكبسولات .</a:t>
            </a:r>
            <a:endParaRPr lang="ar-SA" sz="4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srcRect/>
          <a:stretch>
            <a:fillRect/>
          </a:stretch>
        </p:blipFill>
        <p:spPr bwMode="auto">
          <a:xfrm>
            <a:off x="214282" y="214290"/>
            <a:ext cx="8715436" cy="6429420"/>
          </a:xfrm>
          <a:prstGeom prst="rect">
            <a:avLst/>
          </a:prstGeom>
          <a:ln w="88900" cap="sq" cmpd="thickThin">
            <a:solidFill>
              <a:srgbClr val="FF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 to="" calcmode="lin" valueType="num">
                                      <p:cBhvr>
                                        <p:cTn id="7" dur="1" fill="hold"/>
                                        <p:tgtEl>
                                          <p:spTgt spid="9218"/>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500034" y="1924000"/>
            <a:ext cx="8143932" cy="2862322"/>
          </a:xfrm>
          <a:prstGeom prst="rect">
            <a:avLst/>
          </a:prstGeom>
          <a:solidFill>
            <a:srgbClr val="00B050"/>
          </a:solidFill>
          <a:ln w="76200">
            <a:solidFill>
              <a:srgbClr val="FFFF00"/>
            </a:solidFill>
            <a:prstDash val="solid"/>
          </a:ln>
        </p:spPr>
        <p:style>
          <a:lnRef idx="0">
            <a:schemeClr val="accent4"/>
          </a:lnRef>
          <a:fillRef idx="3">
            <a:schemeClr val="accent4"/>
          </a:fillRef>
          <a:effectRef idx="3">
            <a:schemeClr val="accent4"/>
          </a:effectRef>
          <a:fontRef idx="minor">
            <a:schemeClr val="lt1"/>
          </a:fontRef>
        </p:style>
        <p:txBody>
          <a:bodyPr wrap="square">
            <a:spAutoFit/>
          </a:bodyPr>
          <a:lstStyle/>
          <a:p>
            <a:r>
              <a:rPr lang="ar-SA" sz="3600" b="1" dirty="0" smtClean="0"/>
              <a:t>قد يتعرض الإنسان إلى مشكلات عديدة ومتنوعة كالأمراض والإصابات المختلفة البسيطة منها والشديدة وهذه الحالات تتطلب إلمام أفراد الأسرة وتدريبهم على استخدام الأدوات والأجهزة الطبية البسيطة وطريقة التعامل مع المرض وكيفية استعمال وحفظ الأدوية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3286116" y="782405"/>
            <a:ext cx="3143272" cy="830997"/>
          </a:xfrm>
          <a:prstGeom prst="rect">
            <a:avLst/>
          </a:prstGeom>
          <a:ln w="76200">
            <a:solidFill>
              <a:srgbClr val="FFFF00"/>
            </a:solidFill>
            <a:prstDash val="solid"/>
          </a:ln>
        </p:spPr>
        <p:style>
          <a:lnRef idx="0">
            <a:schemeClr val="accent4"/>
          </a:lnRef>
          <a:fillRef idx="3">
            <a:schemeClr val="accent4"/>
          </a:fillRef>
          <a:effectRef idx="3">
            <a:schemeClr val="accent4"/>
          </a:effectRef>
          <a:fontRef idx="minor">
            <a:schemeClr val="lt1"/>
          </a:fontRef>
        </p:style>
        <p:txBody>
          <a:bodyPr wrap="square">
            <a:spAutoFit/>
          </a:bodyPr>
          <a:lstStyle/>
          <a:p>
            <a:pPr algn="ctr"/>
            <a:r>
              <a:rPr lang="ar-SA" sz="4800" b="1" dirty="0" smtClean="0"/>
              <a:t>غرفة المريض</a:t>
            </a:r>
            <a:endParaRPr lang="ar-SA" sz="4800" dirty="0">
              <a:solidFill>
                <a:srgbClr val="FF0000"/>
              </a:solidFill>
            </a:endParaRPr>
          </a:p>
        </p:txBody>
      </p:sp>
      <p:sp>
        <p:nvSpPr>
          <p:cNvPr id="3" name="مستطيل 2"/>
          <p:cNvSpPr/>
          <p:nvPr/>
        </p:nvSpPr>
        <p:spPr>
          <a:xfrm>
            <a:off x="928662" y="2282603"/>
            <a:ext cx="7500990" cy="646331"/>
          </a:xfrm>
          <a:prstGeom prst="rect">
            <a:avLst/>
          </a:prstGeom>
          <a:ln w="76200">
            <a:solidFill>
              <a:srgbClr val="FF0000"/>
            </a:solidFill>
          </a:ln>
          <a:scene3d>
            <a:camera prst="orthographicFront"/>
            <a:lightRig rig="threePt" dir="t">
              <a:rot lat="0" lon="0" rev="1200000"/>
            </a:lightRig>
          </a:scene3d>
          <a:sp3d>
            <a:bevelT w="63500" h="25400"/>
          </a:sp3d>
        </p:spPr>
        <p:style>
          <a:lnRef idx="0">
            <a:schemeClr val="accent1"/>
          </a:lnRef>
          <a:fillRef idx="3">
            <a:schemeClr val="accent1"/>
          </a:fillRef>
          <a:effectRef idx="3">
            <a:schemeClr val="accent1"/>
          </a:effectRef>
          <a:fontRef idx="minor">
            <a:schemeClr val="lt1"/>
          </a:fontRef>
        </p:style>
        <p:txBody>
          <a:bodyPr wrap="square">
            <a:spAutoFit/>
          </a:bodyPr>
          <a:lstStyle/>
          <a:p>
            <a:pPr algn="ctr"/>
            <a:r>
              <a:rPr lang="ar-SA" sz="3600" b="1" dirty="0" smtClean="0"/>
              <a:t>كيف تكون التهوية مناسبة في غرفة المريض ؟</a:t>
            </a:r>
            <a:endParaRPr lang="ar-SA" sz="3600" dirty="0"/>
          </a:p>
        </p:txBody>
      </p:sp>
      <p:sp>
        <p:nvSpPr>
          <p:cNvPr id="5" name="مستطيل 4"/>
          <p:cNvSpPr/>
          <p:nvPr/>
        </p:nvSpPr>
        <p:spPr>
          <a:xfrm>
            <a:off x="928662" y="3392273"/>
            <a:ext cx="7500990" cy="646331"/>
          </a:xfrm>
          <a:prstGeom prst="rect">
            <a:avLst/>
          </a:prstGeom>
          <a:ln w="76200">
            <a:solidFill>
              <a:srgbClr val="FF0000"/>
            </a:solidFill>
          </a:ln>
          <a:scene3d>
            <a:camera prst="orthographicFront"/>
            <a:lightRig rig="threePt" dir="t">
              <a:rot lat="0" lon="0" rev="1200000"/>
            </a:lightRig>
          </a:scene3d>
          <a:sp3d>
            <a:bevelT w="63500" h="25400"/>
          </a:sp3d>
        </p:spPr>
        <p:style>
          <a:lnRef idx="0">
            <a:schemeClr val="accent1"/>
          </a:lnRef>
          <a:fillRef idx="3">
            <a:schemeClr val="accent1"/>
          </a:fillRef>
          <a:effectRef idx="3">
            <a:schemeClr val="accent1"/>
          </a:effectRef>
          <a:fontRef idx="minor">
            <a:schemeClr val="lt1"/>
          </a:fontRef>
        </p:style>
        <p:txBody>
          <a:bodyPr wrap="square">
            <a:spAutoFit/>
          </a:bodyPr>
          <a:lstStyle/>
          <a:p>
            <a:pPr algn="ctr"/>
            <a:r>
              <a:rPr lang="ar-SA" sz="3600" b="1" dirty="0" smtClean="0"/>
              <a:t>ما درجة الحرارة المناسبة في غرفة المريض ؟</a:t>
            </a:r>
            <a:endParaRPr lang="ar-SA" sz="3600" dirty="0"/>
          </a:p>
        </p:txBody>
      </p:sp>
      <p:sp>
        <p:nvSpPr>
          <p:cNvPr id="6" name="مستطيل 5"/>
          <p:cNvSpPr/>
          <p:nvPr/>
        </p:nvSpPr>
        <p:spPr>
          <a:xfrm>
            <a:off x="928662" y="4568619"/>
            <a:ext cx="7500990" cy="646331"/>
          </a:xfrm>
          <a:prstGeom prst="rect">
            <a:avLst/>
          </a:prstGeom>
          <a:ln w="76200">
            <a:solidFill>
              <a:srgbClr val="FF0000"/>
            </a:solidFill>
          </a:ln>
          <a:scene3d>
            <a:camera prst="orthographicFront"/>
            <a:lightRig rig="threePt" dir="t">
              <a:rot lat="0" lon="0" rev="1200000"/>
            </a:lightRig>
          </a:scene3d>
          <a:sp3d>
            <a:bevelT w="63500" h="25400"/>
          </a:sp3d>
        </p:spPr>
        <p:style>
          <a:lnRef idx="0">
            <a:schemeClr val="accent1"/>
          </a:lnRef>
          <a:fillRef idx="3">
            <a:schemeClr val="accent1"/>
          </a:fillRef>
          <a:effectRef idx="3">
            <a:schemeClr val="accent1"/>
          </a:effectRef>
          <a:fontRef idx="minor">
            <a:schemeClr val="lt1"/>
          </a:fontRef>
        </p:style>
        <p:txBody>
          <a:bodyPr wrap="square">
            <a:spAutoFit/>
          </a:bodyPr>
          <a:lstStyle/>
          <a:p>
            <a:pPr algn="ctr"/>
            <a:r>
              <a:rPr lang="ar-SA" sz="3600" b="1" dirty="0" smtClean="0"/>
              <a:t>ما التجهيزات اللازم إعدادها في غرفة المريض ؟</a:t>
            </a:r>
            <a:endParaRPr lang="ar-SA"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5" grpId="0" animBg="1"/>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214282" y="285728"/>
            <a:ext cx="8648707" cy="6286544"/>
          </a:xfrm>
          <a:prstGeom prst="rect">
            <a:avLst/>
          </a:prstGeom>
          <a:ln w="88900" cap="sq" cmpd="thickThin">
            <a:solidFill>
              <a:srgbClr val="FF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to="" calcmode="lin" valueType="num">
                                      <p:cBhvr>
                                        <p:cTn id="7" dur="1" fill="hold"/>
                                        <p:tgtEl>
                                          <p:spTgt spid="102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500034" y="2000240"/>
            <a:ext cx="8143932" cy="1200329"/>
          </a:xfrm>
          <a:prstGeom prst="rect">
            <a:avLst/>
          </a:prstGeom>
          <a:solidFill>
            <a:srgbClr val="00B050"/>
          </a:solidFill>
          <a:ln w="76200">
            <a:solidFill>
              <a:srgbClr val="FFFF00"/>
            </a:solidFill>
            <a:prstDash val="solid"/>
          </a:ln>
        </p:spPr>
        <p:style>
          <a:lnRef idx="0">
            <a:schemeClr val="accent4"/>
          </a:lnRef>
          <a:fillRef idx="3">
            <a:schemeClr val="accent4"/>
          </a:fillRef>
          <a:effectRef idx="3">
            <a:schemeClr val="accent4"/>
          </a:effectRef>
          <a:fontRef idx="minor">
            <a:schemeClr val="lt1"/>
          </a:fontRef>
        </p:style>
        <p:txBody>
          <a:bodyPr wrap="square">
            <a:spAutoFit/>
          </a:bodyPr>
          <a:lstStyle/>
          <a:p>
            <a:r>
              <a:rPr lang="ar-SA" sz="3600" b="1" dirty="0" smtClean="0"/>
              <a:t>قال رسول الله صلى الله عليه وسلم : ( عليكم بالتلبية فإنها </a:t>
            </a:r>
            <a:r>
              <a:rPr lang="ar-SA" sz="3600" b="1" dirty="0" err="1" smtClean="0"/>
              <a:t>مجمة</a:t>
            </a:r>
            <a:r>
              <a:rPr lang="ar-SA" sz="3600" b="1" dirty="0" smtClean="0"/>
              <a:t> لفؤاد المريض ومذهبة للحزن ) .</a:t>
            </a:r>
          </a:p>
        </p:txBody>
      </p:sp>
      <p:sp>
        <p:nvSpPr>
          <p:cNvPr id="4" name="مستطيل 3"/>
          <p:cNvSpPr/>
          <p:nvPr/>
        </p:nvSpPr>
        <p:spPr>
          <a:xfrm>
            <a:off x="1714480" y="3653480"/>
            <a:ext cx="5715040" cy="923330"/>
          </a:xfrm>
          <a:prstGeom prst="rect">
            <a:avLst/>
          </a:prstGeom>
          <a:ln w="76200">
            <a:solidFill>
              <a:srgbClr val="FF0000"/>
            </a:solidFill>
          </a:ln>
          <a:scene3d>
            <a:camera prst="orthographicFront"/>
            <a:lightRig rig="threePt" dir="t">
              <a:rot lat="0" lon="0" rev="1200000"/>
            </a:lightRig>
          </a:scene3d>
          <a:sp3d>
            <a:bevelT w="63500" h="25400"/>
          </a:sp3d>
        </p:spPr>
        <p:style>
          <a:lnRef idx="0">
            <a:schemeClr val="accent1"/>
          </a:lnRef>
          <a:fillRef idx="3">
            <a:schemeClr val="accent1"/>
          </a:fillRef>
          <a:effectRef idx="3">
            <a:schemeClr val="accent1"/>
          </a:effectRef>
          <a:fontRef idx="minor">
            <a:schemeClr val="lt1"/>
          </a:fontRef>
        </p:style>
        <p:txBody>
          <a:bodyPr wrap="square">
            <a:spAutoFit/>
          </a:bodyPr>
          <a:lstStyle/>
          <a:p>
            <a:pPr algn="ctr"/>
            <a:r>
              <a:rPr lang="ar-SA" sz="5400" b="1" dirty="0" smtClean="0"/>
              <a:t>هل تعرفين ما التلبية ؟</a:t>
            </a:r>
            <a:endParaRPr lang="ar-SA" sz="5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2214546" y="1000108"/>
            <a:ext cx="4929222" cy="923330"/>
          </a:xfrm>
          <a:prstGeom prst="rect">
            <a:avLst/>
          </a:prstGeom>
          <a:ln w="76200">
            <a:solidFill>
              <a:srgbClr val="FFFF00"/>
            </a:solidFill>
            <a:prstDash val="solid"/>
          </a:ln>
        </p:spPr>
        <p:style>
          <a:lnRef idx="0">
            <a:schemeClr val="accent4"/>
          </a:lnRef>
          <a:fillRef idx="3">
            <a:schemeClr val="accent4"/>
          </a:fillRef>
          <a:effectRef idx="3">
            <a:schemeClr val="accent4"/>
          </a:effectRef>
          <a:fontRef idx="minor">
            <a:schemeClr val="lt1"/>
          </a:fontRef>
        </p:style>
        <p:txBody>
          <a:bodyPr wrap="square">
            <a:spAutoFit/>
          </a:bodyPr>
          <a:lstStyle/>
          <a:p>
            <a:pPr algn="ctr"/>
            <a:r>
              <a:rPr lang="ar-SA" sz="5400" b="1" dirty="0" smtClean="0"/>
              <a:t>قياس درجة الحرارة</a:t>
            </a:r>
            <a:endParaRPr lang="ar-SA" sz="5400" dirty="0">
              <a:solidFill>
                <a:srgbClr val="FF0000"/>
              </a:solidFill>
            </a:endParaRPr>
          </a:p>
        </p:txBody>
      </p:sp>
      <p:pic>
        <p:nvPicPr>
          <p:cNvPr id="2050" name="Picture 2"/>
          <p:cNvPicPr>
            <a:picLocks noChangeAspect="1" noChangeArrowheads="1"/>
          </p:cNvPicPr>
          <p:nvPr/>
        </p:nvPicPr>
        <p:blipFill>
          <a:blip r:embed="rId2"/>
          <a:srcRect/>
          <a:stretch>
            <a:fillRect/>
          </a:stretch>
        </p:blipFill>
        <p:spPr bwMode="auto">
          <a:xfrm>
            <a:off x="928662" y="2571744"/>
            <a:ext cx="7505718" cy="3286148"/>
          </a:xfrm>
          <a:prstGeom prst="rect">
            <a:avLst/>
          </a:prstGeom>
          <a:ln w="88900" cap="sq" cmpd="thickThin">
            <a:solidFill>
              <a:srgbClr val="FF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4" presetClass="entr" presetSubtype="0" fill="hold" nodeType="clickEffect">
                                  <p:stCondLst>
                                    <p:cond delay="0"/>
                                  </p:stCondLst>
                                  <p:childTnLst>
                                    <p:set>
                                      <p:cBhvr>
                                        <p:cTn id="12" dur="1" fill="hold">
                                          <p:stCondLst>
                                            <p:cond delay="0"/>
                                          </p:stCondLst>
                                        </p:cTn>
                                        <p:tgtEl>
                                          <p:spTgt spid="2050"/>
                                        </p:tgtEl>
                                        <p:attrNameLst>
                                          <p:attrName>style.visibility</p:attrName>
                                        </p:attrNameLst>
                                      </p:cBhvr>
                                      <p:to>
                                        <p:strVal val="visible"/>
                                      </p:to>
                                    </p:set>
                                    <p:anim to="" calcmode="lin" valueType="num">
                                      <p:cBhvr>
                                        <p:cTn id="13" dur="1" fill="hold"/>
                                        <p:tgtEl>
                                          <p:spTgt spid="205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2214546" y="1000108"/>
            <a:ext cx="4929222" cy="923330"/>
          </a:xfrm>
          <a:prstGeom prst="rect">
            <a:avLst/>
          </a:prstGeom>
          <a:ln w="76200">
            <a:solidFill>
              <a:srgbClr val="FFFF00"/>
            </a:solidFill>
            <a:prstDash val="solid"/>
          </a:ln>
        </p:spPr>
        <p:style>
          <a:lnRef idx="0">
            <a:schemeClr val="accent4"/>
          </a:lnRef>
          <a:fillRef idx="3">
            <a:schemeClr val="accent4"/>
          </a:fillRef>
          <a:effectRef idx="3">
            <a:schemeClr val="accent4"/>
          </a:effectRef>
          <a:fontRef idx="minor">
            <a:schemeClr val="lt1"/>
          </a:fontRef>
        </p:style>
        <p:txBody>
          <a:bodyPr wrap="square">
            <a:spAutoFit/>
          </a:bodyPr>
          <a:lstStyle/>
          <a:p>
            <a:pPr algn="ctr"/>
            <a:r>
              <a:rPr lang="ar-SA" sz="5400" b="1" dirty="0" smtClean="0"/>
              <a:t>قياس ضغط المريض</a:t>
            </a:r>
            <a:endParaRPr lang="ar-SA" sz="5400" dirty="0">
              <a:solidFill>
                <a:srgbClr val="FF0000"/>
              </a:solidFill>
            </a:endParaRPr>
          </a:p>
        </p:txBody>
      </p:sp>
      <p:pic>
        <p:nvPicPr>
          <p:cNvPr id="3074" name="Picture 2"/>
          <p:cNvPicPr>
            <a:picLocks noChangeAspect="1" noChangeArrowheads="1"/>
          </p:cNvPicPr>
          <p:nvPr/>
        </p:nvPicPr>
        <p:blipFill>
          <a:blip r:embed="rId2"/>
          <a:srcRect/>
          <a:stretch>
            <a:fillRect/>
          </a:stretch>
        </p:blipFill>
        <p:spPr bwMode="auto">
          <a:xfrm>
            <a:off x="760386" y="2357430"/>
            <a:ext cx="7429523" cy="3357586"/>
          </a:xfrm>
          <a:prstGeom prst="rect">
            <a:avLst/>
          </a:prstGeom>
          <a:ln w="88900" cap="sq" cmpd="thickThin">
            <a:solidFill>
              <a:srgbClr val="FF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4" presetClass="entr" presetSubtype="0" fill="hold" nodeType="clickEffect">
                                  <p:stCondLst>
                                    <p:cond delay="0"/>
                                  </p:stCondLst>
                                  <p:childTnLst>
                                    <p:set>
                                      <p:cBhvr>
                                        <p:cTn id="12" dur="1" fill="hold">
                                          <p:stCondLst>
                                            <p:cond delay="0"/>
                                          </p:stCondLst>
                                        </p:cTn>
                                        <p:tgtEl>
                                          <p:spTgt spid="3074"/>
                                        </p:tgtEl>
                                        <p:attrNameLst>
                                          <p:attrName>style.visibility</p:attrName>
                                        </p:attrNameLst>
                                      </p:cBhvr>
                                      <p:to>
                                        <p:strVal val="visible"/>
                                      </p:to>
                                    </p:set>
                                    <p:anim to="" calcmode="lin" valueType="num">
                                      <p:cBhvr>
                                        <p:cTn id="13" dur="1" fill="hold"/>
                                        <p:tgtEl>
                                          <p:spTgt spid="307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2214546" y="1000108"/>
            <a:ext cx="4929222" cy="923330"/>
          </a:xfrm>
          <a:prstGeom prst="rect">
            <a:avLst/>
          </a:prstGeom>
          <a:ln w="76200">
            <a:solidFill>
              <a:srgbClr val="FFFF00"/>
            </a:solidFill>
            <a:prstDash val="solid"/>
          </a:ln>
        </p:spPr>
        <p:style>
          <a:lnRef idx="0">
            <a:schemeClr val="accent4"/>
          </a:lnRef>
          <a:fillRef idx="3">
            <a:schemeClr val="accent4"/>
          </a:fillRef>
          <a:effectRef idx="3">
            <a:schemeClr val="accent4"/>
          </a:effectRef>
          <a:fontRef idx="minor">
            <a:schemeClr val="lt1"/>
          </a:fontRef>
        </p:style>
        <p:txBody>
          <a:bodyPr wrap="square">
            <a:spAutoFit/>
          </a:bodyPr>
          <a:lstStyle/>
          <a:p>
            <a:pPr algn="ctr"/>
            <a:r>
              <a:rPr lang="ar-SA" sz="5400" b="1" dirty="0" smtClean="0"/>
              <a:t>قياس نبض المريض</a:t>
            </a:r>
            <a:endParaRPr lang="ar-SA" sz="5400" dirty="0">
              <a:solidFill>
                <a:srgbClr val="FF0000"/>
              </a:solidFill>
            </a:endParaRPr>
          </a:p>
        </p:txBody>
      </p:sp>
      <p:pic>
        <p:nvPicPr>
          <p:cNvPr id="4098" name="Picture 2"/>
          <p:cNvPicPr>
            <a:picLocks noChangeAspect="1" noChangeArrowheads="1"/>
          </p:cNvPicPr>
          <p:nvPr/>
        </p:nvPicPr>
        <p:blipFill>
          <a:blip r:embed="rId2"/>
          <a:srcRect/>
          <a:stretch>
            <a:fillRect/>
          </a:stretch>
        </p:blipFill>
        <p:spPr bwMode="auto">
          <a:xfrm>
            <a:off x="1071538" y="2357430"/>
            <a:ext cx="6867547" cy="3857652"/>
          </a:xfrm>
          <a:prstGeom prst="rect">
            <a:avLst/>
          </a:prstGeom>
          <a:ln w="88900" cap="sq" cmpd="thickThin">
            <a:solidFill>
              <a:srgbClr val="FF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4" presetClass="entr" presetSubtype="0" fill="hold" nodeType="clickEffect">
                                  <p:stCondLst>
                                    <p:cond delay="0"/>
                                  </p:stCondLst>
                                  <p:childTnLst>
                                    <p:set>
                                      <p:cBhvr>
                                        <p:cTn id="12" dur="1" fill="hold">
                                          <p:stCondLst>
                                            <p:cond delay="0"/>
                                          </p:stCondLst>
                                        </p:cTn>
                                        <p:tgtEl>
                                          <p:spTgt spid="4098"/>
                                        </p:tgtEl>
                                        <p:attrNameLst>
                                          <p:attrName>style.visibility</p:attrName>
                                        </p:attrNameLst>
                                      </p:cBhvr>
                                      <p:to>
                                        <p:strVal val="visible"/>
                                      </p:to>
                                    </p:set>
                                    <p:anim to="" calcmode="lin" valueType="num">
                                      <p:cBhvr>
                                        <p:cTn id="13" dur="1" fill="hold"/>
                                        <p:tgtEl>
                                          <p:spTgt spid="4098"/>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2428860" y="1000108"/>
            <a:ext cx="4929222" cy="923330"/>
          </a:xfrm>
          <a:prstGeom prst="rect">
            <a:avLst/>
          </a:prstGeom>
          <a:ln w="76200">
            <a:solidFill>
              <a:srgbClr val="FFFF00"/>
            </a:solidFill>
            <a:prstDash val="solid"/>
          </a:ln>
        </p:spPr>
        <p:style>
          <a:lnRef idx="0">
            <a:schemeClr val="accent4"/>
          </a:lnRef>
          <a:fillRef idx="3">
            <a:schemeClr val="accent4"/>
          </a:fillRef>
          <a:effectRef idx="3">
            <a:schemeClr val="accent4"/>
          </a:effectRef>
          <a:fontRef idx="minor">
            <a:schemeClr val="lt1"/>
          </a:fontRef>
        </p:style>
        <p:txBody>
          <a:bodyPr wrap="square">
            <a:spAutoFit/>
          </a:bodyPr>
          <a:lstStyle/>
          <a:p>
            <a:pPr algn="ctr"/>
            <a:r>
              <a:rPr lang="ar-SA" sz="5400" b="1" dirty="0" smtClean="0"/>
              <a:t>عمل كمادات للمريض</a:t>
            </a:r>
            <a:endParaRPr lang="ar-SA" sz="5400" dirty="0">
              <a:solidFill>
                <a:srgbClr val="FF0000"/>
              </a:solidFill>
            </a:endParaRPr>
          </a:p>
        </p:txBody>
      </p:sp>
      <p:pic>
        <p:nvPicPr>
          <p:cNvPr id="5122" name="Picture 2"/>
          <p:cNvPicPr>
            <a:picLocks noChangeAspect="1" noChangeArrowheads="1"/>
          </p:cNvPicPr>
          <p:nvPr/>
        </p:nvPicPr>
        <p:blipFill>
          <a:blip r:embed="rId2"/>
          <a:srcRect/>
          <a:stretch>
            <a:fillRect/>
          </a:stretch>
        </p:blipFill>
        <p:spPr bwMode="auto">
          <a:xfrm>
            <a:off x="857224" y="2285992"/>
            <a:ext cx="7453324" cy="3857652"/>
          </a:xfrm>
          <a:prstGeom prst="rect">
            <a:avLst/>
          </a:prstGeom>
          <a:ln w="88900" cap="sq" cmpd="thickThin">
            <a:solidFill>
              <a:srgbClr val="FF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4" presetClass="entr" presetSubtype="0" fill="hold" nodeType="clickEffect">
                                  <p:stCondLst>
                                    <p:cond delay="0"/>
                                  </p:stCondLst>
                                  <p:childTnLst>
                                    <p:set>
                                      <p:cBhvr>
                                        <p:cTn id="12" dur="1" fill="hold">
                                          <p:stCondLst>
                                            <p:cond delay="0"/>
                                          </p:stCondLst>
                                        </p:cTn>
                                        <p:tgtEl>
                                          <p:spTgt spid="5122"/>
                                        </p:tgtEl>
                                        <p:attrNameLst>
                                          <p:attrName>style.visibility</p:attrName>
                                        </p:attrNameLst>
                                      </p:cBhvr>
                                      <p:to>
                                        <p:strVal val="visible"/>
                                      </p:to>
                                    </p:set>
                                    <p:anim to="" calcmode="lin" valueType="num">
                                      <p:cBhvr>
                                        <p:cTn id="13" dur="1" fill="hold"/>
                                        <p:tgtEl>
                                          <p:spTgt spid="512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113</TotalTime>
  <Words>144</Words>
  <PresentationFormat>عرض على الشاشة (3:4)‏</PresentationFormat>
  <Paragraphs>18</Paragraphs>
  <Slides>15</Slides>
  <Notes>0</Notes>
  <HiddenSlides>0</HiddenSlides>
  <MMClips>0</MMClips>
  <ScaleCrop>false</ScaleCrop>
  <HeadingPairs>
    <vt:vector size="4" baseType="variant">
      <vt:variant>
        <vt:lpstr>سمة</vt:lpstr>
      </vt:variant>
      <vt:variant>
        <vt:i4>1</vt:i4>
      </vt:variant>
      <vt:variant>
        <vt:lpstr>عناوين الشرائح</vt:lpstr>
      </vt:variant>
      <vt:variant>
        <vt:i4>15</vt:i4>
      </vt:variant>
    </vt:vector>
  </HeadingPairs>
  <TitlesOfParts>
    <vt:vector size="16" baseType="lpstr">
      <vt:lpstr>سمة Office</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lpstr>الشريحة 13</vt:lpstr>
      <vt:lpstr>الشريحة 14</vt:lpstr>
      <vt:lpstr>الشريحة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cp:lastModifiedBy>ScOrPiOnE</cp:lastModifiedBy>
  <cp:revision>23</cp:revision>
  <dcterms:modified xsi:type="dcterms:W3CDTF">2007-02-12T00:28:03Z</dcterms:modified>
</cp:coreProperties>
</file>