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78" r:id="rId3"/>
    <p:sldId id="279" r:id="rId4"/>
    <p:sldId id="291" r:id="rId5"/>
    <p:sldId id="292" r:id="rId6"/>
    <p:sldId id="293" r:id="rId7"/>
    <p:sldId id="280" r:id="rId8"/>
    <p:sldId id="294" r:id="rId9"/>
    <p:sldId id="295" r:id="rId10"/>
    <p:sldId id="281" r:id="rId11"/>
    <p:sldId id="296" r:id="rId12"/>
    <p:sldId id="297" r:id="rId13"/>
    <p:sldId id="298" r:id="rId14"/>
    <p:sldId id="282" r:id="rId15"/>
    <p:sldId id="299" r:id="rId16"/>
    <p:sldId id="283" r:id="rId17"/>
    <p:sldId id="284" r:id="rId18"/>
    <p:sldId id="300" r:id="rId19"/>
    <p:sldId id="301" r:id="rId20"/>
    <p:sldId id="302" r:id="rId21"/>
    <p:sldId id="303" r:id="rId22"/>
    <p:sldId id="304" r:id="rId2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84380"/>
    <p:restoredTop sz="94660"/>
  </p:normalViewPr>
  <p:slideViewPr>
    <p:cSldViewPr>
      <p:cViewPr>
        <p:scale>
          <a:sx n="66" d="100"/>
          <a:sy n="66" d="100"/>
        </p:scale>
        <p:origin x="-318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25/01/1428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2428860" y="2285992"/>
            <a:ext cx="4786346" cy="2349579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6600" b="1" dirty="0" smtClean="0">
                <a:solidFill>
                  <a:srgbClr val="FF0000"/>
                </a:solidFill>
              </a:rPr>
              <a:t>تغذية مرضى السكر والضغط</a:t>
            </a:r>
            <a:endParaRPr lang="ar-EG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61942"/>
            <a:ext cx="8610608" cy="600079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285852" y="1285860"/>
            <a:ext cx="7072362" cy="769441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4400" b="1" dirty="0" smtClean="0"/>
              <a:t>العوامل التي تساعد على ارتفاع الدم :</a:t>
            </a:r>
            <a:endParaRPr lang="ar-SA" sz="4400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57430"/>
            <a:ext cx="8543934" cy="321471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428596" y="714356"/>
            <a:ext cx="8286808" cy="646331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3600" b="1" dirty="0" smtClean="0"/>
              <a:t>للسيطرة على ارتفاع ضغط الدم احرصي على ما يلي :</a:t>
            </a:r>
            <a:endParaRPr lang="ar-SA" sz="36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11" y="1785926"/>
            <a:ext cx="8220093" cy="457203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57158" y="2071678"/>
            <a:ext cx="8501122" cy="2800767"/>
          </a:xfrm>
          <a:prstGeom prst="rect">
            <a:avLst/>
          </a:prstGeom>
          <a:solidFill>
            <a:srgbClr val="00B05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400" b="1" dirty="0" smtClean="0"/>
              <a:t>تجنبي الغضب متبعة التوجيه النبوي الشريف عندما قال رجل للنبي صلى الله عليه وسلم أوصني قال صلى الله عليه وسلم : ( لا تغضب فردد مرارا قال لا تغضب ) .</a:t>
            </a:r>
            <a:endParaRPr lang="ar-SA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21" y="300041"/>
            <a:ext cx="8643998" cy="6272231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خطط انسيابي: شريط مثقب 2"/>
          <p:cNvSpPr/>
          <p:nvPr/>
        </p:nvSpPr>
        <p:spPr>
          <a:xfrm>
            <a:off x="6715140" y="672827"/>
            <a:ext cx="2000264" cy="1275457"/>
          </a:xfrm>
          <a:prstGeom prst="flowChartPunchedTape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400" b="1" dirty="0" smtClean="0"/>
              <a:t>تذكري </a:t>
            </a:r>
            <a:r>
              <a:rPr lang="ar-EG" sz="4400" b="1" dirty="0" smtClean="0"/>
              <a:t>:</a:t>
            </a:r>
            <a:endParaRPr lang="ar-SA" sz="4400" dirty="0"/>
          </a:p>
        </p:txBody>
      </p:sp>
      <p:sp>
        <p:nvSpPr>
          <p:cNvPr id="5" name="مستطيل 4"/>
          <p:cNvSpPr/>
          <p:nvPr/>
        </p:nvSpPr>
        <p:spPr>
          <a:xfrm>
            <a:off x="428596" y="2519788"/>
            <a:ext cx="8501122" cy="2123658"/>
          </a:xfrm>
          <a:prstGeom prst="rect">
            <a:avLst/>
          </a:prstGeom>
          <a:solidFill>
            <a:srgbClr val="0070C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400" b="1" dirty="0" smtClean="0"/>
              <a:t>لا بد لمريض السكر أو الضغط من متابعة زيارة الطبيب بصفة دورية منتظمة وممارسة الرياضة وأفضلها المشي .</a:t>
            </a:r>
            <a:endParaRPr lang="ar-SA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15436" cy="635798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9552"/>
            <a:ext cx="8672515" cy="635795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400298"/>
            <a:ext cx="4900632" cy="1885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20" y="285728"/>
            <a:ext cx="8643998" cy="635798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5429256" y="597739"/>
            <a:ext cx="3429024" cy="830997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800" b="1" dirty="0" smtClean="0"/>
              <a:t>مرضى السكر :</a:t>
            </a:r>
            <a:endParaRPr lang="ar-SA" sz="4800" dirty="0">
              <a:solidFill>
                <a:srgbClr val="FF000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428596" y="2071678"/>
            <a:ext cx="8501122" cy="3046988"/>
          </a:xfrm>
          <a:prstGeom prst="rect">
            <a:avLst/>
          </a:prstGeom>
          <a:solidFill>
            <a:srgbClr val="0070C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800" b="1" dirty="0" smtClean="0"/>
              <a:t>حالة مرضية تصيب الكبار والصغار نتيجة اختلال في مقدرة الجسم على التحكم بمستوى سكر الدم وذلك لنقص أو انعدام في فرز الأنسولين من البنكرياس .</a:t>
            </a:r>
            <a:endParaRPr lang="ar-SA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82034" cy="628654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14326"/>
            <a:ext cx="8705858" cy="625794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290513"/>
            <a:ext cx="8715436" cy="6276975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357950" y="571480"/>
            <a:ext cx="2500330" cy="830997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800" b="1" dirty="0" smtClean="0"/>
              <a:t>أعراضه :</a:t>
            </a:r>
            <a:endParaRPr lang="ar-SA" sz="48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320" y="1928802"/>
            <a:ext cx="8634421" cy="357190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428596" y="873609"/>
            <a:ext cx="8429684" cy="769441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400" b="1" dirty="0" smtClean="0"/>
              <a:t>العوامل التي تزيد من فرصة الإصابة بالسكر :</a:t>
            </a:r>
            <a:endParaRPr lang="ar-SA" sz="44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48" y="2143116"/>
            <a:ext cx="8210556" cy="321471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4286248" y="571480"/>
            <a:ext cx="4572032" cy="830997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800" b="1" dirty="0" smtClean="0"/>
              <a:t>علاج مرضى السكر :</a:t>
            </a:r>
            <a:endParaRPr lang="ar-SA" sz="48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482" y="2043115"/>
            <a:ext cx="8501122" cy="3743339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57158" y="2571744"/>
            <a:ext cx="8501122" cy="1446550"/>
          </a:xfrm>
          <a:prstGeom prst="rect">
            <a:avLst/>
          </a:prstGeom>
          <a:solidFill>
            <a:srgbClr val="00B05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400" b="1" dirty="0" smtClean="0"/>
              <a:t>يعالج مريض السكر لتخفيف مرضه ومنع مضاعفاته وليواصل حياته بصورة طبيعية .</a:t>
            </a:r>
            <a:endParaRPr lang="ar-SA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715436" cy="607223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57158" y="2428868"/>
            <a:ext cx="8501122" cy="2123658"/>
          </a:xfrm>
          <a:prstGeom prst="rect">
            <a:avLst/>
          </a:prstGeom>
          <a:solidFill>
            <a:srgbClr val="00B05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400" b="1" dirty="0" smtClean="0"/>
              <a:t>يفضل لمرضى السكر الذين يعتمدون على الأنسولين تناول ( خمس أو ست ) وجبات بدلا من ( وجبتين أو ثلاث وجبات ) .</a:t>
            </a:r>
            <a:endParaRPr lang="ar-SA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4714876" y="597739"/>
            <a:ext cx="4143404" cy="830997"/>
          </a:xfrm>
          <a:prstGeom prst="rect">
            <a:avLst/>
          </a:prstGeom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800" b="1" dirty="0" smtClean="0"/>
              <a:t>مرضى ضغط الدم :</a:t>
            </a:r>
            <a:endParaRPr lang="ar-SA" sz="4800" dirty="0">
              <a:solidFill>
                <a:srgbClr val="FF000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428596" y="2071678"/>
            <a:ext cx="8501122" cy="3046988"/>
          </a:xfrm>
          <a:prstGeom prst="rect">
            <a:avLst/>
          </a:prstGeom>
          <a:solidFill>
            <a:srgbClr val="0070C0"/>
          </a:solidFill>
          <a:ln w="76200">
            <a:solidFill>
              <a:srgbClr val="FFFF00"/>
            </a:solidFill>
            <a:prstDash val="soli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SA" sz="4800" b="1" dirty="0" smtClean="0"/>
              <a:t>ارتفاع مستوى ضغط الدم أعلى من المعدل الطبيعي مما يستدعي استخدام العقاقير المضادة لفرط ضغط الدم ويطلق عليه اسم ( القاتل الصامت ) .</a:t>
            </a:r>
            <a:endParaRPr lang="ar-SA" sz="4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4429132"/>
            <a:ext cx="2190759" cy="214314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177</Words>
  <PresentationFormat>عرض على الشاشة (3:4)‏</PresentationFormat>
  <Paragraphs>15</Paragraphs>
  <Slides>22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22</vt:i4>
      </vt:variant>
    </vt:vector>
  </HeadingPairs>
  <TitlesOfParts>
    <vt:vector size="23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ScOrPiOnE</cp:lastModifiedBy>
  <cp:revision>25</cp:revision>
  <dcterms:modified xsi:type="dcterms:W3CDTF">2007-02-12T00:30:53Z</dcterms:modified>
</cp:coreProperties>
</file>