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6" r:id="rId2"/>
    <p:sldId id="291" r:id="rId3"/>
    <p:sldId id="278" r:id="rId4"/>
    <p:sldId id="279" r:id="rId5"/>
    <p:sldId id="280" r:id="rId6"/>
    <p:sldId id="281" r:id="rId7"/>
    <p:sldId id="282" r:id="rId8"/>
    <p:sldId id="283" r:id="rId9"/>
    <p:sldId id="284" r:id="rId10"/>
    <p:sldId id="285" r:id="rId11"/>
    <p:sldId id="292" r:id="rId12"/>
    <p:sldId id="286" r:id="rId13"/>
    <p:sldId id="287" r:id="rId14"/>
    <p:sldId id="293" r:id="rId15"/>
    <p:sldId id="288" r:id="rId16"/>
    <p:sldId id="289" r:id="rId17"/>
    <p:sldId id="290" r:id="rId18"/>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horzBarState="maximized">
    <p:restoredLeft sz="84380"/>
    <p:restoredTop sz="94660"/>
  </p:normalViewPr>
  <p:slideViewPr>
    <p:cSldViewPr>
      <p:cViewPr>
        <p:scale>
          <a:sx n="66" d="100"/>
          <a:sy n="66" d="100"/>
        </p:scale>
        <p:origin x="-318" y="-30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25/01/1428</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25/01/1428</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25/01/1428</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25/01/1428</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25/01/1428</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25/01/1428</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25/01/1428</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B8ABB09-4A1D-463E-8065-109CC2B7EFAA}" type="datetimeFigureOut">
              <a:rPr lang="ar-SA" smtClean="0"/>
              <a:pPr/>
              <a:t>25/01/1428</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pPr/>
              <a:t>25/01/1428</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25/01/1428</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25/01/1428</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6000" b="-6000"/>
          </a:stretch>
        </a:blipFill>
        <a:effectLst/>
      </p:bgPr>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B8ABB09-4A1D-463E-8065-109CC2B7EFAA}" type="datetimeFigureOut">
              <a:rPr lang="ar-SA" smtClean="0"/>
              <a:pPr/>
              <a:t>25/01/1428</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B34F065-1154-456A-91E3-76DE8E75E17B}"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مربع نص 4"/>
          <p:cNvSpPr txBox="1"/>
          <p:nvPr/>
        </p:nvSpPr>
        <p:spPr>
          <a:xfrm>
            <a:off x="2500298" y="2536273"/>
            <a:ext cx="3929090" cy="1600438"/>
          </a:xfrm>
          <a:prstGeom prst="roundRect">
            <a:avLst/>
          </a:prstGeom>
          <a:effectLst>
            <a:glow rad="228600">
              <a:schemeClr val="accent5">
                <a:satMod val="175000"/>
                <a:alpha val="40000"/>
              </a:schemeClr>
            </a:glow>
            <a:outerShdw blurRad="40000" dist="20000" dir="5400000" rotWithShape="0">
              <a:srgbClr val="000000">
                <a:alpha val="38000"/>
              </a:srgbClr>
            </a:outerShdw>
          </a:effectLst>
        </p:spPr>
        <p:style>
          <a:lnRef idx="1">
            <a:schemeClr val="accent5"/>
          </a:lnRef>
          <a:fillRef idx="2">
            <a:schemeClr val="accent5"/>
          </a:fillRef>
          <a:effectRef idx="1">
            <a:schemeClr val="accent5"/>
          </a:effectRef>
          <a:fontRef idx="minor">
            <a:schemeClr val="dk1"/>
          </a:fontRef>
        </p:style>
        <p:txBody>
          <a:bodyPr wrap="square" rtlCol="1">
            <a:spAutoFit/>
          </a:bodyPr>
          <a:lstStyle/>
          <a:p>
            <a:pPr algn="ctr"/>
            <a:r>
              <a:rPr lang="ar-SA" sz="8800" b="1" dirty="0" smtClean="0">
                <a:solidFill>
                  <a:srgbClr val="FF0000"/>
                </a:solidFill>
              </a:rPr>
              <a:t>العجائن</a:t>
            </a:r>
            <a:endParaRPr lang="ar-EG" sz="88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0" fill="hold"/>
                                        <p:tgtEl>
                                          <p:spTgt spid="5"/>
                                        </p:tgtEl>
                                        <p:attrNameLst>
                                          <p:attrName>ppt_w</p:attrName>
                                        </p:attrNameLst>
                                      </p:cBhvr>
                                      <p:tavLst>
                                        <p:tav tm="0" fmla="#ppt_w*sin(2.5*pi*$)">
                                          <p:val>
                                            <p:fltVal val="0"/>
                                          </p:val>
                                        </p:tav>
                                        <p:tav tm="100000">
                                          <p:val>
                                            <p:fltVal val="1"/>
                                          </p:val>
                                        </p:tav>
                                      </p:tavLst>
                                    </p:anim>
                                    <p:anim calcmode="lin" valueType="num">
                                      <p:cBhvr>
                                        <p:cTn id="8" dur="5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844524" y="2219321"/>
            <a:ext cx="7672416" cy="2138373"/>
          </a:xfrm>
          <a:prstGeom prst="rect">
            <a:avLst/>
          </a:prstGeom>
          <a:ln w="88900" cap="sq" cmpd="thickThin">
            <a:solidFill>
              <a:srgbClr val="FF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 to="" calcmode="lin" valueType="num">
                                      <p:cBhvr>
                                        <p:cTn id="7" dur="1" fill="hold"/>
                                        <p:tgtEl>
                                          <p:spTgt spid="614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3286116" y="2657299"/>
            <a:ext cx="2643206" cy="1200329"/>
          </a:xfrm>
          <a:prstGeom prst="rect">
            <a:avLst/>
          </a:prstGeom>
          <a:solidFill>
            <a:srgbClr val="0070C0"/>
          </a:solidFill>
          <a:ln w="76200">
            <a:solidFill>
              <a:srgbClr val="FFFF00"/>
            </a:solidFill>
            <a:prstDash val="solid"/>
          </a:ln>
        </p:spPr>
        <p:style>
          <a:lnRef idx="0">
            <a:schemeClr val="accent4"/>
          </a:lnRef>
          <a:fillRef idx="3">
            <a:schemeClr val="accent4"/>
          </a:fillRef>
          <a:effectRef idx="3">
            <a:schemeClr val="accent4"/>
          </a:effectRef>
          <a:fontRef idx="minor">
            <a:schemeClr val="lt1"/>
          </a:fontRef>
        </p:style>
        <p:txBody>
          <a:bodyPr wrap="square">
            <a:spAutoFit/>
          </a:bodyPr>
          <a:lstStyle/>
          <a:p>
            <a:pPr algn="ctr"/>
            <a:r>
              <a:rPr lang="ar-SA" sz="7200" b="1" dirty="0" err="1" smtClean="0"/>
              <a:t>الدونات</a:t>
            </a:r>
            <a:endParaRPr lang="ar-SA" sz="7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srcRect/>
          <a:stretch>
            <a:fillRect/>
          </a:stretch>
        </p:blipFill>
        <p:spPr bwMode="auto">
          <a:xfrm>
            <a:off x="285720" y="219077"/>
            <a:ext cx="8572560" cy="6424633"/>
          </a:xfrm>
          <a:prstGeom prst="rect">
            <a:avLst/>
          </a:prstGeom>
          <a:ln w="88900" cap="sq" cmpd="thickThin">
            <a:solidFill>
              <a:srgbClr val="FF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 to="" calcmode="lin" valueType="num">
                                      <p:cBhvr>
                                        <p:cTn id="7" dur="1" fill="hold"/>
                                        <p:tgtEl>
                                          <p:spTgt spid="717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srcRect/>
          <a:stretch>
            <a:fillRect/>
          </a:stretch>
        </p:blipFill>
        <p:spPr bwMode="auto">
          <a:xfrm>
            <a:off x="479396" y="2057398"/>
            <a:ext cx="8286808" cy="2728924"/>
          </a:xfrm>
          <a:prstGeom prst="rect">
            <a:avLst/>
          </a:prstGeom>
          <a:ln w="88900" cap="sq" cmpd="thickThin">
            <a:solidFill>
              <a:srgbClr val="FF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 to="" calcmode="lin" valueType="num">
                                      <p:cBhvr>
                                        <p:cTn id="7" dur="1" fill="hold"/>
                                        <p:tgtEl>
                                          <p:spTgt spid="819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2571736" y="2657299"/>
            <a:ext cx="4214842" cy="1200329"/>
          </a:xfrm>
          <a:prstGeom prst="rect">
            <a:avLst/>
          </a:prstGeom>
          <a:solidFill>
            <a:srgbClr val="0070C0"/>
          </a:solidFill>
          <a:ln w="76200">
            <a:solidFill>
              <a:srgbClr val="FFFF00"/>
            </a:solidFill>
            <a:prstDash val="solid"/>
          </a:ln>
        </p:spPr>
        <p:style>
          <a:lnRef idx="0">
            <a:schemeClr val="accent4"/>
          </a:lnRef>
          <a:fillRef idx="3">
            <a:schemeClr val="accent4"/>
          </a:fillRef>
          <a:effectRef idx="3">
            <a:schemeClr val="accent4"/>
          </a:effectRef>
          <a:fontRef idx="minor">
            <a:schemeClr val="lt1"/>
          </a:fontRef>
        </p:style>
        <p:txBody>
          <a:bodyPr wrap="square">
            <a:spAutoFit/>
          </a:bodyPr>
          <a:lstStyle/>
          <a:p>
            <a:pPr algn="ctr"/>
            <a:r>
              <a:rPr lang="ar-SA" sz="7200" b="1" dirty="0" smtClean="0"/>
              <a:t>فطيرة التفاح</a:t>
            </a:r>
            <a:endParaRPr lang="ar-SA" sz="7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srcRect/>
          <a:stretch>
            <a:fillRect/>
          </a:stretch>
        </p:blipFill>
        <p:spPr bwMode="auto">
          <a:xfrm>
            <a:off x="188882" y="168276"/>
            <a:ext cx="8758272" cy="6500834"/>
          </a:xfrm>
          <a:prstGeom prst="rect">
            <a:avLst/>
          </a:prstGeom>
          <a:ln w="88900" cap="sq" cmpd="thickThin">
            <a:solidFill>
              <a:srgbClr val="FF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 to="" calcmode="lin" valueType="num">
                                      <p:cBhvr>
                                        <p:cTn id="7" dur="1" fill="hold"/>
                                        <p:tgtEl>
                                          <p:spTgt spid="9218"/>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srcRect/>
          <a:stretch>
            <a:fillRect/>
          </a:stretch>
        </p:blipFill>
        <p:spPr bwMode="auto">
          <a:xfrm>
            <a:off x="728663" y="1785926"/>
            <a:ext cx="7686675" cy="3000396"/>
          </a:xfrm>
          <a:prstGeom prst="rect">
            <a:avLst/>
          </a:prstGeom>
          <a:ln w="88900" cap="sq" cmpd="thickThin">
            <a:solidFill>
              <a:srgbClr val="FF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 to="" calcmode="lin" valueType="num">
                                      <p:cBhvr>
                                        <p:cTn id="7" dur="1" fill="hold"/>
                                        <p:tgtEl>
                                          <p:spTgt spid="1024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srcRect/>
          <a:stretch>
            <a:fillRect/>
          </a:stretch>
        </p:blipFill>
        <p:spPr bwMode="auto">
          <a:xfrm>
            <a:off x="226983" y="201614"/>
            <a:ext cx="8643998" cy="6429396"/>
          </a:xfrm>
          <a:prstGeom prst="rect">
            <a:avLst/>
          </a:prstGeom>
          <a:ln w="88900" cap="sq" cmpd="thickThin">
            <a:solidFill>
              <a:srgbClr val="FF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 to="" calcmode="lin" valueType="num">
                                      <p:cBhvr>
                                        <p:cTn id="7" dur="1" fill="hold"/>
                                        <p:tgtEl>
                                          <p:spTgt spid="1126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142844" y="357166"/>
            <a:ext cx="8286808" cy="584775"/>
          </a:xfrm>
          <a:prstGeom prst="rect">
            <a:avLst/>
          </a:prstGeom>
          <a:ln w="76200">
            <a:solidFill>
              <a:srgbClr val="FFFF00"/>
            </a:solidFill>
            <a:prstDash val="solid"/>
          </a:ln>
          <a:scene3d>
            <a:camera prst="perspectiveLeft"/>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wrap="square">
            <a:spAutoFit/>
          </a:bodyPr>
          <a:lstStyle/>
          <a:p>
            <a:r>
              <a:rPr lang="ar-SA" sz="3200" b="1" dirty="0" smtClean="0"/>
              <a:t>ما الأصل في عمل الأصناف الظاهرة في الصورة التي أمامك ؟</a:t>
            </a:r>
            <a:endParaRPr lang="ar-SA" sz="3200" dirty="0"/>
          </a:p>
        </p:txBody>
      </p:sp>
      <p:pic>
        <p:nvPicPr>
          <p:cNvPr id="1026" name="Picture 2"/>
          <p:cNvPicPr>
            <a:picLocks noChangeAspect="1" noChangeArrowheads="1"/>
          </p:cNvPicPr>
          <p:nvPr/>
        </p:nvPicPr>
        <p:blipFill>
          <a:blip r:embed="rId2"/>
          <a:srcRect/>
          <a:stretch>
            <a:fillRect/>
          </a:stretch>
        </p:blipFill>
        <p:spPr bwMode="auto">
          <a:xfrm>
            <a:off x="277782" y="1285860"/>
            <a:ext cx="8605846" cy="4429156"/>
          </a:xfrm>
          <a:prstGeom prst="rect">
            <a:avLst/>
          </a:prstGeom>
          <a:ln w="88900" cap="sq" cmpd="thickThin">
            <a:solidFill>
              <a:srgbClr val="FF0000"/>
            </a:solidFill>
            <a:prstDash val="solid"/>
            <a:miter lim="800000"/>
          </a:ln>
          <a:effectLst>
            <a:innerShdw blurRad="76200">
              <a:srgbClr val="000000"/>
            </a:innerShdw>
          </a:effectLst>
        </p:spPr>
      </p:pic>
      <p:sp>
        <p:nvSpPr>
          <p:cNvPr id="6" name="مستطيل 5"/>
          <p:cNvSpPr/>
          <p:nvPr/>
        </p:nvSpPr>
        <p:spPr>
          <a:xfrm>
            <a:off x="428596" y="6120490"/>
            <a:ext cx="8072494" cy="523220"/>
          </a:xfrm>
          <a:prstGeom prst="rect">
            <a:avLst/>
          </a:prstGeom>
          <a:ln w="76200">
            <a:solidFill>
              <a:srgbClr val="FFFF00"/>
            </a:solidFill>
            <a:prstDash val="solid"/>
          </a:ln>
          <a:scene3d>
            <a:camera prst="perspectiveLeft"/>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wrap="square">
            <a:spAutoFit/>
          </a:bodyPr>
          <a:lstStyle/>
          <a:p>
            <a:r>
              <a:rPr lang="ar-SA" sz="2800" b="1" dirty="0" smtClean="0"/>
              <a:t>ما المراحل التي مرت </a:t>
            </a:r>
            <a:r>
              <a:rPr lang="ar-SA" sz="2800" b="1" dirty="0" err="1" smtClean="0"/>
              <a:t>بها</a:t>
            </a:r>
            <a:r>
              <a:rPr lang="ar-SA" sz="2800" b="1" dirty="0" smtClean="0"/>
              <a:t> هذه الأصناف قبل وصولها بهذا الشكل ؟</a:t>
            </a:r>
            <a:endParaRPr lang="ar-SA"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4" presetClass="entr" presetSubtype="0" fill="hold" nodeType="clickEffect">
                                  <p:stCondLst>
                                    <p:cond delay="0"/>
                                  </p:stCondLst>
                                  <p:childTnLst>
                                    <p:set>
                                      <p:cBhvr>
                                        <p:cTn id="12" dur="1" fill="hold">
                                          <p:stCondLst>
                                            <p:cond delay="0"/>
                                          </p:stCondLst>
                                        </p:cTn>
                                        <p:tgtEl>
                                          <p:spTgt spid="1026"/>
                                        </p:tgtEl>
                                        <p:attrNameLst>
                                          <p:attrName>style.visibility</p:attrName>
                                        </p:attrNameLst>
                                      </p:cBhvr>
                                      <p:to>
                                        <p:strVal val="visible"/>
                                      </p:to>
                                    </p:set>
                                    <p:anim to="" calcmode="lin" valueType="num">
                                      <p:cBhvr>
                                        <p:cTn id="13" dur="1" fill="hold"/>
                                        <p:tgtEl>
                                          <p:spTgt spid="1026"/>
                                        </p:tgtEl>
                                        <p:attrNameLst>
                                          <p:attrName/>
                                        </p:attrNameLst>
                                      </p:cBhvr>
                                    </p:anim>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6715140" y="285728"/>
            <a:ext cx="2143140" cy="830997"/>
          </a:xfrm>
          <a:prstGeom prst="rect">
            <a:avLst/>
          </a:prstGeom>
          <a:ln w="76200">
            <a:solidFill>
              <a:srgbClr val="FFFF00"/>
            </a:solidFill>
            <a:prstDash val="solid"/>
          </a:ln>
        </p:spPr>
        <p:style>
          <a:lnRef idx="0">
            <a:schemeClr val="accent4"/>
          </a:lnRef>
          <a:fillRef idx="3">
            <a:schemeClr val="accent4"/>
          </a:fillRef>
          <a:effectRef idx="3">
            <a:schemeClr val="accent4"/>
          </a:effectRef>
          <a:fontRef idx="minor">
            <a:schemeClr val="lt1"/>
          </a:fontRef>
        </p:style>
        <p:txBody>
          <a:bodyPr wrap="square">
            <a:spAutoFit/>
          </a:bodyPr>
          <a:lstStyle/>
          <a:p>
            <a:r>
              <a:rPr lang="ar-SA" sz="4800" b="1" dirty="0" smtClean="0"/>
              <a:t>العجين :</a:t>
            </a:r>
            <a:endParaRPr lang="ar-SA" sz="4800" dirty="0">
              <a:solidFill>
                <a:srgbClr val="FF0000"/>
              </a:solidFill>
            </a:endParaRPr>
          </a:p>
        </p:txBody>
      </p:sp>
      <p:sp>
        <p:nvSpPr>
          <p:cNvPr id="3" name="مستطيل 2"/>
          <p:cNvSpPr/>
          <p:nvPr/>
        </p:nvSpPr>
        <p:spPr>
          <a:xfrm>
            <a:off x="357158" y="1594199"/>
            <a:ext cx="8501122" cy="3477875"/>
          </a:xfrm>
          <a:prstGeom prst="rect">
            <a:avLst/>
          </a:prstGeom>
          <a:solidFill>
            <a:srgbClr val="00B050"/>
          </a:solidFill>
          <a:ln w="76200">
            <a:solidFill>
              <a:srgbClr val="FFFF00"/>
            </a:solidFill>
            <a:prstDash val="solid"/>
          </a:ln>
        </p:spPr>
        <p:style>
          <a:lnRef idx="0">
            <a:schemeClr val="accent4"/>
          </a:lnRef>
          <a:fillRef idx="3">
            <a:schemeClr val="accent4"/>
          </a:fillRef>
          <a:effectRef idx="3">
            <a:schemeClr val="accent4"/>
          </a:effectRef>
          <a:fontRef idx="minor">
            <a:schemeClr val="lt1"/>
          </a:fontRef>
        </p:style>
        <p:txBody>
          <a:bodyPr wrap="square">
            <a:spAutoFit/>
          </a:bodyPr>
          <a:lstStyle/>
          <a:p>
            <a:r>
              <a:rPr lang="ar-SA" sz="4400" b="1" dirty="0" smtClean="0"/>
              <a:t>مزيج من الدقيق ونوع من السائل كالماء أو ............ أو ............ وتختلف نسبتهما من صنف إلى آخر حسب نوع الناتج المطلوب ويضاف للعجين مواد تكسبه نكهة وليونة كما قد تزيد من قيمته الغذائية .</a:t>
            </a:r>
            <a:endParaRPr lang="ar-SA" sz="4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214283" y="400049"/>
            <a:ext cx="8715436" cy="6100785"/>
          </a:xfrm>
          <a:prstGeom prst="rect">
            <a:avLst/>
          </a:prstGeom>
          <a:ln w="88900" cap="sq" cmpd="thickThin">
            <a:solidFill>
              <a:srgbClr val="FF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to="" calcmode="lin" valueType="num">
                                      <p:cBhvr>
                                        <p:cTn id="7" dur="1" fill="hold"/>
                                        <p:tgtEl>
                                          <p:spTgt spid="205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226982" y="261944"/>
            <a:ext cx="8686807" cy="6381766"/>
          </a:xfrm>
          <a:prstGeom prst="rect">
            <a:avLst/>
          </a:prstGeom>
          <a:ln w="88900" cap="sq" cmpd="thickThin">
            <a:solidFill>
              <a:srgbClr val="FF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to="" calcmode="lin" valueType="num">
                                      <p:cBhvr>
                                        <p:cTn id="7" dur="1" fill="hold"/>
                                        <p:tgtEl>
                                          <p:spTgt spid="307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260320" y="204792"/>
            <a:ext cx="8626483" cy="6438918"/>
          </a:xfrm>
          <a:prstGeom prst="rect">
            <a:avLst/>
          </a:prstGeom>
          <a:ln w="88900" cap="sq" cmpd="thickThin">
            <a:solidFill>
              <a:srgbClr val="FF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to="" calcmode="lin" valueType="num">
                                      <p:cBhvr>
                                        <p:cTn id="7" dur="1" fill="hold"/>
                                        <p:tgtEl>
                                          <p:spTgt spid="4098"/>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357158" y="2285992"/>
            <a:ext cx="8501122" cy="2123658"/>
          </a:xfrm>
          <a:prstGeom prst="rect">
            <a:avLst/>
          </a:prstGeom>
          <a:solidFill>
            <a:srgbClr val="00B050"/>
          </a:solidFill>
          <a:ln w="76200">
            <a:solidFill>
              <a:srgbClr val="FFFF00"/>
            </a:solidFill>
            <a:prstDash val="solid"/>
          </a:ln>
        </p:spPr>
        <p:style>
          <a:lnRef idx="0">
            <a:schemeClr val="accent4"/>
          </a:lnRef>
          <a:fillRef idx="3">
            <a:schemeClr val="accent4"/>
          </a:fillRef>
          <a:effectRef idx="3">
            <a:schemeClr val="accent4"/>
          </a:effectRef>
          <a:fontRef idx="minor">
            <a:schemeClr val="lt1"/>
          </a:fontRef>
        </p:style>
        <p:txBody>
          <a:bodyPr wrap="square">
            <a:spAutoFit/>
          </a:bodyPr>
          <a:lstStyle/>
          <a:p>
            <a:r>
              <a:rPr lang="ar-SA" sz="4400" b="1" dirty="0" smtClean="0"/>
              <a:t>هناك بعض الأنواع من الدقيق تحتوي على مادة رافعة فيجب مراعاة ذلك عند إعداد العجائن منها .</a:t>
            </a:r>
            <a:endParaRPr lang="ar-SA" sz="4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2428860" y="2862860"/>
            <a:ext cx="4643470" cy="923330"/>
          </a:xfrm>
          <a:prstGeom prst="rect">
            <a:avLst/>
          </a:prstGeom>
          <a:solidFill>
            <a:srgbClr val="0070C0"/>
          </a:solidFill>
          <a:ln w="76200">
            <a:solidFill>
              <a:srgbClr val="FFFF00"/>
            </a:solidFill>
            <a:prstDash val="solid"/>
          </a:ln>
        </p:spPr>
        <p:style>
          <a:lnRef idx="0">
            <a:schemeClr val="accent4"/>
          </a:lnRef>
          <a:fillRef idx="3">
            <a:schemeClr val="accent4"/>
          </a:fillRef>
          <a:effectRef idx="3">
            <a:schemeClr val="accent4"/>
          </a:effectRef>
          <a:fontRef idx="minor">
            <a:schemeClr val="lt1"/>
          </a:fontRef>
        </p:style>
        <p:txBody>
          <a:bodyPr wrap="square">
            <a:spAutoFit/>
          </a:bodyPr>
          <a:lstStyle/>
          <a:p>
            <a:pPr algn="ctr"/>
            <a:r>
              <a:rPr lang="ar-SA" sz="5400" b="1" dirty="0" smtClean="0"/>
              <a:t>فطائر بالجبن واللبنة</a:t>
            </a:r>
            <a:endParaRPr lang="ar-SA" sz="5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a:stretch>
            <a:fillRect/>
          </a:stretch>
        </p:blipFill>
        <p:spPr bwMode="auto">
          <a:xfrm>
            <a:off x="214282" y="214314"/>
            <a:ext cx="8658259" cy="6429396"/>
          </a:xfrm>
          <a:prstGeom prst="rect">
            <a:avLst/>
          </a:prstGeom>
          <a:ln w="88900" cap="sq" cmpd="thickThin">
            <a:solidFill>
              <a:srgbClr val="FF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to="" calcmode="lin" valueType="num">
                                      <p:cBhvr>
                                        <p:cTn id="7" dur="1" fill="hold"/>
                                        <p:tgtEl>
                                          <p:spTgt spid="512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113</TotalTime>
  <Words>83</Words>
  <PresentationFormat>عرض على الشاشة (3:4)‏</PresentationFormat>
  <Paragraphs>9</Paragraphs>
  <Slides>17</Slides>
  <Notes>0</Notes>
  <HiddenSlides>0</HiddenSlides>
  <MMClips>0</MMClips>
  <ScaleCrop>false</ScaleCrop>
  <HeadingPairs>
    <vt:vector size="4" baseType="variant">
      <vt:variant>
        <vt:lpstr>سمة</vt:lpstr>
      </vt:variant>
      <vt:variant>
        <vt:i4>1</vt:i4>
      </vt:variant>
      <vt:variant>
        <vt:lpstr>عناوين الشرائح</vt:lpstr>
      </vt:variant>
      <vt:variant>
        <vt:i4>17</vt:i4>
      </vt:variant>
    </vt:vector>
  </HeadingPairs>
  <TitlesOfParts>
    <vt:vector size="18" baseType="lpstr">
      <vt:lpstr>سمة Office</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الشريحة 12</vt:lpstr>
      <vt:lpstr>الشريحة 13</vt:lpstr>
      <vt:lpstr>الشريحة 14</vt:lpstr>
      <vt:lpstr>الشريحة 15</vt:lpstr>
      <vt:lpstr>الشريحة 16</vt:lpstr>
      <vt:lpstr>الشريحة 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cp:lastModifiedBy>ScOrPiOnE</cp:lastModifiedBy>
  <cp:revision>22</cp:revision>
  <dcterms:modified xsi:type="dcterms:W3CDTF">2007-02-12T00:31:30Z</dcterms:modified>
</cp:coreProperties>
</file>