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92" r:id="rId3"/>
    <p:sldId id="278" r:id="rId4"/>
    <p:sldId id="280" r:id="rId5"/>
    <p:sldId id="281" r:id="rId6"/>
    <p:sldId id="282" r:id="rId7"/>
    <p:sldId id="283" r:id="rId8"/>
    <p:sldId id="284" r:id="rId9"/>
    <p:sldId id="293" r:id="rId10"/>
    <p:sldId id="285" r:id="rId11"/>
    <p:sldId id="286" r:id="rId12"/>
    <p:sldId id="287" r:id="rId13"/>
    <p:sldId id="294" r:id="rId14"/>
    <p:sldId id="288" r:id="rId15"/>
    <p:sldId id="289" r:id="rId1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horzBarState="maximized">
    <p:restoredLeft sz="84380"/>
    <p:restoredTop sz="94660"/>
  </p:normalViewPr>
  <p:slideViewPr>
    <p:cSldViewPr>
      <p:cViewPr>
        <p:scale>
          <a:sx n="66" d="100"/>
          <a:sy n="66" d="100"/>
        </p:scale>
        <p:origin x="-318" y="-30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ربع نص 4"/>
          <p:cNvSpPr txBox="1"/>
          <p:nvPr/>
        </p:nvSpPr>
        <p:spPr>
          <a:xfrm>
            <a:off x="1857356" y="2143116"/>
            <a:ext cx="5715040" cy="2349579"/>
          </a:xfrm>
          <a:prstGeom prst="roundRect">
            <a:avLst/>
          </a:prstGeom>
          <a:effectLst>
            <a:glow rad="228600">
              <a:schemeClr val="accent5">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wrap="square" rtlCol="1">
            <a:spAutoFit/>
          </a:bodyPr>
          <a:lstStyle/>
          <a:p>
            <a:pPr algn="ctr"/>
            <a:r>
              <a:rPr lang="ar-SA" sz="6600" b="1" dirty="0" smtClean="0">
                <a:solidFill>
                  <a:srgbClr val="FF0000"/>
                </a:solidFill>
              </a:rPr>
              <a:t>الطب النبوي </a:t>
            </a:r>
            <a:r>
              <a:rPr lang="ar-SA" sz="6600" b="1" dirty="0" err="1" smtClean="0">
                <a:solidFill>
                  <a:srgbClr val="FF0000"/>
                </a:solidFill>
              </a:rPr>
              <a:t>والتداوي</a:t>
            </a:r>
            <a:r>
              <a:rPr lang="ar-SA" sz="6600" b="1" dirty="0" smtClean="0">
                <a:solidFill>
                  <a:srgbClr val="FF0000"/>
                </a:solidFill>
              </a:rPr>
              <a:t> بالأعشاب</a:t>
            </a:r>
            <a:endParaRPr lang="ar-EG" sz="6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fmla="#ppt_w*sin(2.5*pi*$)">
                                          <p:val>
                                            <p:fltVal val="0"/>
                                          </p:val>
                                        </p:tav>
                                        <p:tav tm="100000">
                                          <p:val>
                                            <p:fltVal val="1"/>
                                          </p:val>
                                        </p:tav>
                                      </p:tavLst>
                                    </p:anim>
                                    <p:anim calcmode="lin" valueType="num">
                                      <p:cBhvr>
                                        <p:cTn id="8"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273020" y="285728"/>
            <a:ext cx="8620138" cy="6357982"/>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57158" y="2000240"/>
            <a:ext cx="8501122" cy="2800767"/>
          </a:xfrm>
          <a:prstGeom prst="rect">
            <a:avLst/>
          </a:prstGeom>
          <a:solidFill>
            <a:srgbClr val="0070C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4400" b="1" dirty="0" smtClean="0"/>
              <a:t>معظم الأدوية الكيميائية مصنعة من الأعشاب والأغذية الطبيعية ولكن بطرق مقننة وحديثة ولا نستطيع الاستغناء عن هذه الأدوية في بعض الحالات المرضية .</a:t>
            </a:r>
            <a:endParaRPr lang="ar-SA"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57158" y="214290"/>
            <a:ext cx="8501122" cy="2062103"/>
          </a:xfrm>
          <a:prstGeom prst="rect">
            <a:avLst/>
          </a:prstGeom>
          <a:solidFill>
            <a:srgbClr val="0070C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3200" b="1" dirty="0" smtClean="0"/>
              <a:t>العلاج بالأعشاب له تأثير نافع إذا حسن استعماله وتأثير ضار إذا كان على أسس خاطئة مبنية على وصفات لا تحقق الغاية المنشودة بل قد تسبب أخطاء كبيرة لمن يتناولها وذلك للأسباب التالية :</a:t>
            </a:r>
            <a:endParaRPr lang="ar-SA" sz="3200" dirty="0"/>
          </a:p>
        </p:txBody>
      </p:sp>
      <p:pic>
        <p:nvPicPr>
          <p:cNvPr id="9218" name="Picture 2"/>
          <p:cNvPicPr>
            <a:picLocks noChangeAspect="1" noChangeArrowheads="1"/>
          </p:cNvPicPr>
          <p:nvPr/>
        </p:nvPicPr>
        <p:blipFill>
          <a:blip r:embed="rId2"/>
          <a:srcRect/>
          <a:stretch>
            <a:fillRect/>
          </a:stretch>
        </p:blipFill>
        <p:spPr bwMode="auto">
          <a:xfrm>
            <a:off x="344458" y="2500306"/>
            <a:ext cx="8477257" cy="4143404"/>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9218"/>
                                        </p:tgtEl>
                                        <p:attrNameLst>
                                          <p:attrName>style.visibility</p:attrName>
                                        </p:attrNameLst>
                                      </p:cBhvr>
                                      <p:to>
                                        <p:strVal val="visible"/>
                                      </p:to>
                                    </p:set>
                                    <p:anim to="" calcmode="lin" valueType="num">
                                      <p:cBhvr>
                                        <p:cTn id="13" dur="1" fill="hold"/>
                                        <p:tgtEl>
                                          <p:spTgt spid="92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57158" y="214290"/>
            <a:ext cx="8501122" cy="1569660"/>
          </a:xfrm>
          <a:prstGeom prst="rect">
            <a:avLst/>
          </a:prstGeom>
          <a:solidFill>
            <a:srgbClr val="0070C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3200" b="1" dirty="0" smtClean="0"/>
              <a:t>قد يتبع بعض المرضى في علاجهم أساليب خاطئة مثل الذهاب </a:t>
            </a:r>
            <a:r>
              <a:rPr lang="ar-SA" sz="3200" b="1" dirty="0" err="1" smtClean="0"/>
              <a:t>للمشغوذين</a:t>
            </a:r>
            <a:r>
              <a:rPr lang="ar-SA" sz="3200" b="1" dirty="0" smtClean="0"/>
              <a:t> الحريصين على سلب الأموال وإلحاق الأذى بالمريض ومنه :</a:t>
            </a:r>
            <a:endParaRPr lang="ar-SA" sz="3200" dirty="0"/>
          </a:p>
        </p:txBody>
      </p:sp>
      <p:pic>
        <p:nvPicPr>
          <p:cNvPr id="10242" name="Picture 2"/>
          <p:cNvPicPr>
            <a:picLocks noChangeAspect="1" noChangeArrowheads="1"/>
          </p:cNvPicPr>
          <p:nvPr/>
        </p:nvPicPr>
        <p:blipFill>
          <a:blip r:embed="rId2"/>
          <a:srcRect/>
          <a:stretch>
            <a:fillRect/>
          </a:stretch>
        </p:blipFill>
        <p:spPr bwMode="auto">
          <a:xfrm>
            <a:off x="344458" y="2000240"/>
            <a:ext cx="8496307" cy="4572032"/>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10242"/>
                                        </p:tgtEl>
                                        <p:attrNameLst>
                                          <p:attrName>style.visibility</p:attrName>
                                        </p:attrNameLst>
                                      </p:cBhvr>
                                      <p:to>
                                        <p:strVal val="visible"/>
                                      </p:to>
                                    </p:set>
                                    <p:anim to="" calcmode="lin" valueType="num">
                                      <p:cBhvr>
                                        <p:cTn id="13" dur="1" fill="hold"/>
                                        <p:tgtEl>
                                          <p:spTgt spid="1024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57158" y="1594199"/>
            <a:ext cx="8501122" cy="3477875"/>
          </a:xfrm>
          <a:prstGeom prst="rect">
            <a:avLst/>
          </a:prstGeom>
          <a:solidFill>
            <a:srgbClr val="00B05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4400" b="1" dirty="0" smtClean="0"/>
              <a:t>خير العلاج الرقية بالقرآن الكريم ولا بد لتحقيق العلاج بالقرآن من تعلق المريض بالله عز وجل وإخلاصه له واقتناعه التام بأن الشفاء بيده وأفضل الرقية الشرعية قراءة الإنسان على نفسه .</a:t>
            </a:r>
            <a:endParaRPr lang="ar-SA"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234920" y="201590"/>
            <a:ext cx="8696327" cy="6442120"/>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47620" y="571480"/>
            <a:ext cx="8648708" cy="5786478"/>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428596" y="500042"/>
            <a:ext cx="8429684" cy="646331"/>
          </a:xfrm>
          <a:prstGeom prst="rect">
            <a:avLst/>
          </a:prstGeom>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SA" sz="3600" b="1" dirty="0" smtClean="0"/>
              <a:t>بعض الأغذية والأعشاب المستخدمة في الطب النبوي :</a:t>
            </a:r>
            <a:endParaRPr lang="ar-SA" sz="3600" dirty="0">
              <a:solidFill>
                <a:srgbClr val="FF0000"/>
              </a:solidFill>
            </a:endParaRPr>
          </a:p>
        </p:txBody>
      </p:sp>
      <p:pic>
        <p:nvPicPr>
          <p:cNvPr id="1026" name="Picture 2"/>
          <p:cNvPicPr>
            <a:picLocks noChangeAspect="1" noChangeArrowheads="1"/>
          </p:cNvPicPr>
          <p:nvPr/>
        </p:nvPicPr>
        <p:blipFill>
          <a:blip r:embed="rId2"/>
          <a:srcRect/>
          <a:stretch>
            <a:fillRect/>
          </a:stretch>
        </p:blipFill>
        <p:spPr bwMode="auto">
          <a:xfrm>
            <a:off x="214282" y="1785926"/>
            <a:ext cx="8710620" cy="4500594"/>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to="" calcmode="lin" valueType="num">
                                      <p:cBhvr>
                                        <p:cTn id="13" dur="1" fill="hold"/>
                                        <p:tgtEl>
                                          <p:spTgt spid="10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14282" y="428604"/>
            <a:ext cx="8748721" cy="5929354"/>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77836" y="785794"/>
            <a:ext cx="8639182" cy="5500726"/>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214282" y="857232"/>
            <a:ext cx="8710620" cy="5429288"/>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201582" y="428604"/>
            <a:ext cx="8743958" cy="6000792"/>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214282" y="214290"/>
            <a:ext cx="8682045" cy="6429420"/>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428596" y="785794"/>
            <a:ext cx="8429684" cy="1938992"/>
          </a:xfrm>
          <a:prstGeom prst="rect">
            <a:avLst/>
          </a:prstGeom>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4000" b="1" dirty="0" smtClean="0"/>
              <a:t>وهناك العديد من الأعشاب والنباتات الأخرى التي تستخدم في </a:t>
            </a:r>
            <a:r>
              <a:rPr lang="ar-SA" sz="4000" b="1" dirty="0" err="1" smtClean="0"/>
              <a:t>الاستطباب</a:t>
            </a:r>
            <a:r>
              <a:rPr lang="ar-SA" sz="4000" b="1" dirty="0" smtClean="0"/>
              <a:t> مثل :</a:t>
            </a:r>
          </a:p>
          <a:p>
            <a:r>
              <a:rPr lang="ar-SA" sz="4000" b="1" dirty="0" smtClean="0">
                <a:solidFill>
                  <a:schemeClr val="bg1"/>
                </a:solidFill>
              </a:rPr>
              <a:t>الكمون  -   المر   -  القرفة  -  ......   -   .......</a:t>
            </a:r>
            <a:endParaRPr lang="ar-SA" sz="4000" dirty="0">
              <a:solidFill>
                <a:schemeClr val="bg1"/>
              </a:solidFill>
            </a:endParaRPr>
          </a:p>
        </p:txBody>
      </p:sp>
      <p:pic>
        <p:nvPicPr>
          <p:cNvPr id="7170" name="Picture 2"/>
          <p:cNvPicPr>
            <a:picLocks noChangeAspect="1" noChangeArrowheads="1"/>
          </p:cNvPicPr>
          <p:nvPr/>
        </p:nvPicPr>
        <p:blipFill>
          <a:blip r:embed="rId2"/>
          <a:srcRect/>
          <a:stretch>
            <a:fillRect/>
          </a:stretch>
        </p:blipFill>
        <p:spPr bwMode="auto">
          <a:xfrm>
            <a:off x="3857620" y="3071810"/>
            <a:ext cx="4948245" cy="1285884"/>
          </a:xfrm>
          <a:prstGeom prst="rect">
            <a:avLst/>
          </a:prstGeom>
          <a:ln w="88900" cap="sq" cmpd="thickThin">
            <a:solidFill>
              <a:srgbClr val="FF0000"/>
            </a:solidFill>
            <a:prstDash val="solid"/>
            <a:miter lim="800000"/>
          </a:ln>
          <a:effectLst>
            <a:innerShdw blurRad="76200">
              <a:srgbClr val="000000"/>
            </a:innerShdw>
          </a:effectLst>
        </p:spPr>
      </p:pic>
      <p:sp>
        <p:nvSpPr>
          <p:cNvPr id="5" name="مستطيل 4"/>
          <p:cNvSpPr/>
          <p:nvPr/>
        </p:nvSpPr>
        <p:spPr>
          <a:xfrm>
            <a:off x="357158" y="4643446"/>
            <a:ext cx="8501122" cy="1446550"/>
          </a:xfrm>
          <a:prstGeom prst="rect">
            <a:avLst/>
          </a:prstGeom>
          <a:solidFill>
            <a:srgbClr val="0070C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SA" sz="4400" b="1" dirty="0" smtClean="0"/>
              <a:t>اذكري بعض الأعشاب الأخرى التي تعرفينها وتستخدم </a:t>
            </a:r>
            <a:r>
              <a:rPr lang="ar-SA" sz="4400" b="1" dirty="0" err="1" smtClean="0"/>
              <a:t>للاستطباب</a:t>
            </a:r>
            <a:r>
              <a:rPr lang="ar-SA" sz="4400" b="1" dirty="0" smtClean="0"/>
              <a:t> .</a:t>
            </a:r>
            <a:endParaRPr lang="ar-SA"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TotalTime>
  <Words>149</Words>
  <PresentationFormat>عرض على الشاشة (3:4)‏</PresentationFormat>
  <Paragraphs>9</Paragraphs>
  <Slides>15</Slides>
  <Notes>0</Notes>
  <HiddenSlides>0</HiddenSlides>
  <MMClips>0</MMClips>
  <ScaleCrop>false</ScaleCrop>
  <HeadingPairs>
    <vt:vector size="4" baseType="variant">
      <vt:variant>
        <vt:lpstr>سمة</vt:lpstr>
      </vt:variant>
      <vt:variant>
        <vt:i4>1</vt:i4>
      </vt:variant>
      <vt:variant>
        <vt:lpstr>عناوين الشرائح</vt:lpstr>
      </vt:variant>
      <vt:variant>
        <vt:i4>15</vt:i4>
      </vt:variant>
    </vt:vector>
  </HeadingPairs>
  <TitlesOfParts>
    <vt:vector size="16"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ScOrPiOnE</cp:lastModifiedBy>
  <cp:revision>23</cp:revision>
  <dcterms:modified xsi:type="dcterms:W3CDTF">2007-02-12T00:32:11Z</dcterms:modified>
</cp:coreProperties>
</file>