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57" r:id="rId2"/>
    <p:sldId id="262" r:id="rId3"/>
    <p:sldId id="263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1266" y="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E:\&#1603;&#1610;&#1605;&#1610;&#1575;&#1569;%202\&#1593;&#1585;&#1608;&#1590;%20&#1603;&#1610;&#1605;&#1610;&#1575;&#1569;%202\&#1575;&#1604;&#1601;&#1589;&#1604;%20%20-6\&#1605;&#1580;&#1604;&#1583;%20&#1580;&#1583;&#1610;&#1583;\&#1575;&#1604;&#1605;&#1581;&#1575;&#1604;&#1610;&#1604;%20&#1575;&#1604;&#1571;&#1581;&#1605;&#1575;&#1590;%20&#1608;&#1575;&#1604;&#1602;&#1608;&#1575;&#1593;&#1583;%20&#1575;&#1604;&#1605;&#1608;&#1589;&#1604;&#1577;.sw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E:\&#1603;&#1610;&#1605;&#1610;&#1575;&#1569;%202\&#1593;&#1585;&#1608;&#1590;%20&#1603;&#1610;&#1605;&#1610;&#1575;&#1569;%202\&#1575;&#1604;&#1601;&#1589;&#1604;%20%20-6\&#1605;&#1580;&#1604;&#1583;%20&#1580;&#1583;&#1610;&#1583;\&#1575;&#1604;&#1605;&#1581;&#1575;&#1604;&#1610;&#1604;%20&#1575;&#1604;&#1571;&#1581;&#1605;&#1575;&#1590;%20&#1608;&#1575;&#1604;&#1602;&#1608;&#1575;&#1593;&#1583;%20&#1575;&#1604;&#1605;&#1608;&#1589;&#1604;&#1577;.sw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الأحماض و القواعد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السادس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الدرس38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77732" y="1733124"/>
            <a:ext cx="123142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1431/6/3هـ  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6215074" y="1714488"/>
            <a:ext cx="271464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1- عدد أهم الأحماض و القواعد في حياتنا ؟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429520" y="2214554"/>
            <a:ext cx="1500198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الحمض  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8" name="Rectangle 17"/>
          <p:cNvSpPr>
            <a:spLocks noChangeArrowheads="1"/>
          </p:cNvSpPr>
          <p:nvPr/>
        </p:nvSpPr>
        <p:spPr bwMode="auto">
          <a:xfrm>
            <a:off x="5929322" y="2214554"/>
            <a:ext cx="1500198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أهميته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7429520" y="2500306"/>
            <a:ext cx="1500198" cy="285752"/>
          </a:xfrm>
          <a:prstGeom prst="rect">
            <a:avLst/>
          </a:prstGeom>
          <a:solidFill>
            <a:srgbClr val="FFFF0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حمض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HCL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2" name="Rectangle 17"/>
          <p:cNvSpPr>
            <a:spLocks noChangeArrowheads="1"/>
          </p:cNvSpPr>
          <p:nvPr/>
        </p:nvSpPr>
        <p:spPr bwMode="auto">
          <a:xfrm>
            <a:off x="5929322" y="2500306"/>
            <a:ext cx="1500198" cy="2857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ضروري لهضم الطعام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4" name="Rectangle 17"/>
          <p:cNvSpPr>
            <a:spLocks noChangeArrowheads="1"/>
          </p:cNvSpPr>
          <p:nvPr/>
        </p:nvSpPr>
        <p:spPr bwMode="auto">
          <a:xfrm>
            <a:off x="7429520" y="2786058"/>
            <a:ext cx="1500198" cy="285752"/>
          </a:xfrm>
          <a:prstGeom prst="rect">
            <a:avLst/>
          </a:prstGeom>
          <a:solidFill>
            <a:srgbClr val="FFFF0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حمض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CH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COOH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5" name="Rectangle 17"/>
          <p:cNvSpPr>
            <a:spLocks noChangeArrowheads="1"/>
          </p:cNvSpPr>
          <p:nvPr/>
        </p:nvSpPr>
        <p:spPr bwMode="auto">
          <a:xfrm>
            <a:off x="5929322" y="2786058"/>
            <a:ext cx="1500198" cy="2857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يضاف الى الطعام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7" name="Rectangle 17"/>
          <p:cNvSpPr>
            <a:spLocks noChangeArrowheads="1"/>
          </p:cNvSpPr>
          <p:nvPr/>
        </p:nvSpPr>
        <p:spPr bwMode="auto">
          <a:xfrm>
            <a:off x="7429520" y="3071810"/>
            <a:ext cx="1500198" cy="428628"/>
          </a:xfrm>
          <a:prstGeom prst="rect">
            <a:avLst/>
          </a:prstGeom>
          <a:solidFill>
            <a:srgbClr val="FFFF0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حمض الاسكوربيك </a:t>
            </a:r>
            <a:endParaRPr lang="en-US" sz="1400" b="1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فيتامين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)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C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)  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8" name="Rectangle 17"/>
          <p:cNvSpPr>
            <a:spLocks noChangeArrowheads="1"/>
          </p:cNvSpPr>
          <p:nvPr/>
        </p:nvSpPr>
        <p:spPr bwMode="auto">
          <a:xfrm>
            <a:off x="5929322" y="3071810"/>
            <a:ext cx="1500198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نحتاجه في غذائنا 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9" name="Rectangle 17"/>
          <p:cNvSpPr>
            <a:spLocks noChangeArrowheads="1"/>
          </p:cNvSpPr>
          <p:nvPr/>
        </p:nvSpPr>
        <p:spPr bwMode="auto">
          <a:xfrm>
            <a:off x="7429520" y="3500438"/>
            <a:ext cx="1500198" cy="500066"/>
          </a:xfrm>
          <a:prstGeom prst="rect">
            <a:avLst/>
          </a:prstGeom>
          <a:solidFill>
            <a:srgbClr val="FFFF0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حمض الستريك</a:t>
            </a:r>
          </a:p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في البرتقال و الليمون 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0" name="Rectangle 17"/>
          <p:cNvSpPr>
            <a:spLocks noChangeArrowheads="1"/>
          </p:cNvSpPr>
          <p:nvPr/>
        </p:nvSpPr>
        <p:spPr bwMode="auto">
          <a:xfrm>
            <a:off x="5929322" y="3500438"/>
            <a:ext cx="150019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نحتاجه في غذائنا 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2" name="Rectangle 17"/>
          <p:cNvSpPr>
            <a:spLocks noChangeArrowheads="1"/>
          </p:cNvSpPr>
          <p:nvPr/>
        </p:nvSpPr>
        <p:spPr bwMode="auto">
          <a:xfrm>
            <a:off x="7429520" y="4000504"/>
            <a:ext cx="1500198" cy="500066"/>
          </a:xfrm>
          <a:prstGeom prst="rect">
            <a:avLst/>
          </a:prstGeom>
          <a:solidFill>
            <a:srgbClr val="FFFF0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حمض استيل ساليساليك</a:t>
            </a:r>
          </a:p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الأسبرين 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3" name="Rectangle 17"/>
          <p:cNvSpPr>
            <a:spLocks noChangeArrowheads="1"/>
          </p:cNvSpPr>
          <p:nvPr/>
        </p:nvSpPr>
        <p:spPr bwMode="auto">
          <a:xfrm>
            <a:off x="5929322" y="4000504"/>
            <a:ext cx="150019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مسكن للآلام 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4" name="Rectangle 17"/>
          <p:cNvSpPr>
            <a:spLocks noChangeArrowheads="1"/>
          </p:cNvSpPr>
          <p:nvPr/>
        </p:nvSpPr>
        <p:spPr bwMode="auto">
          <a:xfrm>
            <a:off x="7429520" y="4500570"/>
            <a:ext cx="1500198" cy="285752"/>
          </a:xfrm>
          <a:prstGeom prst="rect">
            <a:avLst/>
          </a:prstGeom>
          <a:solidFill>
            <a:srgbClr val="FFFF0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حمض الكبريت</a:t>
            </a:r>
          </a:p>
        </p:txBody>
      </p:sp>
      <p:sp>
        <p:nvSpPr>
          <p:cNvPr id="85" name="Rectangle 17"/>
          <p:cNvSpPr>
            <a:spLocks noChangeArrowheads="1"/>
          </p:cNvSpPr>
          <p:nvPr/>
        </p:nvSpPr>
        <p:spPr bwMode="auto">
          <a:xfrm>
            <a:off x="5929322" y="4500570"/>
            <a:ext cx="1500198" cy="2857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في بطاريات السيارات</a:t>
            </a:r>
          </a:p>
        </p:txBody>
      </p:sp>
      <p:sp>
        <p:nvSpPr>
          <p:cNvPr id="86" name="Rectangle 17"/>
          <p:cNvSpPr>
            <a:spLocks noChangeArrowheads="1"/>
          </p:cNvSpPr>
          <p:nvPr/>
        </p:nvSpPr>
        <p:spPr bwMode="auto">
          <a:xfrm>
            <a:off x="3071802" y="2214554"/>
            <a:ext cx="1500198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القاعدة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7" name="Rectangle 17"/>
          <p:cNvSpPr>
            <a:spLocks noChangeArrowheads="1"/>
          </p:cNvSpPr>
          <p:nvPr/>
        </p:nvSpPr>
        <p:spPr bwMode="auto">
          <a:xfrm>
            <a:off x="1571604" y="2214554"/>
            <a:ext cx="1500198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أهميتها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8" name="Rectangle 17"/>
          <p:cNvSpPr>
            <a:spLocks noChangeArrowheads="1"/>
          </p:cNvSpPr>
          <p:nvPr/>
        </p:nvSpPr>
        <p:spPr bwMode="auto">
          <a:xfrm>
            <a:off x="3071802" y="2500306"/>
            <a:ext cx="1500198" cy="285752"/>
          </a:xfrm>
          <a:prstGeom prst="rect">
            <a:avLst/>
          </a:prstGeom>
          <a:solidFill>
            <a:srgbClr val="FFFF0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هيدروكسيد المغنيسيوم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4" name="Rectangle 17"/>
          <p:cNvSpPr>
            <a:spLocks noChangeArrowheads="1"/>
          </p:cNvSpPr>
          <p:nvPr/>
        </p:nvSpPr>
        <p:spPr bwMode="auto">
          <a:xfrm>
            <a:off x="1571604" y="2500306"/>
            <a:ext cx="1500198" cy="2857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مضاد للحموضية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6" name="Rectangle 17"/>
          <p:cNvSpPr>
            <a:spLocks noChangeArrowheads="1"/>
          </p:cNvSpPr>
          <p:nvPr/>
        </p:nvSpPr>
        <p:spPr bwMode="auto">
          <a:xfrm>
            <a:off x="3071802" y="2786058"/>
            <a:ext cx="1500198" cy="714380"/>
          </a:xfrm>
          <a:prstGeom prst="rect">
            <a:avLst/>
          </a:prstGeom>
          <a:solidFill>
            <a:srgbClr val="FFFF0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هيدروكسيد الصوديوم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8" name="Rectangle 17"/>
          <p:cNvSpPr>
            <a:spLocks noChangeArrowheads="1"/>
          </p:cNvSpPr>
          <p:nvPr/>
        </p:nvSpPr>
        <p:spPr bwMode="auto">
          <a:xfrm>
            <a:off x="1571604" y="2786058"/>
            <a:ext cx="1500198" cy="7143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1-صناعة المنظفات 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2- صناعة الزجاج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3- صناعة الصابون 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1" name="Rectangle 17"/>
          <p:cNvSpPr>
            <a:spLocks noChangeArrowheads="1"/>
          </p:cNvSpPr>
          <p:nvPr/>
        </p:nvSpPr>
        <p:spPr bwMode="auto">
          <a:xfrm>
            <a:off x="3071802" y="3500438"/>
            <a:ext cx="1500198" cy="500066"/>
          </a:xfrm>
          <a:prstGeom prst="rect">
            <a:avLst/>
          </a:prstGeom>
          <a:solidFill>
            <a:srgbClr val="FFFF0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هيدروكسيد الكالسيوم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2" name="Rectangle 17"/>
          <p:cNvSpPr>
            <a:spLocks noChangeArrowheads="1"/>
          </p:cNvSpPr>
          <p:nvPr/>
        </p:nvSpPr>
        <p:spPr bwMode="auto">
          <a:xfrm>
            <a:off x="1571604" y="3500438"/>
            <a:ext cx="150019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</a:rPr>
              <a:t>1-صنع المواد اللاصقة</a:t>
            </a:r>
          </a:p>
          <a:p>
            <a:pPr algn="ctr"/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</a:rPr>
              <a:t>2-إزالة الحموضية من التربة </a:t>
            </a:r>
            <a:endParaRPr lang="en-US" sz="12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6429388" y="5000636"/>
            <a:ext cx="250033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2- ما هو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اصل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كلمة حمض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قاعدة  ؟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4214810" y="5509455"/>
            <a:ext cx="47863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أ )-  كلمة حمض ( 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cs typeface="Arial" pitchFamily="34" charset="0"/>
              </a:rPr>
              <a:t>Acid</a:t>
            </a:r>
            <a:r>
              <a:rPr kumimoji="0" lang="ar-SA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) مشتقة من </a:t>
            </a:r>
            <a:r>
              <a:rPr kumimoji="0" lang="ar-SA" sz="1200" b="1" dirty="0" smtClean="0">
                <a:latin typeface="Arial" pitchFamily="34" charset="0"/>
                <a:cs typeface="Arial" pitchFamily="34" charset="0"/>
              </a:rPr>
              <a:t>كلمة لاتينية ( </a:t>
            </a:r>
            <a:r>
              <a:rPr kumimoji="0" lang="en-US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Acidus</a:t>
            </a:r>
            <a:r>
              <a:rPr kumimoji="0" lang="ar-SA" sz="1200" b="1" dirty="0" smtClean="0">
                <a:latin typeface="Arial" pitchFamily="34" charset="0"/>
                <a:cs typeface="Arial" pitchFamily="34" charset="0"/>
              </a:rPr>
              <a:t> ) ومعناها حمضي الطعم  .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500034" y="5866645"/>
            <a:ext cx="85011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ب )-  كلمة </a:t>
            </a:r>
            <a:r>
              <a:rPr kumimoji="0" lang="ar-SA" sz="1200" b="1" dirty="0" smtClean="0">
                <a:latin typeface="Arial" pitchFamily="34" charset="0"/>
                <a:cs typeface="Arial" pitchFamily="34" charset="0"/>
              </a:rPr>
              <a:t>قاعدة 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 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cs typeface="Arial" pitchFamily="34" charset="0"/>
              </a:rPr>
              <a:t>Bases</a:t>
            </a:r>
            <a:r>
              <a:rPr kumimoji="0" lang="ar-SA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) </a:t>
            </a:r>
            <a:r>
              <a:rPr kumimoji="0" lang="ar-SA" sz="1200" b="1" dirty="0" smtClean="0">
                <a:latin typeface="Arial" pitchFamily="34" charset="0"/>
                <a:cs typeface="Arial" pitchFamily="34" charset="0"/>
              </a:rPr>
              <a:t>سميت بهذا الاسم لأنها تبطل مفعول الحمض و تسمى قلوية وذلك لاشتقاقها من كلمة عربية وهي ( القلي ) وهي الرماد المتبقي من حرق المواد النباتية .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18" grpId="0" animBg="1"/>
      <p:bldP spid="58" grpId="0" animBg="1"/>
      <p:bldP spid="71" grpId="0" animBg="1"/>
      <p:bldP spid="72" grpId="0" animBg="1"/>
      <p:bldP spid="74" grpId="0" animBg="1"/>
      <p:bldP spid="75" grpId="0" animBg="1"/>
      <p:bldP spid="77" grpId="0" animBg="1"/>
      <p:bldP spid="78" grpId="0" animBg="1"/>
      <p:bldP spid="79" grpId="0" animBg="1"/>
      <p:bldP spid="80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4" grpId="0" animBg="1"/>
      <p:bldP spid="96" grpId="0" animBg="1"/>
      <p:bldP spid="98" grpId="0" animBg="1"/>
      <p:bldP spid="101" grpId="0" animBg="1"/>
      <p:bldP spid="102" grpId="0" animBg="1"/>
      <p:bldP spid="34" grpId="0" animBg="1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1" name="Rectangle 1"/>
          <p:cNvSpPr>
            <a:spLocks noChangeArrowheads="1"/>
          </p:cNvSpPr>
          <p:nvPr/>
        </p:nvSpPr>
        <p:spPr bwMode="auto">
          <a:xfrm>
            <a:off x="5715008" y="642918"/>
            <a:ext cx="328611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1- مذاق المحاليل المخففة لهذه المواد حمضي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6429388" y="142852"/>
            <a:ext cx="250033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3- ما هي الخواص العامة للأحماض ؟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6" name="Rectangle 1"/>
          <p:cNvSpPr>
            <a:spLocks noChangeArrowheads="1"/>
          </p:cNvSpPr>
          <p:nvPr/>
        </p:nvSpPr>
        <p:spPr bwMode="auto">
          <a:xfrm>
            <a:off x="5715008" y="1214422"/>
            <a:ext cx="328611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2- تحول ورقة تباع الشمس الى اللون الأحمر.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7" name="Rectangle 1"/>
          <p:cNvSpPr>
            <a:spLocks noChangeArrowheads="1"/>
          </p:cNvSpPr>
          <p:nvPr/>
        </p:nvSpPr>
        <p:spPr bwMode="auto">
          <a:xfrm>
            <a:off x="4071934" y="1763901"/>
            <a:ext cx="492919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3- تتفاعل مع بعض الفلزات مثل فلز (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Zn – Mg</a:t>
            </a: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) وينطلق 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غاز الهيدروجين .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8" name="Rectangle 4"/>
          <p:cNvSpPr>
            <a:spLocks noChangeArrowheads="1"/>
          </p:cNvSpPr>
          <p:nvPr/>
        </p:nvSpPr>
        <p:spPr bwMode="auto">
          <a:xfrm>
            <a:off x="2786050" y="2143116"/>
            <a:ext cx="121444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2HCL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(l)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9" name="رابط كسهم مستقيم 58"/>
          <p:cNvCxnSpPr/>
          <p:nvPr/>
        </p:nvCxnSpPr>
        <p:spPr bwMode="auto">
          <a:xfrm>
            <a:off x="4572000" y="2355842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3357554" y="2170504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Rectangle 4"/>
          <p:cNvSpPr>
            <a:spLocks noChangeArrowheads="1"/>
          </p:cNvSpPr>
          <p:nvPr/>
        </p:nvSpPr>
        <p:spPr bwMode="auto">
          <a:xfrm>
            <a:off x="3643306" y="2170504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Zn</a:t>
            </a:r>
            <a:r>
              <a:rPr lang="en-US" sz="1400" b="1" baseline="-25000" dirty="0" smtClean="0">
                <a:latin typeface="+mj-lt"/>
              </a:rPr>
              <a:t> (s)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9" name="Rectangle 4"/>
          <p:cNvSpPr>
            <a:spLocks noChangeArrowheads="1"/>
          </p:cNvSpPr>
          <p:nvPr/>
        </p:nvSpPr>
        <p:spPr bwMode="auto">
          <a:xfrm>
            <a:off x="5072066" y="2192529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ZnCL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400" b="1" baseline="-25000" dirty="0" smtClean="0">
                <a:latin typeface="+mj-lt"/>
              </a:rPr>
              <a:t> (aq) 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0" name="Rectangle 4"/>
          <p:cNvSpPr>
            <a:spLocks noChangeArrowheads="1"/>
          </p:cNvSpPr>
          <p:nvPr/>
        </p:nvSpPr>
        <p:spPr bwMode="auto">
          <a:xfrm>
            <a:off x="5857884" y="2192529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Rectangle 4"/>
          <p:cNvSpPr>
            <a:spLocks noChangeArrowheads="1"/>
          </p:cNvSpPr>
          <p:nvPr/>
        </p:nvSpPr>
        <p:spPr bwMode="auto">
          <a:xfrm>
            <a:off x="5929322" y="2192529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H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400" b="1" baseline="-25000" dirty="0" smtClean="0">
                <a:latin typeface="+mj-lt"/>
              </a:rPr>
              <a:t> (g)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cxnSp>
        <p:nvCxnSpPr>
          <p:cNvPr id="72" name="رابط كسهم مستقيم 71"/>
          <p:cNvCxnSpPr/>
          <p:nvPr/>
        </p:nvCxnSpPr>
        <p:spPr bwMode="auto">
          <a:xfrm rot="5400000" flipH="1" flipV="1">
            <a:off x="6537339" y="2320917"/>
            <a:ext cx="357190" cy="1588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571868" y="2764033"/>
            <a:ext cx="542928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4- تتفاعل مع الكربونات و البيكربونات وتنتج غاز ثاني اكسيد الكربون وملح وماء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000232" y="3121223"/>
            <a:ext cx="18573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2Na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3(s)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رابط كسهم مستقيم 16"/>
          <p:cNvCxnSpPr/>
          <p:nvPr/>
        </p:nvCxnSpPr>
        <p:spPr bwMode="auto">
          <a:xfrm>
            <a:off x="4367210" y="3333949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152764" y="3148611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3438516" y="3148611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2HCL</a:t>
            </a:r>
            <a:r>
              <a:rPr lang="en-US" sz="1400" b="1" baseline="-25000" dirty="0" smtClean="0">
                <a:latin typeface="+mj-lt"/>
              </a:rPr>
              <a:t> (l)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4867276" y="3170636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2CO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400" b="1" baseline="-25000" dirty="0" smtClean="0">
                <a:latin typeface="+mj-lt"/>
              </a:rPr>
              <a:t> (g) 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5653094" y="3170636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5857884" y="3170636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H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400" b="1" dirty="0" smtClean="0">
                <a:latin typeface="+mj-lt"/>
              </a:rPr>
              <a:t>O</a:t>
            </a:r>
            <a:r>
              <a:rPr lang="en-US" sz="1400" b="1" baseline="-25000" dirty="0" smtClean="0">
                <a:latin typeface="+mj-lt"/>
              </a:rPr>
              <a:t> (g)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6500826" y="3192661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6858016" y="3170636"/>
            <a:ext cx="121444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2NaCL(aq)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643438" y="3786190"/>
            <a:ext cx="4357718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6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5- تحتوى كل الحموض على عنصر الهيدروجين .</a:t>
            </a:r>
            <a:endParaRPr kumimoji="0" lang="ar-SA" sz="16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7072330" y="4357694"/>
            <a:ext cx="11430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HCL</a:t>
            </a:r>
            <a:endParaRPr kumimoji="0" lang="en-US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5143504" y="4357694"/>
            <a:ext cx="17859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CH</a:t>
            </a:r>
            <a:r>
              <a:rPr kumimoji="0" lang="en-US" sz="1000" b="1" dirty="0" smtClean="0">
                <a:latin typeface="Arial" pitchFamily="34" charset="0"/>
                <a:cs typeface="Arial" pitchFamily="34" charset="0"/>
              </a:rPr>
              <a:t>3</a:t>
            </a:r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COOH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571868" y="4357694"/>
            <a:ext cx="15716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SO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4000496" y="5121487"/>
            <a:ext cx="500066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6- تذوب في الماء ومحاليلها المائية توصل الكهرباء بدرجات متفاوتة وذلك بسبب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1214414" y="5121487"/>
            <a:ext cx="2786082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تفككها 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الى ايونات في الماء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1428728" y="5835867"/>
            <a:ext cx="757242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7- الأحماض التي تتفكك كليا في الماء توصل الكهرباء بشكل جيد والتي تتفكك جزئيا في الماء توصل التيار الكهربائي بشكل اقل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4" name="زر إجراء: الوراء أو السابق 33">
            <a:hlinkClick r:id="rId3" action="ppaction://hlinkfile" highlightClick="1"/>
          </p:cNvPr>
          <p:cNvSpPr/>
          <p:nvPr/>
        </p:nvSpPr>
        <p:spPr bwMode="auto">
          <a:xfrm>
            <a:off x="857224" y="5857892"/>
            <a:ext cx="428628" cy="285752"/>
          </a:xfrm>
          <a:prstGeom prst="actionButtonBackPrevious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55" grpId="0" animBg="1"/>
      <p:bldP spid="56" grpId="0" animBg="1"/>
      <p:bldP spid="57" grpId="0" animBg="1"/>
      <p:bldP spid="58" grpId="0"/>
      <p:bldP spid="60" grpId="0"/>
      <p:bldP spid="61" grpId="0"/>
      <p:bldP spid="69" grpId="0"/>
      <p:bldP spid="70" grpId="0"/>
      <p:bldP spid="71" grpId="0"/>
      <p:bldP spid="15" grpId="0" animBg="1"/>
      <p:bldP spid="16" grpId="0"/>
      <p:bldP spid="18" grpId="0"/>
      <p:bldP spid="19" grpId="0"/>
      <p:bldP spid="20" grpId="0"/>
      <p:bldP spid="21" grpId="0"/>
      <p:bldP spid="22" grpId="0"/>
      <p:bldP spid="24" grpId="0"/>
      <p:bldP spid="25" grpId="0"/>
      <p:bldP spid="26" grpId="0" animBg="1"/>
      <p:bldP spid="27" grpId="0"/>
      <p:bldP spid="28" grpId="0"/>
      <p:bldP spid="29" grpId="0"/>
      <p:bldP spid="30" grpId="0" animBg="1"/>
      <p:bldP spid="31" grpId="0" animBg="1"/>
      <p:bldP spid="32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715008" y="642918"/>
            <a:ext cx="328611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1- مذاق المحاليل المائية المخففة لهذه المواد مر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429388" y="142852"/>
            <a:ext cx="250033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3- ما هي الخواص العامة للقواعد  ؟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072066" y="1214422"/>
            <a:ext cx="392905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2- ملمس المحاليل المائية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لهذه المواد انزلاقي ( صابوني )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071934" y="2335405"/>
            <a:ext cx="492919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4- تتفاعل مع بعض الفلزات مثل فلز (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Zn – AL</a:t>
            </a: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)  وينطلق 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غاز الهيدروجين .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500298" y="2714620"/>
            <a:ext cx="15001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2NaOH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(aq)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رابط كسهم مستقيم 14"/>
          <p:cNvCxnSpPr/>
          <p:nvPr/>
        </p:nvCxnSpPr>
        <p:spPr bwMode="auto">
          <a:xfrm>
            <a:off x="4572000" y="2927346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357554" y="2742008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43306" y="2742008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Zn</a:t>
            </a:r>
            <a:r>
              <a:rPr lang="en-US" sz="1400" b="1" baseline="-25000" dirty="0" smtClean="0">
                <a:latin typeface="+mj-lt"/>
              </a:rPr>
              <a:t> (s)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5214942" y="2764033"/>
            <a:ext cx="1285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Na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400" b="1" dirty="0" smtClean="0">
                <a:latin typeface="+mj-lt"/>
              </a:rPr>
              <a:t>ZnO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400" b="1" baseline="-25000" dirty="0" smtClean="0">
                <a:latin typeface="+mj-lt"/>
              </a:rPr>
              <a:t> (aq) 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6215074" y="2764033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6429388" y="2764033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H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400" b="1" baseline="-25000" dirty="0" smtClean="0">
                <a:latin typeface="+mj-lt"/>
              </a:rPr>
              <a:t> (g)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cxnSp>
        <p:nvCxnSpPr>
          <p:cNvPr id="21" name="رابط كسهم مستقيم 20"/>
          <p:cNvCxnSpPr/>
          <p:nvPr/>
        </p:nvCxnSpPr>
        <p:spPr bwMode="auto">
          <a:xfrm rot="5400000" flipH="1" flipV="1">
            <a:off x="7035817" y="2892421"/>
            <a:ext cx="357190" cy="1588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1428728" y="3357562"/>
            <a:ext cx="757242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5- تتفاعل القواعد مع الحموض في وسط مائي ويتكون ملح و ماء . حيث يفقد الحمض خواصه المميزة ما عدا خاصية التوصيل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2000232" y="3714752"/>
            <a:ext cx="18573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NaOH 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(aq )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رابط كسهم مستقيم 23"/>
          <p:cNvCxnSpPr/>
          <p:nvPr/>
        </p:nvCxnSpPr>
        <p:spPr bwMode="auto">
          <a:xfrm>
            <a:off x="4367210" y="3927478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3152764" y="3742140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438516" y="3742140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HCL</a:t>
            </a:r>
            <a:r>
              <a:rPr lang="en-US" sz="1400" b="1" baseline="-25000" dirty="0" smtClean="0">
                <a:latin typeface="+mj-lt"/>
              </a:rPr>
              <a:t> (aq)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4867276" y="3764165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NaCL</a:t>
            </a:r>
            <a:r>
              <a:rPr lang="en-US" sz="1400" b="1" baseline="-25000" dirty="0" smtClean="0">
                <a:latin typeface="+mj-lt"/>
              </a:rPr>
              <a:t> ( aq ) 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5653094" y="3764165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5857884" y="3764165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H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400" b="1" dirty="0" smtClean="0">
                <a:latin typeface="+mj-lt"/>
              </a:rPr>
              <a:t>O</a:t>
            </a:r>
            <a:r>
              <a:rPr lang="en-US" sz="1400" b="1" baseline="-25000" dirty="0" smtClean="0">
                <a:latin typeface="+mj-lt"/>
              </a:rPr>
              <a:t> ( l 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4643438" y="4376330"/>
            <a:ext cx="435771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6- تحتوى أكثر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القواعد على 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الهيدروكسيد (  </a:t>
            </a:r>
            <a:r>
              <a:rPr kumimoji="0"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OH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 )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7072330" y="4947834"/>
            <a:ext cx="16430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Ba(OH)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endParaRPr kumimoji="0" lang="en-US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5286380" y="4947834"/>
            <a:ext cx="17859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Ca(OH)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3857620" y="4947834"/>
            <a:ext cx="15716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NaOH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4000496" y="5478677"/>
            <a:ext cx="500066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7- تذوب في الماء ومحاليلها المائية توصل الكهرباء بدرجات متفاوتة وذلك بسبب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7" name="Rectangle 1"/>
          <p:cNvSpPr>
            <a:spLocks noChangeArrowheads="1"/>
          </p:cNvSpPr>
          <p:nvPr/>
        </p:nvSpPr>
        <p:spPr bwMode="auto">
          <a:xfrm>
            <a:off x="1214414" y="5478677"/>
            <a:ext cx="2786082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تفككها 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الى ايونات في الماء 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1428728" y="6121619"/>
            <a:ext cx="757242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8- 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القواعد </a:t>
            </a: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التي تتفكك كليا في الماء توصل الكهرباء بشكل جيد والتي تتفكك جزئيا في الماء توصل التيار الكهربائي بشكل اقل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2357422" y="4947834"/>
            <a:ext cx="15716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Na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1"/>
          <p:cNvSpPr>
            <a:spLocks noChangeArrowheads="1"/>
          </p:cNvSpPr>
          <p:nvPr/>
        </p:nvSpPr>
        <p:spPr bwMode="auto">
          <a:xfrm>
            <a:off x="5072066" y="1763901"/>
            <a:ext cx="392905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3-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 تحول ورقة تباع الشمس الى اللون الأزرق. </a:t>
            </a:r>
            <a:endParaRPr kumimoji="0" lang="ar-SA" sz="1400" dirty="0" smtClean="0">
              <a:solidFill>
                <a:schemeClr val="bg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1" name="زر إجراء: الوراء أو السابق 30">
            <a:hlinkClick r:id="rId2" action="ppaction://hlinkfile" highlightClick="1"/>
          </p:cNvPr>
          <p:cNvSpPr/>
          <p:nvPr/>
        </p:nvSpPr>
        <p:spPr bwMode="auto">
          <a:xfrm>
            <a:off x="642910" y="5500702"/>
            <a:ext cx="428628" cy="285752"/>
          </a:xfrm>
          <a:prstGeom prst="actionButtonBackPrevious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وسيلة شرح على شكل سحابة 40"/>
          <p:cNvSpPr/>
          <p:nvPr/>
        </p:nvSpPr>
        <p:spPr bwMode="auto">
          <a:xfrm>
            <a:off x="214282" y="5929330"/>
            <a:ext cx="1071570" cy="785818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</a:t>
            </a:r>
            <a:r>
              <a:rPr kumimoji="1" lang="ar-SA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  الواجب المنزلي</a:t>
            </a:r>
            <a:endParaRPr kumimoji="1" lang="en-US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4" grpId="0"/>
      <p:bldP spid="16" grpId="0"/>
      <p:bldP spid="17" grpId="0"/>
      <p:bldP spid="18" grpId="0"/>
      <p:bldP spid="19" grpId="0"/>
      <p:bldP spid="20" grpId="0"/>
      <p:bldP spid="22" grpId="0" animBg="1"/>
      <p:bldP spid="23" grpId="0"/>
      <p:bldP spid="25" grpId="0"/>
      <p:bldP spid="26" grpId="0"/>
      <p:bldP spid="27" grpId="0"/>
      <p:bldP spid="28" grpId="0"/>
      <p:bldP spid="29" grpId="0"/>
      <p:bldP spid="32" grpId="0" animBg="1"/>
      <p:bldP spid="33" grpId="0"/>
      <p:bldP spid="34" grpId="0"/>
      <p:bldP spid="35" grpId="0"/>
      <p:bldP spid="36" grpId="0" animBg="1"/>
      <p:bldP spid="37" grpId="0" animBg="1"/>
      <p:bldP spid="38" grpId="0" animBg="1"/>
      <p:bldP spid="39" grpId="0"/>
      <p:bldP spid="40" grpId="0" animBg="1"/>
      <p:bldP spid="31" grpId="0" animBg="1"/>
      <p:bldP spid="41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7908</TotalTime>
  <Words>458</Words>
  <PresentationFormat>عرض على الشاشة (3:4)‏</PresentationFormat>
  <Paragraphs>93</Paragraphs>
  <Slides>3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dell</cp:lastModifiedBy>
  <cp:revision>481</cp:revision>
  <dcterms:modified xsi:type="dcterms:W3CDTF">2010-05-17T07:12:29Z</dcterms:modified>
</cp:coreProperties>
</file>