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5"/>
  </p:notesMasterIdLst>
  <p:handoutMasterIdLst>
    <p:handoutMasterId r:id="rId6"/>
  </p:handoutMasterIdLst>
  <p:sldIdLst>
    <p:sldId id="257" r:id="rId2"/>
    <p:sldId id="262" r:id="rId3"/>
    <p:sldId id="263" r:id="rId4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3300"/>
    <a:srgbClr val="CC99FF"/>
    <a:srgbClr val="99FF99"/>
    <a:srgbClr val="0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703" autoAdjust="0"/>
    <p:restoredTop sz="86322" autoAdjust="0"/>
  </p:normalViewPr>
  <p:slideViewPr>
    <p:cSldViewPr>
      <p:cViewPr>
        <p:scale>
          <a:sx n="91" d="100"/>
          <a:sy n="91" d="100"/>
        </p:scale>
        <p:origin x="1416" y="5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62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000364" y="357166"/>
            <a:ext cx="3000396" cy="7508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kumimoji="0" lang="ar-SA" sz="18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الأحماض و القواعد</a:t>
            </a:r>
            <a:endParaRPr kumimoji="0" lang="en-US" sz="18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>
                <a:solidFill>
                  <a:schemeClr val="bg2"/>
                </a:solidFill>
              </a:rPr>
              <a:t>الفصل</a:t>
            </a:r>
            <a:r>
              <a:rPr lang="ar-SA" sz="1800" b="1" dirty="0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السادس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2"/>
                </a:solidFill>
              </a:rPr>
              <a:t>الدرس42</a:t>
            </a:r>
            <a:endParaRPr lang="en-US" sz="1800" b="1" dirty="0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162314" y="1733124"/>
            <a:ext cx="1346844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dirty="0" smtClean="0">
                <a:cs typeface="Times New Roman" pitchFamily="18" charset="0"/>
              </a:rPr>
              <a:t>1431/1/18هـ  </a:t>
            </a:r>
            <a:endParaRPr lang="en-US" sz="1600" b="1" u="sng" dirty="0">
              <a:cs typeface="Times New Roman" pitchFamily="18" charset="0"/>
            </a:endParaRPr>
          </a:p>
        </p:txBody>
      </p:sp>
      <p:sp>
        <p:nvSpPr>
          <p:cNvPr id="41" name="Rectangle 17"/>
          <p:cNvSpPr>
            <a:spLocks noChangeArrowheads="1"/>
          </p:cNvSpPr>
          <p:nvPr/>
        </p:nvSpPr>
        <p:spPr bwMode="auto">
          <a:xfrm>
            <a:off x="5643570" y="1714488"/>
            <a:ext cx="3071834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1- </a:t>
            </a:r>
            <a:r>
              <a:rPr lang="ar-EG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تعريف برونشتد </a:t>
            </a:r>
            <a:r>
              <a:rPr lang="ar-EG" sz="1400" b="1" dirty="0" err="1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و</a:t>
            </a:r>
            <a:r>
              <a:rPr lang="ar-EG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لوري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ar-EG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للحموض و القواعد 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: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Rectangle 1"/>
          <p:cNvSpPr>
            <a:spLocks noChangeArrowheads="1"/>
          </p:cNvSpPr>
          <p:nvPr/>
        </p:nvSpPr>
        <p:spPr bwMode="auto">
          <a:xfrm>
            <a:off x="285720" y="2119962"/>
            <a:ext cx="86439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استطع العالم برونشتد الدنمركي و كذلك العالم</a:t>
            </a:r>
            <a:r>
              <a:rPr kumimoji="0" lang="ar-SA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البريطاني لوري التوصل الى تعريف الحمض والقاعدة كلا على حدة لا يتعارض مع مفهوم ارهينيوس ولكن أكثر شمولا من مفهوم ارهينيوس . 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Rectangle 1"/>
          <p:cNvSpPr>
            <a:spLocks noChangeArrowheads="1"/>
          </p:cNvSpPr>
          <p:nvPr/>
        </p:nvSpPr>
        <p:spPr bwMode="auto">
          <a:xfrm>
            <a:off x="7429520" y="5286388"/>
            <a:ext cx="714348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NH</a:t>
            </a:r>
            <a:r>
              <a:rPr kumimoji="0" lang="en-US" sz="105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3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7572396" y="2714620"/>
            <a:ext cx="135729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1- تعريف الحمض :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22" name="Rectangle 1"/>
          <p:cNvSpPr>
            <a:spLocks noChangeArrowheads="1"/>
          </p:cNvSpPr>
          <p:nvPr/>
        </p:nvSpPr>
        <p:spPr bwMode="auto">
          <a:xfrm>
            <a:off x="3786182" y="2714620"/>
            <a:ext cx="3786214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هو المادة التي لديها قابلية لمنح أو أعطاء بروتون أو أكثر .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3857620" y="3286124"/>
            <a:ext cx="9286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400" b="1" dirty="0" smtClean="0">
                <a:latin typeface="Arial" pitchFamily="34" charset="0"/>
                <a:cs typeface="Arial" pitchFamily="34" charset="0"/>
              </a:rPr>
              <a:t>HA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4" name="رابط كسهم مستقيم 23"/>
          <p:cNvCxnSpPr/>
          <p:nvPr/>
        </p:nvCxnSpPr>
        <p:spPr bwMode="auto">
          <a:xfrm>
            <a:off x="4500562" y="3500438"/>
            <a:ext cx="714380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5214942" y="3264099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H</a:t>
            </a:r>
            <a:r>
              <a:rPr lang="en-US" sz="1400" b="1" baseline="30000" dirty="0" smtClean="0"/>
              <a:t> +</a:t>
            </a:r>
            <a:endParaRPr lang="en-US" sz="1400" dirty="0" smtClean="0">
              <a:latin typeface="+mj-lt"/>
            </a:endParaRPr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5429256" y="3264099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5572132" y="3264099"/>
            <a:ext cx="100013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 smtClean="0"/>
              <a:t>A </a:t>
            </a:r>
            <a:r>
              <a:rPr lang="en-US" sz="1400" b="1" baseline="30000" dirty="0" smtClean="0"/>
              <a:t>– </a:t>
            </a:r>
            <a:r>
              <a:rPr lang="en-US" sz="1400" baseline="-25000" dirty="0" smtClean="0">
                <a:latin typeface="+mj-lt"/>
              </a:rPr>
              <a:t> 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cxnSp>
        <p:nvCxnSpPr>
          <p:cNvPr id="30" name="رابط كسهم مستقيم 29"/>
          <p:cNvCxnSpPr/>
          <p:nvPr/>
        </p:nvCxnSpPr>
        <p:spPr bwMode="auto">
          <a:xfrm rot="10800000">
            <a:off x="4429124" y="3429000"/>
            <a:ext cx="633418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Rectangle 1"/>
          <p:cNvSpPr>
            <a:spLocks noChangeArrowheads="1"/>
          </p:cNvSpPr>
          <p:nvPr/>
        </p:nvSpPr>
        <p:spPr bwMode="auto">
          <a:xfrm>
            <a:off x="7572396" y="3692727"/>
            <a:ext cx="135729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1- تعريف القاعدة :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6" name="Rectangle 1"/>
          <p:cNvSpPr>
            <a:spLocks noChangeArrowheads="1"/>
          </p:cNvSpPr>
          <p:nvPr/>
        </p:nvSpPr>
        <p:spPr bwMode="auto">
          <a:xfrm>
            <a:off x="3786182" y="3692727"/>
            <a:ext cx="3786214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هو المادة التي لديها القابلية لاستقبال بروتون أو أكثر .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49" name="Rectangle 4"/>
          <p:cNvSpPr>
            <a:spLocks noChangeArrowheads="1"/>
          </p:cNvSpPr>
          <p:nvPr/>
        </p:nvSpPr>
        <p:spPr bwMode="auto">
          <a:xfrm>
            <a:off x="3643306" y="4264231"/>
            <a:ext cx="9286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400" b="1" dirty="0" smtClean="0">
                <a:latin typeface="Arial" pitchFamily="34" charset="0"/>
                <a:cs typeface="Arial" pitchFamily="34" charset="0"/>
              </a:rPr>
              <a:t>B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0" name="رابط كسهم مستقيم 49"/>
          <p:cNvCxnSpPr/>
          <p:nvPr/>
        </p:nvCxnSpPr>
        <p:spPr bwMode="auto">
          <a:xfrm>
            <a:off x="5072066" y="4478545"/>
            <a:ext cx="714380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4500562" y="4264231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H</a:t>
            </a:r>
            <a:r>
              <a:rPr lang="en-US" sz="1400" b="1" baseline="30000" dirty="0" smtClean="0"/>
              <a:t> +</a:t>
            </a:r>
            <a:endParaRPr lang="en-US" sz="1400" dirty="0" smtClean="0">
              <a:latin typeface="+mj-lt"/>
            </a:endParaRPr>
          </a:p>
        </p:txBody>
      </p:sp>
      <p:sp>
        <p:nvSpPr>
          <p:cNvPr id="52" name="Rectangle 4"/>
          <p:cNvSpPr>
            <a:spLocks noChangeArrowheads="1"/>
          </p:cNvSpPr>
          <p:nvPr/>
        </p:nvSpPr>
        <p:spPr bwMode="auto">
          <a:xfrm>
            <a:off x="4000496" y="4264231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Rectangle 4"/>
          <p:cNvSpPr>
            <a:spLocks noChangeArrowheads="1"/>
          </p:cNvSpPr>
          <p:nvPr/>
        </p:nvSpPr>
        <p:spPr bwMode="auto">
          <a:xfrm>
            <a:off x="5786446" y="4264231"/>
            <a:ext cx="100013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 smtClean="0"/>
              <a:t>BH </a:t>
            </a:r>
            <a:r>
              <a:rPr lang="en-US" sz="1400" b="1" baseline="30000" dirty="0" smtClean="0"/>
              <a:t>+ </a:t>
            </a:r>
            <a:r>
              <a:rPr lang="en-US" sz="1400" baseline="-25000" dirty="0" smtClean="0">
                <a:latin typeface="+mj-lt"/>
              </a:rPr>
              <a:t> 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cxnSp>
        <p:nvCxnSpPr>
          <p:cNvPr id="54" name="رابط كسهم مستقيم 53"/>
          <p:cNvCxnSpPr/>
          <p:nvPr/>
        </p:nvCxnSpPr>
        <p:spPr bwMode="auto">
          <a:xfrm rot="10800000">
            <a:off x="5000628" y="4407107"/>
            <a:ext cx="633418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Rectangle 17"/>
          <p:cNvSpPr>
            <a:spLocks noChangeArrowheads="1"/>
          </p:cNvSpPr>
          <p:nvPr/>
        </p:nvSpPr>
        <p:spPr bwMode="auto">
          <a:xfrm>
            <a:off x="5214942" y="4786322"/>
            <a:ext cx="3571900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2- حدد الحمض </a:t>
            </a:r>
            <a:r>
              <a:rPr lang="ar-SA" sz="1400" b="1" dirty="0" err="1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و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القاعدة حسب نظرية برونشتد </a:t>
            </a:r>
            <a:r>
              <a:rPr lang="ar-SA" sz="1400" b="1" dirty="0" err="1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و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لوري  ؟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56" name="Rectangle 1"/>
          <p:cNvSpPr>
            <a:spLocks noChangeArrowheads="1"/>
          </p:cNvSpPr>
          <p:nvPr/>
        </p:nvSpPr>
        <p:spPr bwMode="auto">
          <a:xfrm>
            <a:off x="6000760" y="5286388"/>
            <a:ext cx="714348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NH</a:t>
            </a:r>
            <a:r>
              <a:rPr kumimoji="0" lang="en-US" sz="105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4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57" name="Rectangle 4"/>
          <p:cNvSpPr>
            <a:spLocks noChangeArrowheads="1"/>
          </p:cNvSpPr>
          <p:nvPr/>
        </p:nvSpPr>
        <p:spPr bwMode="auto">
          <a:xfrm>
            <a:off x="6786578" y="5286388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و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Rectangle 4"/>
          <p:cNvSpPr>
            <a:spLocks noChangeArrowheads="1"/>
          </p:cNvSpPr>
          <p:nvPr/>
        </p:nvSpPr>
        <p:spPr bwMode="auto">
          <a:xfrm>
            <a:off x="3428992" y="5737041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lang="en-US" sz="1400" b="1" dirty="0" smtClean="0"/>
              <a:t>NH</a:t>
            </a:r>
            <a:r>
              <a:rPr lang="en-US" sz="1050" b="1" dirty="0" smtClean="0"/>
              <a:t>4</a:t>
            </a:r>
            <a:r>
              <a:rPr lang="en-US" sz="1400" b="1" baseline="30000" dirty="0" smtClean="0"/>
              <a:t>+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9" name="رابط كسهم مستقيم 58"/>
          <p:cNvCxnSpPr/>
          <p:nvPr/>
        </p:nvCxnSpPr>
        <p:spPr bwMode="auto">
          <a:xfrm>
            <a:off x="5072066" y="5951355"/>
            <a:ext cx="714380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Rectangle 4"/>
          <p:cNvSpPr>
            <a:spLocks noChangeArrowheads="1"/>
          </p:cNvSpPr>
          <p:nvPr/>
        </p:nvSpPr>
        <p:spPr bwMode="auto">
          <a:xfrm>
            <a:off x="4286248" y="5737041"/>
            <a:ext cx="7143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OH </a:t>
            </a:r>
            <a:r>
              <a:rPr lang="en-US" sz="1400" b="1" baseline="30000" dirty="0" smtClean="0"/>
              <a:t>- </a:t>
            </a:r>
            <a:endParaRPr lang="en-US" sz="1400" dirty="0" smtClean="0">
              <a:latin typeface="+mj-lt"/>
            </a:endParaRPr>
          </a:p>
        </p:txBody>
      </p:sp>
      <p:sp>
        <p:nvSpPr>
          <p:cNvPr id="61" name="Rectangle 4"/>
          <p:cNvSpPr>
            <a:spLocks noChangeArrowheads="1"/>
          </p:cNvSpPr>
          <p:nvPr/>
        </p:nvSpPr>
        <p:spPr bwMode="auto">
          <a:xfrm>
            <a:off x="3929058" y="5737041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3" name="رابط كسهم مستقيم 62"/>
          <p:cNvCxnSpPr/>
          <p:nvPr/>
        </p:nvCxnSpPr>
        <p:spPr bwMode="auto">
          <a:xfrm rot="10800000">
            <a:off x="5000628" y="5879917"/>
            <a:ext cx="633418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Rectangle 4"/>
          <p:cNvSpPr>
            <a:spLocks noChangeArrowheads="1"/>
          </p:cNvSpPr>
          <p:nvPr/>
        </p:nvSpPr>
        <p:spPr bwMode="auto">
          <a:xfrm>
            <a:off x="5857884" y="5737041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lang="en-US" sz="1400" b="1" dirty="0" smtClean="0"/>
              <a:t>NH</a:t>
            </a:r>
            <a:r>
              <a:rPr lang="en-US" sz="1000" b="1" dirty="0" smtClean="0"/>
              <a:t>3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" name="Rectangle 4"/>
          <p:cNvSpPr>
            <a:spLocks noChangeArrowheads="1"/>
          </p:cNvSpPr>
          <p:nvPr/>
        </p:nvSpPr>
        <p:spPr bwMode="auto">
          <a:xfrm>
            <a:off x="6715140" y="5737041"/>
            <a:ext cx="7143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H</a:t>
            </a:r>
            <a:r>
              <a:rPr lang="en-US" sz="1000" b="1" dirty="0" smtClean="0">
                <a:latin typeface="+mj-lt"/>
              </a:rPr>
              <a:t>2</a:t>
            </a:r>
            <a:r>
              <a:rPr lang="en-US" sz="1400" b="1" dirty="0" smtClean="0">
                <a:latin typeface="+mj-lt"/>
              </a:rPr>
              <a:t>O</a:t>
            </a:r>
            <a:endParaRPr lang="en-US" sz="1400" dirty="0" smtClean="0">
              <a:latin typeface="+mj-lt"/>
            </a:endParaRPr>
          </a:p>
        </p:txBody>
      </p:sp>
      <p:sp>
        <p:nvSpPr>
          <p:cNvPr id="66" name="Rectangle 4"/>
          <p:cNvSpPr>
            <a:spLocks noChangeArrowheads="1"/>
          </p:cNvSpPr>
          <p:nvPr/>
        </p:nvSpPr>
        <p:spPr bwMode="auto">
          <a:xfrm>
            <a:off x="6357950" y="5737041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7" name="Rectangle 1"/>
          <p:cNvSpPr>
            <a:spLocks noChangeArrowheads="1"/>
          </p:cNvSpPr>
          <p:nvPr/>
        </p:nvSpPr>
        <p:spPr bwMode="auto">
          <a:xfrm>
            <a:off x="285720" y="6072206"/>
            <a:ext cx="86439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dirty="0" smtClean="0">
                <a:latin typeface="Arial" pitchFamily="34" charset="0"/>
                <a:cs typeface="Arial" pitchFamily="34" charset="0"/>
              </a:rPr>
              <a:t>نلاحظ ايون الامونيوم ( </a:t>
            </a:r>
            <a:r>
              <a:rPr lang="en-US" sz="1400" b="1" dirty="0" smtClean="0"/>
              <a:t>NH</a:t>
            </a:r>
            <a:r>
              <a:rPr lang="en-US" sz="1050" b="1" dirty="0" smtClean="0"/>
              <a:t>4</a:t>
            </a:r>
            <a:r>
              <a:rPr lang="en-US" sz="1400" b="1" baseline="30000" dirty="0" smtClean="0"/>
              <a:t>+</a:t>
            </a:r>
            <a:r>
              <a:rPr kumimoji="0" lang="ar-SA" sz="1400" b="1" dirty="0" smtClean="0">
                <a:latin typeface="Arial" pitchFamily="34" charset="0"/>
                <a:cs typeface="Arial" pitchFamily="34" charset="0"/>
              </a:rPr>
              <a:t> )  يمنح بروتونا الى ايون  الهيدروكسيد  (  </a:t>
            </a:r>
            <a:r>
              <a:rPr lang="en-US" sz="1400" b="1" dirty="0" smtClean="0"/>
              <a:t>OH </a:t>
            </a:r>
            <a:r>
              <a:rPr lang="en-US" sz="1400" b="1" baseline="30000" dirty="0" smtClean="0"/>
              <a:t>-</a:t>
            </a:r>
            <a:r>
              <a:rPr lang="ar-SA" sz="1400" b="1" baseline="30000" dirty="0" smtClean="0"/>
              <a:t> </a:t>
            </a:r>
            <a:r>
              <a:rPr lang="en-US" sz="1400" b="1" baseline="30000" dirty="0" smtClean="0"/>
              <a:t> </a:t>
            </a:r>
            <a:r>
              <a:rPr kumimoji="0" lang="ar-SA" sz="1400" b="1" dirty="0" smtClean="0">
                <a:latin typeface="Arial" pitchFamily="34" charset="0"/>
                <a:cs typeface="Arial" pitchFamily="34" charset="0"/>
              </a:rPr>
              <a:t>) وبذلك يكون  ( </a:t>
            </a:r>
            <a:r>
              <a:rPr lang="en-US" sz="1400" b="1" dirty="0" smtClean="0"/>
              <a:t>NH</a:t>
            </a:r>
            <a:r>
              <a:rPr lang="en-US" sz="1050" b="1" dirty="0" smtClean="0"/>
              <a:t>4</a:t>
            </a:r>
            <a:r>
              <a:rPr lang="en-US" sz="1400" b="1" baseline="30000" dirty="0" smtClean="0"/>
              <a:t>+</a:t>
            </a:r>
            <a:r>
              <a:rPr lang="ar-SA" sz="1400" b="1" baseline="30000" dirty="0" smtClean="0"/>
              <a:t> </a:t>
            </a:r>
            <a:r>
              <a:rPr kumimoji="0" lang="ar-SA" sz="1400" b="1" dirty="0" smtClean="0">
                <a:latin typeface="Arial" pitchFamily="34" charset="0"/>
                <a:cs typeface="Arial" pitchFamily="34" charset="0"/>
              </a:rPr>
              <a:t>) حمض  و  ( </a:t>
            </a:r>
            <a:r>
              <a:rPr lang="en-US" sz="1400" b="1" dirty="0" smtClean="0"/>
              <a:t>OH </a:t>
            </a:r>
            <a:r>
              <a:rPr lang="en-US" sz="1400" b="1" baseline="30000" dirty="0" smtClean="0"/>
              <a:t>- </a:t>
            </a:r>
            <a:r>
              <a:rPr lang="ar-SA" sz="1400" b="1" baseline="30000" dirty="0" smtClean="0"/>
              <a:t>  </a:t>
            </a:r>
            <a:r>
              <a:rPr kumimoji="0" lang="ar-SA" sz="1400" b="1" dirty="0" smtClean="0">
                <a:latin typeface="Arial" pitchFamily="34" charset="0"/>
                <a:cs typeface="Arial" pitchFamily="34" charset="0"/>
              </a:rPr>
              <a:t>) قاعدة  حسب تعريف برونشتد و لوري .  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8" name="Rectangle 1"/>
          <p:cNvSpPr>
            <a:spLocks noChangeArrowheads="1"/>
          </p:cNvSpPr>
          <p:nvPr/>
        </p:nvSpPr>
        <p:spPr bwMode="auto">
          <a:xfrm>
            <a:off x="3428992" y="5438788"/>
            <a:ext cx="571504" cy="307777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حمض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69" name="Rectangle 1"/>
          <p:cNvSpPr>
            <a:spLocks noChangeArrowheads="1"/>
          </p:cNvSpPr>
          <p:nvPr/>
        </p:nvSpPr>
        <p:spPr bwMode="auto">
          <a:xfrm>
            <a:off x="4286248" y="5438788"/>
            <a:ext cx="554720" cy="307777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قاعدة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0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1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7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8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41" grpId="0" animBg="1"/>
      <p:bldP spid="35" grpId="0"/>
      <p:bldP spid="47" grpId="0" animBg="1"/>
      <p:bldP spid="21" grpId="0" animBg="1"/>
      <p:bldP spid="22" grpId="0" animBg="1"/>
      <p:bldP spid="23" grpId="0"/>
      <p:bldP spid="26" grpId="0"/>
      <p:bldP spid="27" grpId="0"/>
      <p:bldP spid="28" grpId="0"/>
      <p:bldP spid="34" grpId="0" animBg="1"/>
      <p:bldP spid="36" grpId="0" animBg="1"/>
      <p:bldP spid="49" grpId="0"/>
      <p:bldP spid="51" grpId="0"/>
      <p:bldP spid="52" grpId="0"/>
      <p:bldP spid="53" grpId="0"/>
      <p:bldP spid="55" grpId="0" animBg="1"/>
      <p:bldP spid="56" grpId="0" animBg="1"/>
      <p:bldP spid="57" grpId="0"/>
      <p:bldP spid="58" grpId="0"/>
      <p:bldP spid="60" grpId="0"/>
      <p:bldP spid="61" grpId="0"/>
      <p:bldP spid="64" grpId="0"/>
      <p:bldP spid="65" grpId="0"/>
      <p:bldP spid="66" grpId="0"/>
      <p:bldP spid="67" grpId="0"/>
      <p:bldP spid="68" grpId="0" animBg="1"/>
      <p:bldP spid="6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5" name="Rectangle 17"/>
          <p:cNvSpPr>
            <a:spLocks noChangeArrowheads="1"/>
          </p:cNvSpPr>
          <p:nvPr/>
        </p:nvSpPr>
        <p:spPr bwMode="auto">
          <a:xfrm>
            <a:off x="7429520" y="285728"/>
            <a:ext cx="1500198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3 – نستنتج مما سبق  :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" name="Rectangle 1"/>
          <p:cNvSpPr>
            <a:spLocks noChangeArrowheads="1"/>
          </p:cNvSpPr>
          <p:nvPr/>
        </p:nvSpPr>
        <p:spPr bwMode="auto">
          <a:xfrm>
            <a:off x="357158" y="785794"/>
            <a:ext cx="857256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ان انتقال البروتون يحول الحمض الى قاعدة جديدة كما يحول القاعدة الى حمض جديد لهذا وضعت طريقة للتمييز بين هذه الأصناف حيث انه : 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8" name="Rectangle 1"/>
          <p:cNvSpPr>
            <a:spLocks noChangeArrowheads="1"/>
          </p:cNvSpPr>
          <p:nvPr/>
        </p:nvSpPr>
        <p:spPr bwMode="auto">
          <a:xfrm>
            <a:off x="4286248" y="1214422"/>
            <a:ext cx="471487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i="0" u="none" strike="noStrike" cap="none" normalizeH="0" baseline="0" dirty="0" smtClean="0">
                <a:ln>
                  <a:noFill/>
                </a:ln>
                <a:effectLst/>
                <a:latin typeface="+mj-lt"/>
                <a:cs typeface="Arial" pitchFamily="34" charset="0"/>
              </a:rPr>
              <a:t>1- يسمى الحمض بعد فقده</a:t>
            </a:r>
            <a:r>
              <a:rPr kumimoji="0" lang="ar-SA" sz="1400" b="1" i="0" u="none" strike="noStrike" cap="none" normalizeH="0" dirty="0" smtClean="0">
                <a:ln>
                  <a:noFill/>
                </a:ln>
                <a:effectLst/>
                <a:latin typeface="+mj-lt"/>
                <a:cs typeface="Arial" pitchFamily="34" charset="0"/>
              </a:rPr>
              <a:t> للبروتون باسم </a:t>
            </a:r>
            <a:r>
              <a:rPr kumimoji="0" lang="ar-SA" sz="1400" b="1" dirty="0" smtClean="0">
                <a:latin typeface="+mj-lt"/>
                <a:cs typeface="Arial" pitchFamily="34" charset="0"/>
              </a:rPr>
              <a:t>قاعدة مقترنة  كما في المثال التالي :</a:t>
            </a:r>
            <a:endParaRPr kumimoji="0" lang="ar-SA" sz="1400" dirty="0" smtClean="0">
              <a:cs typeface="Arial" pitchFamily="34" charset="0"/>
            </a:endParaRP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3428992" y="1692463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lang="en-US" sz="1400" b="1" dirty="0" smtClean="0"/>
              <a:t>NH</a:t>
            </a:r>
            <a:r>
              <a:rPr lang="en-US" sz="1050" b="1" dirty="0" smtClean="0"/>
              <a:t>4</a:t>
            </a:r>
            <a:r>
              <a:rPr lang="en-US" sz="1400" b="1" baseline="30000" dirty="0" smtClean="0"/>
              <a:t>+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7" name="رابط كسهم مستقيم 26"/>
          <p:cNvCxnSpPr/>
          <p:nvPr/>
        </p:nvCxnSpPr>
        <p:spPr bwMode="auto">
          <a:xfrm>
            <a:off x="5072066" y="1906777"/>
            <a:ext cx="714380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4286248" y="1692463"/>
            <a:ext cx="7143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OH </a:t>
            </a:r>
            <a:r>
              <a:rPr lang="en-US" sz="1400" b="1" baseline="30000" dirty="0" smtClean="0"/>
              <a:t>- </a:t>
            </a:r>
            <a:endParaRPr lang="en-US" sz="1400" dirty="0" smtClean="0">
              <a:latin typeface="+mj-lt"/>
            </a:endParaRPr>
          </a:p>
        </p:txBody>
      </p: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3929058" y="1692463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0" name="رابط كسهم مستقيم 29"/>
          <p:cNvCxnSpPr/>
          <p:nvPr/>
        </p:nvCxnSpPr>
        <p:spPr bwMode="auto">
          <a:xfrm rot="10800000">
            <a:off x="5000628" y="1835339"/>
            <a:ext cx="633418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5857884" y="1692463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lang="en-US" sz="1400" b="1" dirty="0" smtClean="0"/>
              <a:t>NH</a:t>
            </a:r>
            <a:r>
              <a:rPr lang="en-US" sz="1000" b="1" dirty="0" smtClean="0"/>
              <a:t>3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7286644" y="1692463"/>
            <a:ext cx="7143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H</a:t>
            </a:r>
            <a:r>
              <a:rPr lang="en-US" sz="1000" b="1" dirty="0" smtClean="0">
                <a:latin typeface="+mj-lt"/>
              </a:rPr>
              <a:t>2</a:t>
            </a:r>
            <a:r>
              <a:rPr lang="en-US" sz="1400" b="1" dirty="0" smtClean="0">
                <a:latin typeface="+mj-lt"/>
              </a:rPr>
              <a:t>O</a:t>
            </a:r>
            <a:endParaRPr lang="en-US" sz="1400" dirty="0" smtClean="0">
              <a:latin typeface="+mj-lt"/>
            </a:endParaRPr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6643702" y="1692463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Rectangle 1"/>
          <p:cNvSpPr>
            <a:spLocks noChangeArrowheads="1"/>
          </p:cNvSpPr>
          <p:nvPr/>
        </p:nvSpPr>
        <p:spPr bwMode="auto">
          <a:xfrm>
            <a:off x="3428992" y="2000240"/>
            <a:ext cx="554720" cy="307777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حمض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5" name="Rectangle 1"/>
          <p:cNvSpPr>
            <a:spLocks noChangeArrowheads="1"/>
          </p:cNvSpPr>
          <p:nvPr/>
        </p:nvSpPr>
        <p:spPr bwMode="auto">
          <a:xfrm>
            <a:off x="5715008" y="2000240"/>
            <a:ext cx="1071570" cy="307777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قاعدة مقترنة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7" name="Rectangle 1"/>
          <p:cNvSpPr>
            <a:spLocks noChangeArrowheads="1"/>
          </p:cNvSpPr>
          <p:nvPr/>
        </p:nvSpPr>
        <p:spPr bwMode="auto">
          <a:xfrm>
            <a:off x="3786182" y="2500306"/>
            <a:ext cx="521497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i="0" u="none" strike="noStrike" cap="none" normalizeH="0" baseline="0" dirty="0" smtClean="0">
                <a:ln>
                  <a:noFill/>
                </a:ln>
                <a:effectLst/>
                <a:latin typeface="+mj-lt"/>
                <a:cs typeface="Arial" pitchFamily="34" charset="0"/>
              </a:rPr>
              <a:t>2- تسمى القاعدة بعد اكتسابها </a:t>
            </a:r>
            <a:r>
              <a:rPr kumimoji="0" lang="ar-SA" sz="1400" b="1" i="0" u="none" strike="noStrike" cap="none" normalizeH="0" dirty="0" smtClean="0">
                <a:ln>
                  <a:noFill/>
                </a:ln>
                <a:effectLst/>
                <a:latin typeface="+mj-lt"/>
                <a:cs typeface="Arial" pitchFamily="34" charset="0"/>
              </a:rPr>
              <a:t> للبروتون باسم </a:t>
            </a:r>
            <a:r>
              <a:rPr kumimoji="0" lang="ar-SA" sz="1400" b="1" dirty="0" smtClean="0">
                <a:latin typeface="+mj-lt"/>
                <a:cs typeface="Arial" pitchFamily="34" charset="0"/>
              </a:rPr>
              <a:t>حمض مقترنة  كما في المثال التالي :</a:t>
            </a:r>
            <a:endParaRPr kumimoji="0" lang="ar-SA" sz="1400" dirty="0" smtClean="0">
              <a:cs typeface="Arial" pitchFamily="34" charset="0"/>
            </a:endParaRPr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3429024" y="2956322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lang="en-US" sz="1400" b="1" dirty="0" smtClean="0"/>
              <a:t>NH</a:t>
            </a:r>
            <a:r>
              <a:rPr lang="en-US" sz="1050" b="1" dirty="0" smtClean="0"/>
              <a:t>4</a:t>
            </a:r>
            <a:r>
              <a:rPr lang="en-US" sz="1400" b="1" baseline="30000" dirty="0" smtClean="0"/>
              <a:t>+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0" name="رابط كسهم مستقيم 39"/>
          <p:cNvCxnSpPr/>
          <p:nvPr/>
        </p:nvCxnSpPr>
        <p:spPr bwMode="auto">
          <a:xfrm>
            <a:off x="5072098" y="3170636"/>
            <a:ext cx="714380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Rectangle 4"/>
          <p:cNvSpPr>
            <a:spLocks noChangeArrowheads="1"/>
          </p:cNvSpPr>
          <p:nvPr/>
        </p:nvSpPr>
        <p:spPr bwMode="auto">
          <a:xfrm>
            <a:off x="4286280" y="2956322"/>
            <a:ext cx="7143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OH </a:t>
            </a:r>
            <a:r>
              <a:rPr lang="en-US" sz="1400" b="1" baseline="30000" dirty="0" smtClean="0"/>
              <a:t>- </a:t>
            </a:r>
            <a:endParaRPr lang="en-US" sz="1400" dirty="0" smtClean="0">
              <a:latin typeface="+mj-lt"/>
            </a:endParaRPr>
          </a:p>
        </p:txBody>
      </p:sp>
      <p:sp>
        <p:nvSpPr>
          <p:cNvPr id="42" name="Rectangle 4"/>
          <p:cNvSpPr>
            <a:spLocks noChangeArrowheads="1"/>
          </p:cNvSpPr>
          <p:nvPr/>
        </p:nvSpPr>
        <p:spPr bwMode="auto">
          <a:xfrm>
            <a:off x="3929090" y="2956322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5" name="رابط كسهم مستقيم 44"/>
          <p:cNvCxnSpPr/>
          <p:nvPr/>
        </p:nvCxnSpPr>
        <p:spPr bwMode="auto">
          <a:xfrm rot="10800000">
            <a:off x="5000660" y="3099198"/>
            <a:ext cx="633418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Rectangle 4"/>
          <p:cNvSpPr>
            <a:spLocks noChangeArrowheads="1"/>
          </p:cNvSpPr>
          <p:nvPr/>
        </p:nvSpPr>
        <p:spPr bwMode="auto">
          <a:xfrm>
            <a:off x="5857916" y="2956322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lang="en-US" sz="1400" b="1" dirty="0" smtClean="0"/>
              <a:t>NH</a:t>
            </a:r>
            <a:r>
              <a:rPr lang="en-US" sz="1000" b="1" dirty="0" smtClean="0"/>
              <a:t>3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Rectangle 4"/>
          <p:cNvSpPr>
            <a:spLocks noChangeArrowheads="1"/>
          </p:cNvSpPr>
          <p:nvPr/>
        </p:nvSpPr>
        <p:spPr bwMode="auto">
          <a:xfrm>
            <a:off x="7286676" y="2956322"/>
            <a:ext cx="7143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H</a:t>
            </a:r>
            <a:r>
              <a:rPr lang="en-US" sz="1000" b="1" dirty="0" smtClean="0">
                <a:latin typeface="+mj-lt"/>
              </a:rPr>
              <a:t>2</a:t>
            </a:r>
            <a:r>
              <a:rPr lang="en-US" sz="1400" b="1" dirty="0" smtClean="0">
                <a:latin typeface="+mj-lt"/>
              </a:rPr>
              <a:t>O</a:t>
            </a:r>
            <a:endParaRPr lang="en-US" sz="1400" dirty="0" smtClean="0">
              <a:latin typeface="+mj-lt"/>
            </a:endParaRPr>
          </a:p>
        </p:txBody>
      </p:sp>
      <p:sp>
        <p:nvSpPr>
          <p:cNvPr id="48" name="Rectangle 4"/>
          <p:cNvSpPr>
            <a:spLocks noChangeArrowheads="1"/>
          </p:cNvSpPr>
          <p:nvPr/>
        </p:nvSpPr>
        <p:spPr bwMode="auto">
          <a:xfrm>
            <a:off x="6643734" y="2956322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Rectangle 1"/>
          <p:cNvSpPr>
            <a:spLocks noChangeArrowheads="1"/>
          </p:cNvSpPr>
          <p:nvPr/>
        </p:nvSpPr>
        <p:spPr bwMode="auto">
          <a:xfrm>
            <a:off x="4357686" y="3214686"/>
            <a:ext cx="55472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قاعدة</a:t>
            </a:r>
          </a:p>
        </p:txBody>
      </p:sp>
      <p:sp>
        <p:nvSpPr>
          <p:cNvPr id="50" name="Rectangle 1"/>
          <p:cNvSpPr>
            <a:spLocks noChangeArrowheads="1"/>
          </p:cNvSpPr>
          <p:nvPr/>
        </p:nvSpPr>
        <p:spPr bwMode="auto">
          <a:xfrm>
            <a:off x="7072330" y="3286124"/>
            <a:ext cx="107157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حمض مقترنة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59" name="Rectangle 17"/>
          <p:cNvSpPr>
            <a:spLocks noChangeArrowheads="1"/>
          </p:cNvSpPr>
          <p:nvPr/>
        </p:nvSpPr>
        <p:spPr bwMode="auto">
          <a:xfrm>
            <a:off x="4143372" y="3857628"/>
            <a:ext cx="4786346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4- </a:t>
            </a:r>
            <a:r>
              <a:rPr lang="ar-SA" sz="1400" b="1" dirty="0" err="1" smtClean="0">
                <a:solidFill>
                  <a:schemeClr val="bg1">
                    <a:lumMod val="50000"/>
                  </a:schemeClr>
                </a:solidFill>
              </a:rPr>
              <a:t>اكمل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 الجدول التالي موضح الحمض </a:t>
            </a:r>
            <a:r>
              <a:rPr lang="ar-SA" sz="1400" b="1" dirty="0" err="1" smtClean="0">
                <a:solidFill>
                  <a:schemeClr val="bg1">
                    <a:lumMod val="50000"/>
                  </a:schemeClr>
                </a:solidFill>
              </a:rPr>
              <a:t>و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 القاعدة المقترنة للمواد التالية ان أمكن ؟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0" name="Rectangle 1"/>
          <p:cNvSpPr>
            <a:spLocks noChangeArrowheads="1"/>
          </p:cNvSpPr>
          <p:nvPr/>
        </p:nvSpPr>
        <p:spPr bwMode="auto">
          <a:xfrm>
            <a:off x="5500694" y="4478545"/>
            <a:ext cx="142876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المادة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69" name="Rectangle 1"/>
          <p:cNvSpPr>
            <a:spLocks noChangeArrowheads="1"/>
          </p:cNvSpPr>
          <p:nvPr/>
        </p:nvSpPr>
        <p:spPr bwMode="auto">
          <a:xfrm>
            <a:off x="2643174" y="4478545"/>
            <a:ext cx="142876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القاعدة المقترنة 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70" name="Rectangle 1"/>
          <p:cNvSpPr>
            <a:spLocks noChangeArrowheads="1"/>
          </p:cNvSpPr>
          <p:nvPr/>
        </p:nvSpPr>
        <p:spPr bwMode="auto">
          <a:xfrm>
            <a:off x="4071934" y="4478545"/>
            <a:ext cx="142876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الحمض المقترن 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71" name="Rectangle 1"/>
          <p:cNvSpPr>
            <a:spLocks noChangeArrowheads="1"/>
          </p:cNvSpPr>
          <p:nvPr/>
        </p:nvSpPr>
        <p:spPr bwMode="auto">
          <a:xfrm>
            <a:off x="5500694" y="4786322"/>
            <a:ext cx="142876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ar-SA" sz="400" b="1" dirty="0" smtClean="0"/>
              <a:t> </a:t>
            </a:r>
            <a:endParaRPr lang="en-US" sz="4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H</a:t>
            </a:r>
            <a:r>
              <a:rPr lang="en-US" sz="1050" b="1" dirty="0" smtClean="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S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2" name="Rectangle 1"/>
          <p:cNvSpPr>
            <a:spLocks noChangeArrowheads="1"/>
          </p:cNvSpPr>
          <p:nvPr/>
        </p:nvSpPr>
        <p:spPr bwMode="auto">
          <a:xfrm>
            <a:off x="5500694" y="5143512"/>
            <a:ext cx="142876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ar-SA" sz="400" b="1" dirty="0" smtClean="0"/>
              <a:t> </a:t>
            </a:r>
            <a:endParaRPr lang="en-US" sz="4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H</a:t>
            </a:r>
            <a:r>
              <a:rPr lang="en-US" sz="900" b="1" dirty="0" smtClean="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O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7" name="Rectangle 1"/>
          <p:cNvSpPr>
            <a:spLocks noChangeArrowheads="1"/>
          </p:cNvSpPr>
          <p:nvPr/>
        </p:nvSpPr>
        <p:spPr bwMode="auto">
          <a:xfrm>
            <a:off x="5500694" y="5500702"/>
            <a:ext cx="1428760" cy="3847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ar-SA" sz="400" b="1" dirty="0" smtClean="0"/>
              <a:t> </a:t>
            </a:r>
            <a:endParaRPr lang="en-US" sz="4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HCO </a:t>
            </a:r>
            <a:r>
              <a:rPr lang="en-US" sz="1400" b="1" baseline="30000" dirty="0" smtClean="0">
                <a:solidFill>
                  <a:schemeClr val="bg1">
                    <a:lumMod val="50000"/>
                  </a:schemeClr>
                </a:solidFill>
              </a:rPr>
              <a:t>-</a:t>
            </a:r>
            <a:endParaRPr lang="en-US" sz="14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endParaRPr lang="en-US" sz="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1" name="Rectangle 1"/>
          <p:cNvSpPr>
            <a:spLocks noChangeArrowheads="1"/>
          </p:cNvSpPr>
          <p:nvPr/>
        </p:nvSpPr>
        <p:spPr bwMode="auto">
          <a:xfrm>
            <a:off x="5500694" y="5857892"/>
            <a:ext cx="142876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ar-SA" sz="400" b="1" dirty="0" smtClean="0"/>
              <a:t> </a:t>
            </a:r>
            <a:endParaRPr lang="en-US" sz="4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S</a:t>
            </a:r>
            <a:r>
              <a:rPr lang="en-US" sz="1400" b="1" baseline="30000" dirty="0" smtClean="0">
                <a:solidFill>
                  <a:schemeClr val="bg1">
                    <a:lumMod val="50000"/>
                  </a:schemeClr>
                </a:solidFill>
              </a:rPr>
              <a:t> - - </a:t>
            </a:r>
            <a:endParaRPr lang="en-US" sz="3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2" name="Rectangle 1"/>
          <p:cNvSpPr>
            <a:spLocks noChangeArrowheads="1"/>
          </p:cNvSpPr>
          <p:nvPr/>
        </p:nvSpPr>
        <p:spPr bwMode="auto">
          <a:xfrm>
            <a:off x="5500694" y="6215082"/>
            <a:ext cx="1428760" cy="33855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endParaRPr lang="en-US" sz="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HSO</a:t>
            </a:r>
            <a:r>
              <a:rPr lang="en-US" sz="1400" b="1" baseline="-25000" dirty="0" smtClean="0">
                <a:solidFill>
                  <a:schemeClr val="bg1">
                    <a:lumMod val="50000"/>
                  </a:schemeClr>
                </a:solidFill>
              </a:rPr>
              <a:t>4</a:t>
            </a:r>
            <a:r>
              <a:rPr lang="en-US" sz="1400" b="1" baseline="30000" dirty="0" smtClean="0">
                <a:solidFill>
                  <a:schemeClr val="bg1">
                    <a:lumMod val="50000"/>
                  </a:schemeClr>
                </a:solidFill>
              </a:rPr>
              <a:t>-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3" name="Rectangle 1"/>
          <p:cNvSpPr>
            <a:spLocks noChangeArrowheads="1"/>
          </p:cNvSpPr>
          <p:nvPr/>
        </p:nvSpPr>
        <p:spPr bwMode="auto">
          <a:xfrm>
            <a:off x="4071934" y="4786322"/>
            <a:ext cx="142876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ar-SA" sz="400" b="1" dirty="0" smtClean="0"/>
              <a:t> </a:t>
            </a:r>
            <a:endParaRPr lang="en-US" sz="4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لا يوجد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4" name="Rectangle 1"/>
          <p:cNvSpPr>
            <a:spLocks noChangeArrowheads="1"/>
          </p:cNvSpPr>
          <p:nvPr/>
        </p:nvSpPr>
        <p:spPr bwMode="auto">
          <a:xfrm>
            <a:off x="2643174" y="4786322"/>
            <a:ext cx="142876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ar-SA" sz="400" b="1" dirty="0" smtClean="0"/>
              <a:t> </a:t>
            </a:r>
            <a:endParaRPr lang="en-US" sz="4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HS</a:t>
            </a:r>
            <a:r>
              <a:rPr lang="en-US" sz="1400" b="1" baseline="30000" dirty="0" smtClean="0">
                <a:solidFill>
                  <a:schemeClr val="bg1">
                    <a:lumMod val="50000"/>
                  </a:schemeClr>
                </a:solidFill>
              </a:rPr>
              <a:t> -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5" name="Rectangle 1"/>
          <p:cNvSpPr>
            <a:spLocks noChangeArrowheads="1"/>
          </p:cNvSpPr>
          <p:nvPr/>
        </p:nvSpPr>
        <p:spPr bwMode="auto">
          <a:xfrm>
            <a:off x="4071934" y="5143512"/>
            <a:ext cx="142876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ar-SA" sz="400" b="1" dirty="0" smtClean="0"/>
              <a:t> </a:t>
            </a:r>
            <a:endParaRPr lang="en-US" sz="4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H</a:t>
            </a:r>
            <a:r>
              <a:rPr lang="en-US" sz="1400" b="1" baseline="-25000" dirty="0" smtClean="0">
                <a:solidFill>
                  <a:schemeClr val="bg1">
                    <a:lumMod val="50000"/>
                  </a:schemeClr>
                </a:solidFill>
              </a:rPr>
              <a:t>3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O</a:t>
            </a:r>
            <a:r>
              <a:rPr lang="en-US" sz="1400" b="1" baseline="30000" dirty="0" smtClean="0">
                <a:solidFill>
                  <a:schemeClr val="bg1">
                    <a:lumMod val="50000"/>
                  </a:schemeClr>
                </a:solidFill>
              </a:rPr>
              <a:t> +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6" name="Rectangle 1"/>
          <p:cNvSpPr>
            <a:spLocks noChangeArrowheads="1"/>
          </p:cNvSpPr>
          <p:nvPr/>
        </p:nvSpPr>
        <p:spPr bwMode="auto">
          <a:xfrm>
            <a:off x="2643174" y="5143512"/>
            <a:ext cx="142876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ar-SA" sz="400" b="1" dirty="0" smtClean="0"/>
              <a:t> </a:t>
            </a:r>
            <a:endParaRPr lang="en-US" sz="4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OH</a:t>
            </a:r>
            <a:r>
              <a:rPr lang="en-US" sz="1400" b="1" baseline="30000" dirty="0" smtClean="0">
                <a:solidFill>
                  <a:schemeClr val="bg1">
                    <a:lumMod val="50000"/>
                  </a:schemeClr>
                </a:solidFill>
              </a:rPr>
              <a:t> -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7" name="Rectangle 1"/>
          <p:cNvSpPr>
            <a:spLocks noChangeArrowheads="1"/>
          </p:cNvSpPr>
          <p:nvPr/>
        </p:nvSpPr>
        <p:spPr bwMode="auto">
          <a:xfrm>
            <a:off x="4071934" y="5500702"/>
            <a:ext cx="142876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ar-SA" sz="400" b="1" dirty="0" smtClean="0"/>
              <a:t> </a:t>
            </a:r>
            <a:endParaRPr lang="en-US" sz="4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H</a:t>
            </a:r>
            <a:r>
              <a:rPr lang="en-US" sz="900" b="1" dirty="0" smtClean="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CO</a:t>
            </a:r>
            <a:endParaRPr lang="en-US" sz="14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8" name="Rectangle 1"/>
          <p:cNvSpPr>
            <a:spLocks noChangeArrowheads="1"/>
          </p:cNvSpPr>
          <p:nvPr/>
        </p:nvSpPr>
        <p:spPr bwMode="auto">
          <a:xfrm>
            <a:off x="2643174" y="5500702"/>
            <a:ext cx="1428760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ar-SA" sz="400" b="1" dirty="0" smtClean="0"/>
              <a:t> </a:t>
            </a:r>
            <a:endParaRPr lang="en-US" sz="4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CO </a:t>
            </a:r>
            <a:r>
              <a:rPr lang="en-US" sz="1400" b="1" baseline="30000" dirty="0" smtClean="0">
                <a:solidFill>
                  <a:schemeClr val="bg1">
                    <a:lumMod val="50000"/>
                  </a:schemeClr>
                </a:solidFill>
              </a:rPr>
              <a:t>- -</a:t>
            </a:r>
            <a:endParaRPr lang="en-US" sz="14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9" name="Rectangle 1"/>
          <p:cNvSpPr>
            <a:spLocks noChangeArrowheads="1"/>
          </p:cNvSpPr>
          <p:nvPr/>
        </p:nvSpPr>
        <p:spPr bwMode="auto">
          <a:xfrm>
            <a:off x="4071934" y="5857892"/>
            <a:ext cx="142876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ar-SA" sz="400" b="1" dirty="0" smtClean="0"/>
              <a:t> </a:t>
            </a:r>
            <a:endParaRPr lang="en-US" sz="4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HS</a:t>
            </a:r>
            <a:r>
              <a:rPr lang="en-US" sz="1400" b="1" baseline="30000" dirty="0" smtClean="0">
                <a:solidFill>
                  <a:schemeClr val="bg1">
                    <a:lumMod val="50000"/>
                  </a:schemeClr>
                </a:solidFill>
              </a:rPr>
              <a:t> -</a:t>
            </a:r>
            <a:endParaRPr lang="en-US" sz="3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0" name="Rectangle 1"/>
          <p:cNvSpPr>
            <a:spLocks noChangeArrowheads="1"/>
          </p:cNvSpPr>
          <p:nvPr/>
        </p:nvSpPr>
        <p:spPr bwMode="auto">
          <a:xfrm>
            <a:off x="2643174" y="5857892"/>
            <a:ext cx="142876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ar-SA" sz="400" b="1" dirty="0" smtClean="0"/>
              <a:t> </a:t>
            </a:r>
            <a:endParaRPr lang="en-US" sz="4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لا توجد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1" name="Rectangle 1"/>
          <p:cNvSpPr>
            <a:spLocks noChangeArrowheads="1"/>
          </p:cNvSpPr>
          <p:nvPr/>
        </p:nvSpPr>
        <p:spPr bwMode="auto">
          <a:xfrm>
            <a:off x="4071934" y="6215082"/>
            <a:ext cx="1428760" cy="35394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ar-SA" sz="400" b="1" dirty="0" smtClean="0"/>
              <a:t> 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H</a:t>
            </a:r>
            <a:r>
              <a:rPr lang="en-US" sz="1000" b="1" dirty="0" smtClean="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SO</a:t>
            </a:r>
            <a:r>
              <a:rPr lang="en-US" sz="1400" b="1" baseline="-25000" dirty="0" smtClean="0">
                <a:solidFill>
                  <a:schemeClr val="bg1">
                    <a:lumMod val="50000"/>
                  </a:schemeClr>
                </a:solidFill>
              </a:rPr>
              <a:t>4</a:t>
            </a:r>
            <a:endParaRPr lang="en-US" sz="1400" b="1" baseline="300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endParaRPr lang="en-US" sz="3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2" name="Rectangle 1"/>
          <p:cNvSpPr>
            <a:spLocks noChangeArrowheads="1"/>
          </p:cNvSpPr>
          <p:nvPr/>
        </p:nvSpPr>
        <p:spPr bwMode="auto">
          <a:xfrm>
            <a:off x="2643174" y="6215082"/>
            <a:ext cx="142876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ar-SA" sz="400" b="1" dirty="0" smtClean="0"/>
              <a:t> </a:t>
            </a:r>
            <a:endParaRPr lang="en-US" sz="4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SO</a:t>
            </a:r>
            <a:r>
              <a:rPr lang="en-US" sz="1400" b="1" baseline="-25000" dirty="0" smtClean="0">
                <a:solidFill>
                  <a:schemeClr val="bg1">
                    <a:lumMod val="50000"/>
                  </a:schemeClr>
                </a:solidFill>
              </a:rPr>
              <a:t>4</a:t>
            </a:r>
            <a:r>
              <a:rPr lang="en-US" sz="1400" b="1" baseline="30000" dirty="0" smtClean="0">
                <a:solidFill>
                  <a:schemeClr val="bg1">
                    <a:lumMod val="50000"/>
                  </a:schemeClr>
                </a:solidFill>
              </a:rPr>
              <a:t>- -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0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1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7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8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5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1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2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8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9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5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6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2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3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9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0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6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7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3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4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0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1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7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8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9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4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5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6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1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2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8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9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0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5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6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7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2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3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4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9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0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1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2" grpId="0" animBg="1"/>
      <p:bldP spid="38" grpId="0"/>
      <p:bldP spid="26" grpId="0"/>
      <p:bldP spid="28" grpId="0"/>
      <p:bldP spid="29" grpId="0"/>
      <p:bldP spid="31" grpId="0"/>
      <p:bldP spid="32" grpId="0"/>
      <p:bldP spid="33" grpId="0"/>
      <p:bldP spid="34" grpId="0" animBg="1"/>
      <p:bldP spid="35" grpId="0" animBg="1"/>
      <p:bldP spid="37" grpId="0"/>
      <p:bldP spid="39" grpId="0"/>
      <p:bldP spid="41" grpId="0"/>
      <p:bldP spid="42" grpId="0"/>
      <p:bldP spid="46" grpId="0"/>
      <p:bldP spid="47" grpId="0"/>
      <p:bldP spid="48" grpId="0"/>
      <p:bldP spid="49" grpId="0" animBg="1"/>
      <p:bldP spid="50" grpId="0" animBg="1"/>
      <p:bldP spid="59" grpId="0" animBg="1"/>
      <p:bldP spid="60" grpId="0" animBg="1"/>
      <p:bldP spid="69" grpId="0" animBg="1"/>
      <p:bldP spid="70" grpId="0" animBg="1"/>
      <p:bldP spid="71" grpId="0" animBg="1"/>
      <p:bldP spid="72" grpId="0" animBg="1"/>
      <p:bldP spid="77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وسيلة شرح على شكل سحابة 40"/>
          <p:cNvSpPr/>
          <p:nvPr/>
        </p:nvSpPr>
        <p:spPr bwMode="auto">
          <a:xfrm>
            <a:off x="142844" y="5214950"/>
            <a:ext cx="1785950" cy="1428760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  </a:t>
            </a:r>
          </a:p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لا تنسى  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2" name="Rectangle 1"/>
          <p:cNvSpPr>
            <a:spLocks noChangeArrowheads="1"/>
          </p:cNvSpPr>
          <p:nvPr/>
        </p:nvSpPr>
        <p:spPr bwMode="auto">
          <a:xfrm>
            <a:off x="0" y="214290"/>
            <a:ext cx="90011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dirty="0" smtClean="0">
                <a:latin typeface="+mj-lt"/>
                <a:cs typeface="Arial" pitchFamily="34" charset="0"/>
              </a:rPr>
              <a:t>2- لم يستطع تفسير قاعدية بعض المواد التي لا تحتوي على ايون الهيدروكسيد ( </a:t>
            </a:r>
            <a:r>
              <a:rPr kumimoji="0" lang="en-US" sz="1400" b="1" dirty="0" smtClean="0">
                <a:latin typeface="+mj-lt"/>
                <a:cs typeface="Arial" pitchFamily="34" charset="0"/>
              </a:rPr>
              <a:t>OH </a:t>
            </a:r>
            <a:r>
              <a:rPr kumimoji="0" lang="ar-SA" sz="1400" b="1" dirty="0" smtClean="0">
                <a:latin typeface="+mj-lt"/>
                <a:cs typeface="Arial" pitchFamily="34" charset="0"/>
              </a:rPr>
              <a:t> ) مثل النشادر ( </a:t>
            </a:r>
            <a:r>
              <a:rPr kumimoji="0" lang="en-US" sz="1400" b="1" dirty="0" smtClean="0">
                <a:latin typeface="+mj-lt"/>
                <a:cs typeface="Arial" pitchFamily="34" charset="0"/>
              </a:rPr>
              <a:t>NH</a:t>
            </a:r>
            <a:r>
              <a:rPr kumimoji="0" lang="en-US" sz="1000" b="1" dirty="0" smtClean="0">
                <a:latin typeface="+mj-lt"/>
                <a:cs typeface="Arial" pitchFamily="34" charset="0"/>
              </a:rPr>
              <a:t>3</a:t>
            </a:r>
            <a:r>
              <a:rPr kumimoji="0" lang="ar-SA" sz="1400" b="1" dirty="0" smtClean="0">
                <a:latin typeface="+mj-lt"/>
                <a:cs typeface="Arial" pitchFamily="34" charset="0"/>
              </a:rPr>
              <a:t> ) و وكربونات الصوديوم (</a:t>
            </a:r>
            <a:r>
              <a:rPr kumimoji="0" lang="en-US" sz="1400" b="1" dirty="0" smtClean="0">
                <a:latin typeface="+mj-lt"/>
                <a:cs typeface="Arial" pitchFamily="34" charset="0"/>
              </a:rPr>
              <a:t>Na</a:t>
            </a:r>
            <a:r>
              <a:rPr kumimoji="0" lang="en-US" sz="1000" b="1" dirty="0" smtClean="0">
                <a:latin typeface="+mj-lt"/>
                <a:cs typeface="Arial" pitchFamily="34" charset="0"/>
              </a:rPr>
              <a:t>2</a:t>
            </a:r>
            <a:r>
              <a:rPr kumimoji="0" lang="en-US" sz="1400" b="1" dirty="0" smtClean="0">
                <a:latin typeface="+mj-lt"/>
                <a:cs typeface="Arial" pitchFamily="34" charset="0"/>
              </a:rPr>
              <a:t>CO</a:t>
            </a:r>
            <a:r>
              <a:rPr kumimoji="0" lang="en-US" sz="900" b="1" dirty="0" smtClean="0">
                <a:latin typeface="+mj-lt"/>
                <a:cs typeface="Arial" pitchFamily="34" charset="0"/>
              </a:rPr>
              <a:t>3</a:t>
            </a:r>
            <a:r>
              <a:rPr kumimoji="0" lang="en-US" sz="1400" b="1" dirty="0" smtClean="0">
                <a:latin typeface="+mj-lt"/>
                <a:cs typeface="Arial" pitchFamily="34" charset="0"/>
              </a:rPr>
              <a:t> </a:t>
            </a:r>
            <a:r>
              <a:rPr kumimoji="0" lang="ar-SA" sz="1400" b="1" dirty="0" smtClean="0">
                <a:latin typeface="+mj-lt"/>
                <a:cs typeface="Arial" pitchFamily="34" charset="0"/>
              </a:rPr>
              <a:t>) </a:t>
            </a:r>
          </a:p>
          <a:p>
            <a:r>
              <a:rPr kumimoji="0" lang="ar-SA" sz="1400" b="1" dirty="0" smtClean="0">
                <a:latin typeface="+mj-lt"/>
                <a:cs typeface="Arial" pitchFamily="34" charset="0"/>
              </a:rPr>
              <a:t>أو أملاح قاعدية مثل  ( </a:t>
            </a:r>
            <a:r>
              <a:rPr kumimoji="0" lang="en-US" sz="1400" b="1" dirty="0" smtClean="0">
                <a:latin typeface="+mj-lt"/>
                <a:cs typeface="Arial" pitchFamily="34" charset="0"/>
              </a:rPr>
              <a:t>KCN</a:t>
            </a:r>
            <a:r>
              <a:rPr kumimoji="0" lang="ar-SA" sz="1400" b="1" dirty="0" smtClean="0">
                <a:latin typeface="+mj-lt"/>
                <a:cs typeface="Arial" pitchFamily="34" charset="0"/>
              </a:rPr>
              <a:t> </a:t>
            </a:r>
            <a:r>
              <a:rPr kumimoji="0" lang="en-US" sz="1400" b="1" dirty="0" smtClean="0">
                <a:latin typeface="+mj-lt"/>
                <a:cs typeface="Arial" pitchFamily="34" charset="0"/>
              </a:rPr>
              <a:t>(</a:t>
            </a:r>
            <a:r>
              <a:rPr kumimoji="0" lang="ar-SA" sz="1400" b="1" dirty="0" smtClean="0">
                <a:latin typeface="+mj-lt"/>
                <a:cs typeface="Arial" pitchFamily="34" charset="0"/>
              </a:rPr>
              <a:t> . </a:t>
            </a:r>
            <a:endParaRPr kumimoji="0" lang="ar-SA" sz="1400" dirty="0" smtClean="0">
              <a:cs typeface="Arial" pitchFamily="34" charset="0"/>
            </a:endParaRPr>
          </a:p>
        </p:txBody>
      </p:sp>
      <p:sp>
        <p:nvSpPr>
          <p:cNvPr id="44" name="Rectangle 17"/>
          <p:cNvSpPr>
            <a:spLocks noChangeArrowheads="1"/>
          </p:cNvSpPr>
          <p:nvPr/>
        </p:nvSpPr>
        <p:spPr bwMode="auto">
          <a:xfrm>
            <a:off x="4286248" y="1000108"/>
            <a:ext cx="4643470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5 – على ماذا تعتمد قوة الاحماض </a:t>
            </a:r>
            <a:r>
              <a:rPr lang="ar-SA" sz="1400" b="1" dirty="0" err="1" smtClean="0">
                <a:solidFill>
                  <a:schemeClr val="bg1">
                    <a:lumMod val="50000"/>
                  </a:schemeClr>
                </a:solidFill>
              </a:rPr>
              <a:t>و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 القواعد حسب نظرية برونشتد </a:t>
            </a:r>
            <a:r>
              <a:rPr lang="ar-SA" sz="1400" b="1" dirty="0" err="1" smtClean="0">
                <a:solidFill>
                  <a:schemeClr val="bg1">
                    <a:lumMod val="50000"/>
                  </a:schemeClr>
                </a:solidFill>
              </a:rPr>
              <a:t>و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 لوري  ؟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Rectangle 1"/>
          <p:cNvSpPr>
            <a:spLocks noChangeArrowheads="1"/>
          </p:cNvSpPr>
          <p:nvPr/>
        </p:nvSpPr>
        <p:spPr bwMode="auto">
          <a:xfrm>
            <a:off x="5143504" y="1549587"/>
            <a:ext cx="2714644" cy="307777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تكون قاعدته المقترنة  ضعيفة و العكس .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46" name="Rectangle 1"/>
          <p:cNvSpPr>
            <a:spLocks noChangeArrowheads="1"/>
          </p:cNvSpPr>
          <p:nvPr/>
        </p:nvSpPr>
        <p:spPr bwMode="auto">
          <a:xfrm>
            <a:off x="7858148" y="1549587"/>
            <a:ext cx="1071538" cy="307777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الحمض القوي 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5143504" y="2978347"/>
            <a:ext cx="2714644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يكون حمضها المقترن  ضعيفة و العكس .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7858148" y="2978347"/>
            <a:ext cx="1071538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القاعدة القوية 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3428992" y="2099066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HCL</a:t>
            </a:r>
          </a:p>
        </p:txBody>
      </p:sp>
      <p:cxnSp>
        <p:nvCxnSpPr>
          <p:cNvPr id="16" name="رابط كسهم مستقيم 15"/>
          <p:cNvCxnSpPr/>
          <p:nvPr/>
        </p:nvCxnSpPr>
        <p:spPr bwMode="auto">
          <a:xfrm>
            <a:off x="5072066" y="2313380"/>
            <a:ext cx="714380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4286248" y="2099066"/>
            <a:ext cx="7143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H</a:t>
            </a:r>
            <a:r>
              <a:rPr lang="en-US" sz="1050" b="1" dirty="0" smtClean="0">
                <a:latin typeface="+mj-lt"/>
              </a:rPr>
              <a:t>2</a:t>
            </a:r>
            <a:r>
              <a:rPr lang="en-US" sz="1400" b="1" dirty="0" smtClean="0">
                <a:latin typeface="+mj-lt"/>
              </a:rPr>
              <a:t>O</a:t>
            </a:r>
            <a:endParaRPr lang="en-US" sz="1400" dirty="0" smtClean="0">
              <a:latin typeface="+mj-lt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3929058" y="2099066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9" name="رابط كسهم مستقيم 18"/>
          <p:cNvCxnSpPr/>
          <p:nvPr/>
        </p:nvCxnSpPr>
        <p:spPr bwMode="auto">
          <a:xfrm rot="10800000">
            <a:off x="5000628" y="2241942"/>
            <a:ext cx="633418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5857884" y="2099066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lang="en-US" sz="1400" b="1" dirty="0" smtClean="0"/>
              <a:t>H</a:t>
            </a:r>
            <a:r>
              <a:rPr lang="en-US" sz="1400" b="1" baseline="-25000" dirty="0" smtClean="0"/>
              <a:t>3</a:t>
            </a:r>
            <a:r>
              <a:rPr lang="en-US" sz="1400" b="1" dirty="0" smtClean="0"/>
              <a:t>O</a:t>
            </a:r>
            <a:r>
              <a:rPr lang="en-US" sz="1400" b="1" baseline="30000" dirty="0" smtClean="0"/>
              <a:t>+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6786578" y="2099066"/>
            <a:ext cx="7143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 smtClean="0"/>
              <a:t>CL </a:t>
            </a:r>
            <a:r>
              <a:rPr lang="en-US" sz="1400" b="1" baseline="30000" dirty="0" smtClean="0"/>
              <a:t>-</a:t>
            </a:r>
            <a:endParaRPr lang="en-US" sz="1400" dirty="0" smtClean="0">
              <a:latin typeface="+mj-lt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6357950" y="2099066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1"/>
          <p:cNvSpPr>
            <a:spLocks noChangeArrowheads="1"/>
          </p:cNvSpPr>
          <p:nvPr/>
        </p:nvSpPr>
        <p:spPr bwMode="auto">
          <a:xfrm>
            <a:off x="3428992" y="2406843"/>
            <a:ext cx="500066" cy="276999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حمض</a:t>
            </a:r>
            <a:endParaRPr kumimoji="0" lang="ar-SA" sz="12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5572132" y="2406843"/>
            <a:ext cx="1214446" cy="276999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قاعدة مقترنة ضعيفة</a:t>
            </a:r>
            <a:endParaRPr kumimoji="0" lang="ar-SA" sz="12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3428992" y="3742140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HCL</a:t>
            </a:r>
          </a:p>
        </p:txBody>
      </p:sp>
      <p:cxnSp>
        <p:nvCxnSpPr>
          <p:cNvPr id="36" name="رابط كسهم مستقيم 35"/>
          <p:cNvCxnSpPr/>
          <p:nvPr/>
        </p:nvCxnSpPr>
        <p:spPr bwMode="auto">
          <a:xfrm>
            <a:off x="5072066" y="3956454"/>
            <a:ext cx="714380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Rectangle 4"/>
          <p:cNvSpPr>
            <a:spLocks noChangeArrowheads="1"/>
          </p:cNvSpPr>
          <p:nvPr/>
        </p:nvSpPr>
        <p:spPr bwMode="auto">
          <a:xfrm>
            <a:off x="4286248" y="3742140"/>
            <a:ext cx="7143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H</a:t>
            </a:r>
            <a:r>
              <a:rPr lang="en-US" sz="1050" b="1" dirty="0" smtClean="0">
                <a:latin typeface="+mj-lt"/>
              </a:rPr>
              <a:t>2</a:t>
            </a:r>
            <a:r>
              <a:rPr lang="en-US" sz="1400" b="1" dirty="0" smtClean="0">
                <a:latin typeface="+mj-lt"/>
              </a:rPr>
              <a:t>O</a:t>
            </a:r>
            <a:endParaRPr lang="en-US" sz="1400" dirty="0" smtClean="0">
              <a:latin typeface="+mj-lt"/>
            </a:endParaRPr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3929058" y="3742140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9" name="رابط كسهم مستقيم 38"/>
          <p:cNvCxnSpPr/>
          <p:nvPr/>
        </p:nvCxnSpPr>
        <p:spPr bwMode="auto">
          <a:xfrm rot="10800000">
            <a:off x="5000628" y="3885016"/>
            <a:ext cx="633418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Rectangle 4"/>
          <p:cNvSpPr>
            <a:spLocks noChangeArrowheads="1"/>
          </p:cNvSpPr>
          <p:nvPr/>
        </p:nvSpPr>
        <p:spPr bwMode="auto">
          <a:xfrm>
            <a:off x="5857884" y="3742140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lang="en-US" sz="1400" b="1" dirty="0" smtClean="0"/>
              <a:t>H</a:t>
            </a:r>
            <a:r>
              <a:rPr lang="en-US" sz="1400" b="1" baseline="-25000" dirty="0" smtClean="0"/>
              <a:t>3</a:t>
            </a:r>
            <a:r>
              <a:rPr lang="en-US" sz="1400" b="1" dirty="0" smtClean="0"/>
              <a:t>O</a:t>
            </a:r>
            <a:r>
              <a:rPr lang="en-US" sz="1400" b="1" baseline="30000" dirty="0" smtClean="0"/>
              <a:t>+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Rectangle 4"/>
          <p:cNvSpPr>
            <a:spLocks noChangeArrowheads="1"/>
          </p:cNvSpPr>
          <p:nvPr/>
        </p:nvSpPr>
        <p:spPr bwMode="auto">
          <a:xfrm>
            <a:off x="7072330" y="3742140"/>
            <a:ext cx="7143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 smtClean="0"/>
              <a:t>CL </a:t>
            </a:r>
            <a:r>
              <a:rPr lang="en-US" sz="1400" b="1" baseline="30000" dirty="0" smtClean="0"/>
              <a:t>-</a:t>
            </a:r>
            <a:endParaRPr lang="en-US" sz="1400" dirty="0" smtClean="0">
              <a:latin typeface="+mj-lt"/>
            </a:endParaRPr>
          </a:p>
        </p:txBody>
      </p:sp>
      <p:sp>
        <p:nvSpPr>
          <p:cNvPr id="53" name="Rectangle 4"/>
          <p:cNvSpPr>
            <a:spLocks noChangeArrowheads="1"/>
          </p:cNvSpPr>
          <p:nvPr/>
        </p:nvSpPr>
        <p:spPr bwMode="auto">
          <a:xfrm>
            <a:off x="6429388" y="3742140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Rectangle 1"/>
          <p:cNvSpPr>
            <a:spLocks noChangeArrowheads="1"/>
          </p:cNvSpPr>
          <p:nvPr/>
        </p:nvSpPr>
        <p:spPr bwMode="auto">
          <a:xfrm>
            <a:off x="4357686" y="4080695"/>
            <a:ext cx="500066" cy="276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قاعدة</a:t>
            </a:r>
            <a:endParaRPr kumimoji="0" lang="ar-SA" sz="12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55" name="Rectangle 1"/>
          <p:cNvSpPr>
            <a:spLocks noChangeArrowheads="1"/>
          </p:cNvSpPr>
          <p:nvPr/>
        </p:nvSpPr>
        <p:spPr bwMode="auto">
          <a:xfrm>
            <a:off x="6786578" y="4080695"/>
            <a:ext cx="1285884" cy="276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حمض مقترنة ضعيفة</a:t>
            </a:r>
            <a:endParaRPr kumimoji="0" lang="ar-SA" sz="12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0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/>
      <p:bldP spid="44" grpId="0" animBg="1"/>
      <p:bldP spid="45" grpId="0" animBg="1"/>
      <p:bldP spid="46" grpId="0" animBg="1"/>
      <p:bldP spid="13" grpId="0" animBg="1"/>
      <p:bldP spid="14" grpId="0" animBg="1"/>
      <p:bldP spid="15" grpId="0"/>
      <p:bldP spid="17" grpId="0"/>
      <p:bldP spid="18" grpId="0"/>
      <p:bldP spid="20" grpId="0"/>
      <p:bldP spid="21" grpId="0"/>
      <p:bldP spid="22" grpId="0"/>
      <p:bldP spid="23" grpId="0" animBg="1"/>
      <p:bldP spid="24" grpId="0" animBg="1"/>
      <p:bldP spid="35" grpId="0"/>
      <p:bldP spid="37" grpId="0"/>
      <p:bldP spid="38" grpId="0"/>
      <p:bldP spid="40" grpId="0"/>
      <p:bldP spid="52" grpId="0"/>
      <p:bldP spid="53" grpId="0"/>
      <p:bldP spid="54" grpId="0" animBg="1"/>
      <p:bldP spid="55" grpId="0" animBg="1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8516</TotalTime>
  <Words>354</Words>
  <PresentationFormat>عرض على الشاشة (3:4)‏</PresentationFormat>
  <Paragraphs>113</Paragraphs>
  <Slides>3</Slides>
  <Notes>2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</vt:i4>
      </vt:variant>
      <vt:variant>
        <vt:lpstr>عروض مخصصة</vt:lpstr>
      </vt:variant>
      <vt:variant>
        <vt:i4>1</vt:i4>
      </vt:variant>
    </vt:vector>
  </HeadingPairs>
  <TitlesOfParts>
    <vt:vector size="5" baseType="lpstr">
      <vt:lpstr>Training</vt:lpstr>
      <vt:lpstr>الشريحة 1</vt:lpstr>
      <vt:lpstr>الشريحة 2</vt:lpstr>
      <vt:lpstr>الشريحة 3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user</cp:lastModifiedBy>
  <cp:revision>511</cp:revision>
  <dcterms:modified xsi:type="dcterms:W3CDTF">2010-01-04T07:38:31Z</dcterms:modified>
</cp:coreProperties>
</file>