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594" y="9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الأحماض و القواعد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السادس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الدرس42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77732" y="1733124"/>
            <a:ext cx="123142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1431/6/4هـ  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858016" y="1714488"/>
            <a:ext cx="207170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1- ماذا يقصد بالمواد المترددة ؟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4071934" y="2214554"/>
            <a:ext cx="492922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هي مواد تتصرف كأنها حموض و قواعد وفقا للظروف التي تقع فيها . 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1714480" y="2571744"/>
            <a:ext cx="72866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فتزيل الصفة الحمضية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للأحماض عند تفاعلها مع القواعد . أو وتزيل الصفة القاعدية للقواعد عند تفاعلها مع الأحماض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6143636" y="3000372"/>
            <a:ext cx="278608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2- اذكر بعض الأمثلة على المواد المترددة ؟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7215206" y="3429000"/>
            <a:ext cx="16430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AL(OH)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endParaRPr kumimoji="0" lang="en-US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5500694" y="3429000"/>
            <a:ext cx="16430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Zn(OH)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3643306" y="3429000"/>
            <a:ext cx="16430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SnO</a:t>
            </a:r>
            <a:r>
              <a:rPr kumimoji="0" lang="en-US" sz="105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6143636" y="3857628"/>
            <a:ext cx="278608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3- اذكر تعاريف الحموض و القواعد ؟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142844" y="4335669"/>
            <a:ext cx="8929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مر مفهوم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الحمض و القاعدة بمراحل عديدة حيث وجد بعض العلماء ومنهم العالم لافوازيية  ان بعض التفاعلات عند احتراقها تنتج مواد ( الاكاسيد ) لها </a:t>
            </a:r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خواص الأحماض . ثم وجد بعض العلماء ان هناك بعض الاحماض تحتوي على الهيدروجين مثل حمض الكلور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1"/>
          <p:cNvSpPr>
            <a:spLocks noChangeArrowheads="1"/>
          </p:cNvSpPr>
          <p:nvPr/>
        </p:nvSpPr>
        <p:spPr bwMode="auto">
          <a:xfrm>
            <a:off x="1714480" y="4978611"/>
            <a:ext cx="72866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فاصبح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تعريف الاحماض هي التي تحتوي على هيدروجين . ثم تطور تعريف الاحماض و القواعد مع تطور علم الكيمياء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14282" y="5335801"/>
            <a:ext cx="87154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حيث اوجد العلماء وسيلة لمقارنة قوة الحمض  بقوة حمض و قوة قاعدة بقوة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قاعدة أخرى . لهذا وضعت تعاريف ونظريات لكل </a:t>
            </a:r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من الاحماض و القواعد واهما :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5715008" y="5857892"/>
            <a:ext cx="328611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1- تعريف ارهينيوس للأحماض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و القواعد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5715008" y="6264495"/>
            <a:ext cx="328611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2- تعريف ابرونشتد و لوري  للأحماض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و القواعد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643074" y="5857892"/>
            <a:ext cx="278605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3- تعريف لويس للأحماض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و القواعد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35" grpId="0"/>
      <p:bldP spid="33" grpId="0"/>
      <p:bldP spid="37" grpId="0" animBg="1"/>
      <p:bldP spid="38" grpId="0"/>
      <p:bldP spid="39" grpId="0"/>
      <p:bldP spid="40" grpId="0"/>
      <p:bldP spid="42" grpId="0" animBg="1"/>
      <p:bldP spid="43" grpId="0"/>
      <p:bldP spid="44" grpId="0"/>
      <p:bldP spid="45" grpId="0"/>
      <p:bldP spid="46" grpId="0" animBg="1"/>
      <p:bldP spid="47" grpId="0" animBg="1"/>
      <p:bldP spid="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4500562" y="285728"/>
            <a:ext cx="442915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4- ماذا يقصد بالحمض حسب نظرية ارهينيوس ؟ مع التوضيح بالمعادلات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7572396" y="857232"/>
            <a:ext cx="135729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1- تعريف الحمض :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2571736" y="857232"/>
            <a:ext cx="50006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هو المادة التي تنتج عند ذوبانها في الماء ايونات الهيدروجين الموجبة (</a:t>
            </a:r>
            <a:r>
              <a:rPr kumimoji="0"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 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+ 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) 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2928926" y="1500174"/>
            <a:ext cx="17859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HCL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رابط كسهم مستقيم 36"/>
          <p:cNvCxnSpPr/>
          <p:nvPr/>
        </p:nvCxnSpPr>
        <p:spPr bwMode="auto">
          <a:xfrm>
            <a:off x="4071934" y="1714488"/>
            <a:ext cx="1214446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4071934" y="1357298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H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O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(l)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5214942" y="1549587"/>
            <a:ext cx="8572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CL </a:t>
            </a:r>
            <a:r>
              <a:rPr lang="en-US" sz="1400" b="1" baseline="30000" dirty="0" smtClean="0"/>
              <a:t> -</a:t>
            </a:r>
            <a:r>
              <a:rPr lang="en-US" sz="1400" b="1" baseline="-25000" dirty="0" smtClean="0"/>
              <a:t>(aq)</a:t>
            </a:r>
            <a:r>
              <a:rPr lang="en-US" sz="1400" baseline="-25000" dirty="0" smtClean="0"/>
              <a:t> </a:t>
            </a:r>
            <a:endParaRPr lang="en-US" sz="1400" dirty="0" smtClean="0">
              <a:latin typeface="+mj-lt"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5786446" y="1549587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6000760" y="1549587"/>
            <a:ext cx="10001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/>
              <a:t>H </a:t>
            </a:r>
            <a:r>
              <a:rPr lang="en-US" sz="1400" b="1" baseline="30000" dirty="0" smtClean="0"/>
              <a:t>+</a:t>
            </a:r>
            <a:r>
              <a:rPr lang="en-US" sz="1400" b="1" baseline="-25000" dirty="0" smtClean="0">
                <a:latin typeface="+mj-lt"/>
              </a:rPr>
              <a:t>(aq)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2786050" y="2000240"/>
            <a:ext cx="17859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CH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3</a:t>
            </a:r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COOH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رابط كسهم مستقيم 45"/>
          <p:cNvCxnSpPr/>
          <p:nvPr/>
        </p:nvCxnSpPr>
        <p:spPr bwMode="auto">
          <a:xfrm>
            <a:off x="4071934" y="2214554"/>
            <a:ext cx="1214446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4071934" y="1857364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H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O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(l)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5214942" y="2049653"/>
            <a:ext cx="135732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CH3COO</a:t>
            </a:r>
            <a:r>
              <a:rPr lang="en-US" sz="1400" b="1" baseline="30000" dirty="0" smtClean="0"/>
              <a:t> -</a:t>
            </a:r>
            <a:r>
              <a:rPr lang="en-US" sz="1400" b="1" baseline="-25000" dirty="0" smtClean="0"/>
              <a:t>(aq)</a:t>
            </a:r>
            <a:r>
              <a:rPr lang="en-US" sz="1400" baseline="-25000" dirty="0" smtClean="0"/>
              <a:t> </a:t>
            </a:r>
            <a:endParaRPr lang="en-US" sz="1400" dirty="0" smtClean="0">
              <a:latin typeface="+mj-lt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6286512" y="2049653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6572264" y="2049653"/>
            <a:ext cx="10001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/>
              <a:t>H </a:t>
            </a:r>
            <a:r>
              <a:rPr lang="en-US" sz="1400" b="1" baseline="30000" dirty="0" smtClean="0"/>
              <a:t>+ </a:t>
            </a:r>
            <a:r>
              <a:rPr lang="en-US" sz="1400" b="1" baseline="-25000" dirty="0" smtClean="0">
                <a:latin typeface="+mj-lt"/>
              </a:rPr>
              <a:t>(aq)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1" name="Rectangle 1"/>
          <p:cNvSpPr>
            <a:spLocks noChangeArrowheads="1"/>
          </p:cNvSpPr>
          <p:nvPr/>
        </p:nvSpPr>
        <p:spPr bwMode="auto">
          <a:xfrm>
            <a:off x="7572396" y="2571744"/>
            <a:ext cx="135729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1- تعريف القاعدة :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2" name="Rectangle 1"/>
          <p:cNvSpPr>
            <a:spLocks noChangeArrowheads="1"/>
          </p:cNvSpPr>
          <p:nvPr/>
        </p:nvSpPr>
        <p:spPr bwMode="auto">
          <a:xfrm>
            <a:off x="2714612" y="2571744"/>
            <a:ext cx="4857784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هو المادة التي تنتج عند ذوبانها في الماء ايونات الهيدروكسيد السالبة (</a:t>
            </a:r>
            <a:r>
              <a:rPr lang="en-US" sz="1400" b="1" smtClean="0">
                <a:solidFill>
                  <a:schemeClr val="bg1">
                    <a:lumMod val="50000"/>
                  </a:schemeClr>
                </a:solidFill>
              </a:rPr>
              <a:t>OH </a:t>
            </a:r>
            <a:r>
              <a:rPr lang="en-US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- 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) 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2928926" y="3214686"/>
            <a:ext cx="17859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NaOH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(s)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4" name="رابط كسهم مستقيم 53"/>
          <p:cNvCxnSpPr/>
          <p:nvPr/>
        </p:nvCxnSpPr>
        <p:spPr bwMode="auto">
          <a:xfrm>
            <a:off x="4071934" y="3429000"/>
            <a:ext cx="1214446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Rectangle 4"/>
          <p:cNvSpPr>
            <a:spLocks noChangeArrowheads="1"/>
          </p:cNvSpPr>
          <p:nvPr/>
        </p:nvSpPr>
        <p:spPr bwMode="auto">
          <a:xfrm>
            <a:off x="4071934" y="307181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H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O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(l)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5214942" y="3264099"/>
            <a:ext cx="8572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Na</a:t>
            </a:r>
            <a:r>
              <a:rPr lang="en-US" sz="1400" b="1" baseline="30000" dirty="0" smtClean="0"/>
              <a:t>  +</a:t>
            </a:r>
            <a:r>
              <a:rPr lang="en-US" sz="1400" b="1" baseline="-25000" dirty="0" smtClean="0"/>
              <a:t>(aq)</a:t>
            </a:r>
            <a:r>
              <a:rPr lang="en-US" sz="1400" baseline="-25000" dirty="0" smtClean="0"/>
              <a:t> </a:t>
            </a:r>
            <a:endParaRPr lang="en-US" sz="1400" dirty="0" smtClean="0">
              <a:latin typeface="+mj-lt"/>
            </a:endParaRPr>
          </a:p>
        </p:txBody>
      </p:sp>
      <p:sp>
        <p:nvSpPr>
          <p:cNvPr id="64" name="Rectangle 4"/>
          <p:cNvSpPr>
            <a:spLocks noChangeArrowheads="1"/>
          </p:cNvSpPr>
          <p:nvPr/>
        </p:nvSpPr>
        <p:spPr bwMode="auto">
          <a:xfrm>
            <a:off x="5786446" y="3264099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Rectangle 4"/>
          <p:cNvSpPr>
            <a:spLocks noChangeArrowheads="1"/>
          </p:cNvSpPr>
          <p:nvPr/>
        </p:nvSpPr>
        <p:spPr bwMode="auto">
          <a:xfrm>
            <a:off x="6000760" y="3264099"/>
            <a:ext cx="10001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/>
              <a:t>OH </a:t>
            </a:r>
            <a:r>
              <a:rPr lang="en-US" sz="1400" b="1" baseline="30000" dirty="0" smtClean="0"/>
              <a:t>- </a:t>
            </a:r>
            <a:r>
              <a:rPr lang="en-US" sz="1400" b="1" baseline="-25000" dirty="0" smtClean="0">
                <a:latin typeface="+mj-lt"/>
              </a:rPr>
              <a:t>(aq)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6" name="Rectangle 4"/>
          <p:cNvSpPr>
            <a:spLocks noChangeArrowheads="1"/>
          </p:cNvSpPr>
          <p:nvPr/>
        </p:nvSpPr>
        <p:spPr bwMode="auto">
          <a:xfrm>
            <a:off x="2786050" y="3714752"/>
            <a:ext cx="17859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Ca(OH)</a:t>
            </a:r>
            <a:r>
              <a:rPr kumimoji="0" lang="en-US" sz="1000" b="1" dirty="0" smtClean="0">
                <a:latin typeface="Arial" pitchFamily="34" charset="0"/>
                <a:cs typeface="Arial" pitchFamily="34" charset="0"/>
              </a:rPr>
              <a:t>2(s)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7" name="رابط كسهم مستقيم 66"/>
          <p:cNvCxnSpPr/>
          <p:nvPr/>
        </p:nvCxnSpPr>
        <p:spPr bwMode="auto">
          <a:xfrm>
            <a:off x="4071934" y="3929066"/>
            <a:ext cx="1214446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Rectangle 4"/>
          <p:cNvSpPr>
            <a:spLocks noChangeArrowheads="1"/>
          </p:cNvSpPr>
          <p:nvPr/>
        </p:nvSpPr>
        <p:spPr bwMode="auto">
          <a:xfrm>
            <a:off x="4071934" y="3571876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H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O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(l)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3" name="Rectangle 4"/>
          <p:cNvSpPr>
            <a:spLocks noChangeArrowheads="1"/>
          </p:cNvSpPr>
          <p:nvPr/>
        </p:nvSpPr>
        <p:spPr bwMode="auto">
          <a:xfrm>
            <a:off x="5214942" y="3764165"/>
            <a:ext cx="135732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Ca</a:t>
            </a:r>
            <a:r>
              <a:rPr lang="en-US" sz="1400" b="1" baseline="30000" dirty="0" smtClean="0"/>
              <a:t> +2 </a:t>
            </a:r>
            <a:r>
              <a:rPr lang="en-US" sz="1400" b="1" baseline="-25000" dirty="0" smtClean="0"/>
              <a:t>( aq)</a:t>
            </a:r>
            <a:r>
              <a:rPr lang="en-US" sz="1400" baseline="-25000" dirty="0" smtClean="0"/>
              <a:t> </a:t>
            </a:r>
            <a:endParaRPr lang="en-US" sz="1400" dirty="0" smtClean="0">
              <a:latin typeface="+mj-lt"/>
            </a:endParaRPr>
          </a:p>
        </p:txBody>
      </p:sp>
      <p:sp>
        <p:nvSpPr>
          <p:cNvPr id="74" name="Rectangle 4"/>
          <p:cNvSpPr>
            <a:spLocks noChangeArrowheads="1"/>
          </p:cNvSpPr>
          <p:nvPr/>
        </p:nvSpPr>
        <p:spPr bwMode="auto">
          <a:xfrm>
            <a:off x="6286512" y="3764165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Rectangle 4"/>
          <p:cNvSpPr>
            <a:spLocks noChangeArrowheads="1"/>
          </p:cNvSpPr>
          <p:nvPr/>
        </p:nvSpPr>
        <p:spPr bwMode="auto">
          <a:xfrm>
            <a:off x="6572264" y="3764165"/>
            <a:ext cx="10001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/>
              <a:t>2OH </a:t>
            </a:r>
            <a:r>
              <a:rPr lang="en-US" sz="1400" b="1" baseline="30000" dirty="0" smtClean="0"/>
              <a:t>- </a:t>
            </a:r>
            <a:r>
              <a:rPr lang="en-US" sz="1400" b="1" baseline="-25000" dirty="0" smtClean="0">
                <a:latin typeface="+mj-lt"/>
              </a:rPr>
              <a:t>(aq)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6" name="Rectangle 17"/>
          <p:cNvSpPr>
            <a:spLocks noChangeArrowheads="1"/>
          </p:cNvSpPr>
          <p:nvPr/>
        </p:nvSpPr>
        <p:spPr bwMode="auto">
          <a:xfrm>
            <a:off x="4786314" y="4286256"/>
            <a:ext cx="414340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5- ما هي أوجه القصور في تعريف أرهينيوس للاحماض والقواعد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428596" y="4786322"/>
            <a:ext cx="85010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لقد استطاع العالم ارهينيوس ان يفسر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خواص الحموض و القواعد في المحاليل المائية فقط . وهذا التعريف ليس فيه خطا ولكن يعيبه المحدودية التي لا تجعله شاملا . ومن نواحي القصور في تعريف ارهينيوس  ما يلي :</a:t>
            </a:r>
            <a:endParaRPr kumimoji="0" lang="ar-SA" sz="1400" dirty="0" smtClean="0">
              <a:cs typeface="Arial" pitchFamily="34" charset="0"/>
            </a:endParaRPr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500034" y="5334672"/>
            <a:ext cx="850109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1- ان هذا التعريف ينطبق على المحاليل المائية للحموض </a:t>
            </a:r>
            <a:r>
              <a:rPr kumimoji="0" lang="ar-SA" sz="1400" b="1" i="0" u="none" strike="noStrike" cap="none" normalizeH="0" baseline="0" dirty="0" err="1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و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القواعد فقط  . حيث نجد ان (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HCL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)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لا يعد حمض 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</a:t>
            </a:r>
            <a:r>
              <a:rPr kumimoji="0" lang="ar-SA" sz="1400" b="1" i="0" u="none" strike="noStrike" cap="none" normalizeH="0" baseline="0" dirty="0" err="1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و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(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NH3 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) لا تعد قاعدة على حسب تعريف ارهينيوس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حيث نجد أنهما لا يتفاعلان في وسط مائي ولكن عندما يتفاعلان مع بعضهما يكونا ملح ويفقد كل منهما خواصهما كما في المعادلة التالية :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</a:t>
            </a:r>
            <a:endParaRPr kumimoji="0" lang="ar-SA" sz="1400" dirty="0" smtClean="0">
              <a:cs typeface="Arial" pitchFamily="34" charset="0"/>
            </a:endParaRPr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2714612" y="6072206"/>
            <a:ext cx="121444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6" name="رابط كسهم مستقيم 55"/>
          <p:cNvCxnSpPr/>
          <p:nvPr/>
        </p:nvCxnSpPr>
        <p:spPr bwMode="auto">
          <a:xfrm>
            <a:off x="4500562" y="6286520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3500430" y="6072206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400" b="1" dirty="0" smtClean="0">
                <a:latin typeface="+mj-lt"/>
                <a:cs typeface="Arial" pitchFamily="34" charset="0"/>
              </a:rPr>
              <a:t>HCL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(g)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8" name="Rectangle 4"/>
          <p:cNvSpPr>
            <a:spLocks noChangeArrowheads="1"/>
          </p:cNvSpPr>
          <p:nvPr/>
        </p:nvSpPr>
        <p:spPr bwMode="auto">
          <a:xfrm>
            <a:off x="5286380" y="6072206"/>
            <a:ext cx="1285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NH</a:t>
            </a:r>
            <a:r>
              <a:rPr lang="en-US" sz="1000" b="1" dirty="0" smtClean="0">
                <a:latin typeface="+mj-lt"/>
              </a:rPr>
              <a:t>4</a:t>
            </a:r>
            <a:r>
              <a:rPr lang="en-US" sz="1400" b="1" dirty="0" smtClean="0">
                <a:latin typeface="+mj-lt"/>
              </a:rPr>
              <a:t>CL</a:t>
            </a:r>
            <a:r>
              <a:rPr lang="en-US" sz="1000" b="1" dirty="0" smtClean="0">
                <a:latin typeface="+mj-lt"/>
              </a:rPr>
              <a:t>(S)</a:t>
            </a:r>
          </a:p>
        </p:txBody>
      </p:sp>
      <p:sp>
        <p:nvSpPr>
          <p:cNvPr id="61" name="Rectangle 4"/>
          <p:cNvSpPr>
            <a:spLocks noChangeArrowheads="1"/>
          </p:cNvSpPr>
          <p:nvPr/>
        </p:nvSpPr>
        <p:spPr bwMode="auto">
          <a:xfrm>
            <a:off x="3286116" y="6072206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33" grpId="0" animBg="1"/>
      <p:bldP spid="35" grpId="0" animBg="1"/>
      <p:bldP spid="36" grpId="0"/>
      <p:bldP spid="39" grpId="0"/>
      <p:bldP spid="40" grpId="0"/>
      <p:bldP spid="41" grpId="0"/>
      <p:bldP spid="42" grpId="0"/>
      <p:bldP spid="45" grpId="0"/>
      <p:bldP spid="47" grpId="0"/>
      <p:bldP spid="48" grpId="0"/>
      <p:bldP spid="49" grpId="0"/>
      <p:bldP spid="50" grpId="0"/>
      <p:bldP spid="51" grpId="0" animBg="1"/>
      <p:bldP spid="52" grpId="0" animBg="1"/>
      <p:bldP spid="53" grpId="0"/>
      <p:bldP spid="62" grpId="0"/>
      <p:bldP spid="63" grpId="0"/>
      <p:bldP spid="64" grpId="0"/>
      <p:bldP spid="65" grpId="0"/>
      <p:bldP spid="66" grpId="0"/>
      <p:bldP spid="68" grpId="0"/>
      <p:bldP spid="73" grpId="0"/>
      <p:bldP spid="74" grpId="0"/>
      <p:bldP spid="75" grpId="0"/>
      <p:bldP spid="76" grpId="0" animBg="1"/>
      <p:bldP spid="38" grpId="0"/>
      <p:bldP spid="43" grpId="0"/>
      <p:bldP spid="44" grpId="0"/>
      <p:bldP spid="57" grpId="0"/>
      <p:bldP spid="58" grpId="0"/>
      <p:bldP spid="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وسيلة شرح على شكل سحابة 40"/>
          <p:cNvSpPr/>
          <p:nvPr/>
        </p:nvSpPr>
        <p:spPr bwMode="auto">
          <a:xfrm>
            <a:off x="142844" y="5214950"/>
            <a:ext cx="1785950" cy="1428760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</a:t>
            </a: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لا تنسى  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Rectangle 1"/>
          <p:cNvSpPr>
            <a:spLocks noChangeArrowheads="1"/>
          </p:cNvSpPr>
          <p:nvPr/>
        </p:nvSpPr>
        <p:spPr bwMode="auto">
          <a:xfrm>
            <a:off x="0" y="214290"/>
            <a:ext cx="9001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latin typeface="+mj-lt"/>
                <a:cs typeface="Arial" pitchFamily="34" charset="0"/>
              </a:rPr>
              <a:t>2- لم يستطع تفسير قاعدية بعض المواد التي لا تحتوي على ايون الهيدروكسيد (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OH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) مثل النشادر (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NH</a:t>
            </a:r>
            <a:r>
              <a:rPr kumimoji="0" lang="en-US" sz="1000" b="1" dirty="0" smtClean="0">
                <a:latin typeface="+mj-lt"/>
                <a:cs typeface="Arial" pitchFamily="34" charset="0"/>
              </a:rPr>
              <a:t>3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) و وكربونات الصوديوم (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Na</a:t>
            </a:r>
            <a:r>
              <a:rPr kumimoji="0" lang="en-US" sz="1000" b="1" dirty="0" smtClean="0">
                <a:latin typeface="+mj-lt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CO</a:t>
            </a:r>
            <a:r>
              <a:rPr kumimoji="0" lang="en-US" sz="900" b="1" dirty="0" smtClean="0">
                <a:latin typeface="+mj-lt"/>
                <a:cs typeface="Arial" pitchFamily="34" charset="0"/>
              </a:rPr>
              <a:t>3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) </a:t>
            </a:r>
          </a:p>
          <a:p>
            <a:r>
              <a:rPr kumimoji="0" lang="ar-SA" sz="1400" b="1" dirty="0" smtClean="0">
                <a:latin typeface="+mj-lt"/>
                <a:cs typeface="Arial" pitchFamily="34" charset="0"/>
              </a:rPr>
              <a:t>أو أملاح قاعدية مثل  (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KCN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(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. </a:t>
            </a:r>
            <a:endParaRPr kumimoji="0" lang="ar-SA" sz="1400" dirty="0" smtClean="0">
              <a:cs typeface="Arial" pitchFamily="34" charset="0"/>
            </a:endParaRPr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71406" y="785794"/>
            <a:ext cx="9001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latin typeface="+mj-lt"/>
                <a:cs typeface="Arial" pitchFamily="34" charset="0"/>
              </a:rPr>
              <a:t>3- لم يستطع تفسير حموضية بعض المواد التي لا تحتوي على ايون الهيدروجين (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H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) مثل  ثاني اكسيد الكربون  ( 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CO</a:t>
            </a:r>
            <a:r>
              <a:rPr kumimoji="0" lang="en-US" sz="1000" b="1" dirty="0" smtClean="0">
                <a:latin typeface="+mj-lt"/>
                <a:cs typeface="Arial" pitchFamily="34" charset="0"/>
              </a:rPr>
              <a:t>2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) وبعض  الأملاح الحمضية </a:t>
            </a:r>
            <a:endParaRPr kumimoji="0" lang="en-US" sz="1400" b="1" dirty="0" smtClean="0">
              <a:latin typeface="+mj-lt"/>
              <a:cs typeface="Arial" pitchFamily="34" charset="0"/>
            </a:endParaRPr>
          </a:p>
          <a:p>
            <a:r>
              <a:rPr kumimoji="0" lang="ar-SA" sz="1400" b="1" dirty="0" smtClean="0">
                <a:latin typeface="+mj-lt"/>
                <a:cs typeface="Arial" pitchFamily="34" charset="0"/>
              </a:rPr>
              <a:t> مثل ملح كلوريد الامونيوم (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 NH</a:t>
            </a:r>
            <a:r>
              <a:rPr kumimoji="0" lang="en-US" sz="1000" b="1" dirty="0" smtClean="0">
                <a:latin typeface="+mj-lt"/>
                <a:cs typeface="Arial" pitchFamily="34" charset="0"/>
              </a:rPr>
              <a:t>3</a:t>
            </a:r>
            <a:r>
              <a:rPr kumimoji="0" lang="en-US" sz="1400" b="1" dirty="0" smtClean="0">
                <a:latin typeface="+mj-lt"/>
                <a:cs typeface="Arial" pitchFamily="34" charset="0"/>
              </a:rPr>
              <a:t>CL 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)  .  ولقد تم تعديل نظرية ارهينيوس لتعريف الحمض </a:t>
            </a:r>
            <a:r>
              <a:rPr kumimoji="0" lang="ar-SA" sz="1400" b="1" dirty="0" err="1" smtClean="0">
                <a:latin typeface="+mj-lt"/>
                <a:cs typeface="Arial" pitchFamily="34" charset="0"/>
              </a:rPr>
              <a:t>و</a:t>
            </a:r>
            <a:r>
              <a:rPr kumimoji="0" lang="ar-SA" sz="1400" b="1" dirty="0" smtClean="0">
                <a:latin typeface="+mj-lt"/>
                <a:cs typeface="Arial" pitchFamily="34" charset="0"/>
              </a:rPr>
              <a:t> القاعدة .</a:t>
            </a:r>
            <a:endParaRPr kumimoji="0" lang="ar-SA" sz="1400" dirty="0" smtClean="0">
              <a:cs typeface="Arial" pitchFamily="34" charset="0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786314" y="1500174"/>
            <a:ext cx="414340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6- ما هي تعريف الحمض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القاعدة بعد تعديل نظرية ارهينيوس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71736" y="2049653"/>
            <a:ext cx="50006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هي المادة التي تزيد من تركيز ايونات الهيدرنيوم ( </a:t>
            </a:r>
            <a:r>
              <a:rPr kumimoji="0"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H3O+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 ) في المحاليل المائية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7572396" y="2049653"/>
            <a:ext cx="135729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1- تعريف الحمض :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7572396" y="2621157"/>
            <a:ext cx="135729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1- تعريف القاعدة :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2571736" y="2621157"/>
            <a:ext cx="500066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هي المادة التي تزيد من تركيز ايونات االهيدروكسيد ( </a:t>
            </a:r>
            <a:r>
              <a:rPr kumimoji="0"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OH - 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 ) في المحاليل المائية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4786314" y="3214686"/>
            <a:ext cx="414340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7 – ماذا يقصد بقوة الحمض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القاعدة حسب نظرية ارهينيوس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Rectangle 1"/>
          <p:cNvSpPr>
            <a:spLocks noChangeArrowheads="1"/>
          </p:cNvSpPr>
          <p:nvPr/>
        </p:nvSpPr>
        <p:spPr bwMode="auto">
          <a:xfrm>
            <a:off x="71438" y="3763036"/>
            <a:ext cx="9001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latin typeface="+mj-lt"/>
                <a:cs typeface="Arial" pitchFamily="34" charset="0"/>
              </a:rPr>
              <a:t>  ان التفاوت في توصيل التيار الكهربائي بين الحموض و كذلك بين القواعد قد مكن العالم ارهينيوس من التمييز بين الحمض القوي و الضعيف </a:t>
            </a:r>
          </a:p>
          <a:p>
            <a:r>
              <a:rPr kumimoji="0" lang="ar-SA" sz="1400" b="1" dirty="0" smtClean="0">
                <a:latin typeface="+mj-lt"/>
                <a:cs typeface="Arial" pitchFamily="34" charset="0"/>
              </a:rPr>
              <a:t>   و بين القاعدة القوية حيث وجد ان الحمض القوي  أو القاعدة القوية تتأين في الماء بدرجة كبيرة أي تأينا كليا تاما ( التفاعل يكون غير عكوس  )  </a:t>
            </a:r>
            <a:endParaRPr kumimoji="0" lang="ar-SA" sz="1400" dirty="0" smtClean="0">
              <a:cs typeface="Arial" pitchFamily="34" charset="0"/>
            </a:endParaRPr>
          </a:p>
        </p:txBody>
      </p:sp>
      <p:sp>
        <p:nvSpPr>
          <p:cNvPr id="51" name="Rectangle 1"/>
          <p:cNvSpPr>
            <a:spLocks noChangeArrowheads="1"/>
          </p:cNvSpPr>
          <p:nvPr/>
        </p:nvSpPr>
        <p:spPr bwMode="auto">
          <a:xfrm>
            <a:off x="-32" y="4405978"/>
            <a:ext cx="90011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dirty="0" smtClean="0">
                <a:latin typeface="+mj-lt"/>
                <a:cs typeface="Arial" pitchFamily="34" charset="0"/>
              </a:rPr>
              <a:t> كما وجد ان الحمض الضعيف  أو  القاعدة الضعيفة  تتأين في الماء بدرجة قليلة أي تأينا غير تاما ( التفاعل يكون غير عكوس  )  </a:t>
            </a:r>
            <a:endParaRPr kumimoji="0" lang="ar-SA" sz="1400" dirty="0" smtClean="0"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/>
      <p:bldP spid="43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8247</TotalTime>
  <Words>631</Words>
  <PresentationFormat>عرض على الشاشة (3:4)‏</PresentationFormat>
  <Paragraphs>69</Paragraphs>
  <Slides>3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506</cp:revision>
  <dcterms:modified xsi:type="dcterms:W3CDTF">2010-05-18T09:20:14Z</dcterms:modified>
</cp:coreProperties>
</file>