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703" autoAdjust="0"/>
    <p:restoredTop sz="86322" autoAdjust="0"/>
  </p:normalViewPr>
  <p:slideViewPr>
    <p:cSldViewPr>
      <p:cViewPr>
        <p:scale>
          <a:sx n="91" d="100"/>
          <a:sy n="91" d="100"/>
        </p:scale>
        <p:origin x="3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6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الأحماض و القواعد</a:t>
            </a:r>
            <a:endParaRPr kumimoji="0" lang="en-US" sz="180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smtClean="0">
                <a:solidFill>
                  <a:schemeClr val="bg2"/>
                </a:solidFill>
                <a:cs typeface="Times New Roman" pitchFamily="18" charset="0"/>
              </a:rPr>
              <a:t>السادس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الدرس42</a:t>
            </a:r>
            <a:endParaRPr lang="en-US" sz="1800" b="1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58495" y="1733124"/>
            <a:ext cx="1250663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cs typeface="Times New Roman" pitchFamily="18" charset="0"/>
              </a:rPr>
              <a:t>1431/1/20ـ  </a:t>
            </a:r>
            <a:endParaRPr lang="en-US" sz="1600" b="1" u="sng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7786710" y="1714488"/>
            <a:ext cx="100013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/>
            <a:r>
              <a:rPr lang="ar-SA" sz="2000" b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ا)- التعادل </a:t>
            </a:r>
            <a:endParaRPr lang="en-US" sz="200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6786578" y="2143116"/>
            <a:ext cx="2000264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ماذا تستنتج من التفاعل التالي :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7" name="Rectangle 1"/>
          <p:cNvSpPr>
            <a:spLocks noChangeArrowheads="1"/>
          </p:cNvSpPr>
          <p:nvPr/>
        </p:nvSpPr>
        <p:spPr bwMode="auto">
          <a:xfrm>
            <a:off x="357158" y="3429000"/>
            <a:ext cx="8643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نلاحظ من التفاعلين السابقين ان الصفة الحمضية للحموض و الصفة القاعدية للقواعد قد اختفت وضهرت مواد ناتجة ذات صفات جديدة . وهذا ما يعرف بالتعادل .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3000364" y="2571744"/>
            <a:ext cx="135732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HCL</a:t>
            </a:r>
            <a:r>
              <a:rPr kumimoji="0" lang="en-US" sz="900" b="1" smtClean="0">
                <a:latin typeface="Arial" pitchFamily="34" charset="0"/>
                <a:cs typeface="Arial" pitchFamily="34" charset="0"/>
              </a:rPr>
              <a:t>(aq)</a:t>
            </a:r>
            <a:endParaRPr kumimoji="0" lang="en-US" sz="9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8" name="رابط كسهم مستقيم 57"/>
          <p:cNvCxnSpPr/>
          <p:nvPr/>
        </p:nvCxnSpPr>
        <p:spPr bwMode="auto">
          <a:xfrm>
            <a:off x="5214942" y="2786058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4"/>
          <p:cNvSpPr>
            <a:spLocks noChangeArrowheads="1"/>
          </p:cNvSpPr>
          <p:nvPr/>
        </p:nvSpPr>
        <p:spPr bwMode="auto">
          <a:xfrm>
            <a:off x="4000496" y="2571744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NaOH</a:t>
            </a:r>
            <a:r>
              <a:rPr lang="en-US" sz="1000" b="1" smtClean="0">
                <a:latin typeface="+mj-lt"/>
              </a:rPr>
              <a:t>(aq)</a:t>
            </a:r>
            <a:endParaRPr lang="en-US" sz="1000" smtClean="0">
              <a:latin typeface="+mj-lt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3643306" y="2571744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Rectangle 4"/>
          <p:cNvSpPr>
            <a:spLocks noChangeArrowheads="1"/>
          </p:cNvSpPr>
          <p:nvPr/>
        </p:nvSpPr>
        <p:spPr bwMode="auto">
          <a:xfrm>
            <a:off x="6000760" y="2571744"/>
            <a:ext cx="15716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smtClean="0"/>
              <a:t>NaCL</a:t>
            </a:r>
            <a:r>
              <a:rPr lang="en-US" sz="1000" b="1" smtClean="0"/>
              <a:t>(aq)</a:t>
            </a:r>
            <a:endParaRPr kumimoji="0" lang="en-US" sz="1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6858016" y="2571744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7286644" y="2571744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H</a:t>
            </a:r>
            <a:r>
              <a:rPr lang="en-US" sz="1050" b="1" smtClean="0">
                <a:latin typeface="+mj-lt"/>
              </a:rPr>
              <a:t>2</a:t>
            </a:r>
            <a:r>
              <a:rPr lang="en-US" sz="1400" b="1" smtClean="0">
                <a:latin typeface="+mj-lt"/>
              </a:rPr>
              <a:t>O</a:t>
            </a:r>
            <a:endParaRPr lang="en-US" sz="1400" smtClean="0">
              <a:latin typeface="+mj-lt"/>
            </a:endParaRPr>
          </a:p>
        </p:txBody>
      </p:sp>
      <p:sp>
        <p:nvSpPr>
          <p:cNvPr id="51" name="Rectangle 1"/>
          <p:cNvSpPr>
            <a:spLocks noChangeArrowheads="1"/>
          </p:cNvSpPr>
          <p:nvPr/>
        </p:nvSpPr>
        <p:spPr bwMode="auto">
          <a:xfrm>
            <a:off x="3588652" y="2906909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حمض</a:t>
            </a:r>
            <a:endParaRPr kumimoji="0" lang="ar-SA" sz="14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2" name="Rectangle 1"/>
          <p:cNvSpPr>
            <a:spLocks noChangeArrowheads="1"/>
          </p:cNvSpPr>
          <p:nvPr/>
        </p:nvSpPr>
        <p:spPr bwMode="auto">
          <a:xfrm>
            <a:off x="4517346" y="2906909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فاعدة</a:t>
            </a:r>
          </a:p>
        </p:txBody>
      </p:sp>
      <p:sp>
        <p:nvSpPr>
          <p:cNvPr id="63" name="Rectangle 1"/>
          <p:cNvSpPr>
            <a:spLocks noChangeArrowheads="1"/>
          </p:cNvSpPr>
          <p:nvPr/>
        </p:nvSpPr>
        <p:spPr bwMode="auto">
          <a:xfrm>
            <a:off x="6088982" y="2906909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ملح</a:t>
            </a:r>
            <a:endParaRPr kumimoji="0" lang="ar-SA" sz="14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4" name="Rectangle 17"/>
          <p:cNvSpPr>
            <a:spLocks noChangeArrowheads="1"/>
          </p:cNvSpPr>
          <p:nvPr/>
        </p:nvSpPr>
        <p:spPr bwMode="auto">
          <a:xfrm>
            <a:off x="7429520" y="4000504"/>
            <a:ext cx="142876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1- عرف التعادل  ؟</a:t>
            </a:r>
            <a:endParaRPr lang="en-US" sz="140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5" name="Rectangle 1"/>
          <p:cNvSpPr>
            <a:spLocks noChangeArrowheads="1"/>
          </p:cNvSpPr>
          <p:nvPr/>
        </p:nvSpPr>
        <p:spPr bwMode="auto">
          <a:xfrm>
            <a:off x="3500430" y="4405978"/>
            <a:ext cx="550072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هو المحلول المتعادل الذي يخلو من الصفات الحمضية والقاعدية عند معادلة حمض بقاعدة  .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500034" y="4714884"/>
            <a:ext cx="8572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حيث نجد انه عند معادلة حمض الكلور بمحلول هيدروكسيد الصوديوم نتج عن تعادلهما محلول متعادل وهو محلول ملح الطعام الذي لا يحتوي على ايونات ( </a:t>
            </a:r>
            <a:r>
              <a:rPr kumimoji="0" lang="en-US" sz="1400" b="1" smtClean="0">
                <a:latin typeface="Arial" pitchFamily="34" charset="0"/>
                <a:cs typeface="Arial" pitchFamily="34" charset="0"/>
              </a:rPr>
              <a:t>OH</a:t>
            </a:r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 ) كما في التفاعل التالي: 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Rectangle 4"/>
          <p:cNvSpPr>
            <a:spLocks noChangeArrowheads="1"/>
          </p:cNvSpPr>
          <p:nvPr/>
        </p:nvSpPr>
        <p:spPr bwMode="auto">
          <a:xfrm>
            <a:off x="2857488" y="5286388"/>
            <a:ext cx="135732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HCL</a:t>
            </a:r>
            <a:r>
              <a:rPr kumimoji="0" lang="en-US" sz="900" b="1" smtClean="0">
                <a:latin typeface="Arial" pitchFamily="34" charset="0"/>
                <a:cs typeface="Arial" pitchFamily="34" charset="0"/>
              </a:rPr>
              <a:t>(aq)</a:t>
            </a:r>
            <a:endParaRPr kumimoji="0" lang="en-US" sz="9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9" name="رابط كسهم مستقيم 68"/>
          <p:cNvCxnSpPr/>
          <p:nvPr/>
        </p:nvCxnSpPr>
        <p:spPr bwMode="auto">
          <a:xfrm>
            <a:off x="5072066" y="5500702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ectangle 4"/>
          <p:cNvSpPr>
            <a:spLocks noChangeArrowheads="1"/>
          </p:cNvSpPr>
          <p:nvPr/>
        </p:nvSpPr>
        <p:spPr bwMode="auto">
          <a:xfrm>
            <a:off x="3857620" y="528638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NaOH</a:t>
            </a:r>
            <a:r>
              <a:rPr lang="en-US" sz="1000" b="1" smtClean="0">
                <a:latin typeface="+mj-lt"/>
              </a:rPr>
              <a:t>(aq)</a:t>
            </a:r>
            <a:endParaRPr lang="en-US" sz="1000" smtClean="0">
              <a:latin typeface="+mj-lt"/>
            </a:endParaRPr>
          </a:p>
        </p:txBody>
      </p:sp>
      <p:sp>
        <p:nvSpPr>
          <p:cNvPr id="71" name="Rectangle 4"/>
          <p:cNvSpPr>
            <a:spLocks noChangeArrowheads="1"/>
          </p:cNvSpPr>
          <p:nvPr/>
        </p:nvSpPr>
        <p:spPr bwMode="auto">
          <a:xfrm>
            <a:off x="3500430" y="5286388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Rectangle 4"/>
          <p:cNvSpPr>
            <a:spLocks noChangeArrowheads="1"/>
          </p:cNvSpPr>
          <p:nvPr/>
        </p:nvSpPr>
        <p:spPr bwMode="auto">
          <a:xfrm>
            <a:off x="5857884" y="5286388"/>
            <a:ext cx="15716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smtClean="0"/>
              <a:t>NaCL</a:t>
            </a:r>
            <a:r>
              <a:rPr lang="en-US" sz="1000" b="1" smtClean="0"/>
              <a:t>(aq)</a:t>
            </a:r>
            <a:endParaRPr kumimoji="0" lang="en-US" sz="1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Rectangle 4"/>
          <p:cNvSpPr>
            <a:spLocks noChangeArrowheads="1"/>
          </p:cNvSpPr>
          <p:nvPr/>
        </p:nvSpPr>
        <p:spPr bwMode="auto">
          <a:xfrm>
            <a:off x="6715140" y="5286388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Rectangle 4"/>
          <p:cNvSpPr>
            <a:spLocks noChangeArrowheads="1"/>
          </p:cNvSpPr>
          <p:nvPr/>
        </p:nvSpPr>
        <p:spPr bwMode="auto">
          <a:xfrm>
            <a:off x="7143768" y="5286388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H</a:t>
            </a:r>
            <a:r>
              <a:rPr lang="en-US" sz="1050" b="1" smtClean="0">
                <a:latin typeface="+mj-lt"/>
              </a:rPr>
              <a:t>2</a:t>
            </a:r>
            <a:r>
              <a:rPr lang="en-US" sz="1400" b="1" smtClean="0">
                <a:latin typeface="+mj-lt"/>
              </a:rPr>
              <a:t>O</a:t>
            </a:r>
            <a:endParaRPr lang="en-US" sz="1400" smtClean="0">
              <a:latin typeface="+mj-lt"/>
            </a:endParaRPr>
          </a:p>
        </p:txBody>
      </p:sp>
      <p:sp>
        <p:nvSpPr>
          <p:cNvPr id="75" name="Rectangle 1"/>
          <p:cNvSpPr>
            <a:spLocks noChangeArrowheads="1"/>
          </p:cNvSpPr>
          <p:nvPr/>
        </p:nvSpPr>
        <p:spPr bwMode="auto">
          <a:xfrm>
            <a:off x="3445776" y="5621553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حمض</a:t>
            </a:r>
            <a:endParaRPr kumimoji="0" lang="ar-SA" sz="14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6" name="Rectangle 1"/>
          <p:cNvSpPr>
            <a:spLocks noChangeArrowheads="1"/>
          </p:cNvSpPr>
          <p:nvPr/>
        </p:nvSpPr>
        <p:spPr bwMode="auto">
          <a:xfrm>
            <a:off x="4374470" y="5621553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فاعدة</a:t>
            </a:r>
          </a:p>
        </p:txBody>
      </p:sp>
      <p:sp>
        <p:nvSpPr>
          <p:cNvPr id="77" name="Rectangle 1"/>
          <p:cNvSpPr>
            <a:spLocks noChangeArrowheads="1"/>
          </p:cNvSpPr>
          <p:nvPr/>
        </p:nvSpPr>
        <p:spPr bwMode="auto">
          <a:xfrm>
            <a:off x="5946106" y="5621553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ملح</a:t>
            </a:r>
            <a:endParaRPr kumimoji="0" lang="ar-SA" sz="14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22" grpId="0" animBg="1"/>
      <p:bldP spid="67" grpId="0"/>
      <p:bldP spid="57" grpId="0"/>
      <p:bldP spid="59" grpId="0"/>
      <p:bldP spid="60" grpId="0"/>
      <p:bldP spid="62" grpId="0"/>
      <p:bldP spid="47" grpId="0"/>
      <p:bldP spid="49" grpId="0"/>
      <p:bldP spid="51" grpId="0" animBg="1"/>
      <p:bldP spid="52" grpId="0" animBg="1"/>
      <p:bldP spid="63" grpId="0" animBg="1"/>
      <p:bldP spid="64" grpId="0" animBg="1"/>
      <p:bldP spid="65" grpId="0"/>
      <p:bldP spid="66" grpId="0"/>
      <p:bldP spid="68" grpId="0"/>
      <p:bldP spid="70" grpId="0"/>
      <p:bldP spid="71" grpId="0"/>
      <p:bldP spid="72" grpId="0"/>
      <p:bldP spid="73" grpId="0"/>
      <p:bldP spid="74" grpId="0"/>
      <p:bldP spid="75" grpId="0" animBg="1"/>
      <p:bldP spid="76" grpId="0" animBg="1"/>
      <p:bldP spid="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7643834" y="500042"/>
            <a:ext cx="128588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2000" b="1" smtClean="0">
                <a:solidFill>
                  <a:schemeClr val="bg1">
                    <a:lumMod val="50000"/>
                  </a:schemeClr>
                </a:solidFill>
              </a:rPr>
              <a:t>ب)- المعايرة :</a:t>
            </a:r>
            <a:endParaRPr 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428596" y="1000108"/>
            <a:ext cx="8572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لقد عرفنا ان عملية التعادل يتم فيها اتحاد كمية من الحمض مع كمية من القاعدة  . ولكن اذا اخذنا كمية معينة من حمض ذو تركيز معروف وعادلناها بكمية من القاعدة ذات تركيز مجهول او العكس فان العملية تسمى معايرة  .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7500958" y="1643050"/>
            <a:ext cx="142876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2- تعريف المعايرة ؟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500034" y="2119962"/>
            <a:ext cx="85725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 هي معادلة حمض ذو تركيز معروف مع  كمية من القاعدة ذات تركيز مجهول او العكس .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7500958" y="2571744"/>
            <a:ext cx="142876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3- اهمية المعايرة ؟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428596" y="3049785"/>
            <a:ext cx="85725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تعد المعايرة من اهم طرق التحليل الكيميائي فهي تستخدم لقياس تركيز المواد الذائبة في المحاليل ( مثل الاحماض و القواعد في محاليلها المائية ) 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500034" y="3406975"/>
            <a:ext cx="85725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تتم عملية المعايرة وذالك باستخدام محلول قياسي ( معلوم التركيز ) . 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4786314" y="3786190"/>
            <a:ext cx="414340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4- ما هو القانون المستخدم لقيلاس تركيز مادة بمعلومية تركيز مادة ؟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5786446" y="4286256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ح</a:t>
            </a:r>
            <a:r>
              <a:rPr lang="ar-SA" sz="1400" b="1" baseline="-2500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4857752" y="4291014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ت</a:t>
            </a:r>
            <a:r>
              <a:rPr lang="ar-SA" sz="1400" b="1" baseline="-2500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4000496" y="4291014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ح</a:t>
            </a:r>
            <a:r>
              <a:rPr lang="ar-SA" sz="1400" b="1" baseline="-2500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3214678" y="4295772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ت</a:t>
            </a:r>
            <a:r>
              <a:rPr lang="ar-SA" sz="1400" b="1" baseline="-2500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4500562" y="4291014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pitchFamily="34" charset="0"/>
                <a:cs typeface="Arial" pitchFamily="34" charset="0"/>
              </a:rPr>
              <a:t>=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643306" y="4291014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429256" y="4291014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7500958" y="4857760"/>
            <a:ext cx="142876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2000" b="1" smtClean="0">
                <a:solidFill>
                  <a:schemeClr val="bg1">
                    <a:lumMod val="50000"/>
                  </a:schemeClr>
                </a:solidFill>
              </a:rPr>
              <a:t>ج)-  الادلة </a:t>
            </a:r>
            <a:endParaRPr 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357158" y="5335801"/>
            <a:ext cx="87154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هي مواد لا تؤثر في سير التفاعل انما يتغير لونها في مجال محدود من درجة تركيز ايون الهيدروجين   (</a:t>
            </a:r>
            <a:r>
              <a:rPr kumimoji="0" lang="en-US" sz="1400" b="1" smtClean="0">
                <a:latin typeface="Arial" pitchFamily="34" charset="0"/>
                <a:cs typeface="Arial" pitchFamily="34" charset="0"/>
              </a:rPr>
              <a:t>( </a:t>
            </a:r>
            <a:r>
              <a:rPr lang="en-US" sz="1400" b="1" smtClean="0"/>
              <a:t>H </a:t>
            </a:r>
            <a:r>
              <a:rPr lang="en-US" sz="1400" b="1" baseline="30000" smtClean="0"/>
              <a:t>+</a:t>
            </a:r>
            <a:r>
              <a:rPr lang="ar-SA" sz="1400" b="1" baseline="30000" smtClean="0"/>
              <a:t>  </a:t>
            </a:r>
            <a:r>
              <a:rPr lang="ar-SA" sz="1400" b="1" smtClean="0"/>
              <a:t> </a:t>
            </a:r>
            <a:r>
              <a:rPr kumimoji="0" lang="en-US" sz="1400" b="1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للوسط الذي ادخلت فيه  .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7286644" y="5715016"/>
            <a:ext cx="164307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5- ما هي  اشهر الادلة  ؟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7500958" y="6210324"/>
            <a:ext cx="1428760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1- دليل تباع الشمس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929322" y="6215082"/>
            <a:ext cx="1428760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2- الفينونفثالين 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4286248" y="6215082"/>
            <a:ext cx="1428760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3- الميثيل البرتقالي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2643174" y="6215082"/>
            <a:ext cx="1428760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4- الميثيل الاحمر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30" grpId="0"/>
      <p:bldP spid="31" grpId="0" animBg="1"/>
      <p:bldP spid="32" grpId="0"/>
      <p:bldP spid="33" grpId="0" animBg="1"/>
      <p:bldP spid="34" grpId="0"/>
      <p:bldP spid="35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 animBg="1"/>
      <p:bldP spid="20" grpId="0"/>
      <p:bldP spid="21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وسيلة شرح على شكل سحابة 3"/>
          <p:cNvSpPr/>
          <p:nvPr/>
        </p:nvSpPr>
        <p:spPr bwMode="auto">
          <a:xfrm>
            <a:off x="142844" y="5214950"/>
            <a:ext cx="1785950" cy="1428760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</a:t>
            </a: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لا تنسى   الواجب المنزلي</a:t>
            </a:r>
            <a:endParaRPr kumimoji="1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7286644" y="857232"/>
            <a:ext cx="164307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6- ما هي اهمية الادلة  ؟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28596" y="1357298"/>
            <a:ext cx="8572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تستخدم هذة الادلة في معايرة الاحماض و القواعد وذلك لتعرف على نقطة التعادل ( التكافؤ ) التي عندها يتم تعادل الحمض مع القاعدة وذلك من خلال تغير الون الدليل .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143636" y="2143116"/>
            <a:ext cx="278608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7- ما هي الالوان المميزة للادلة في ما يلي ؟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6357950" y="2714620"/>
            <a:ext cx="14287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الدليل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6357950" y="3000372"/>
            <a:ext cx="14287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تباع الشمس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7" name="Rectangle 1"/>
          <p:cNvSpPr>
            <a:spLocks noChangeArrowheads="1"/>
          </p:cNvSpPr>
          <p:nvPr/>
        </p:nvSpPr>
        <p:spPr bwMode="auto">
          <a:xfrm>
            <a:off x="6357950" y="3286124"/>
            <a:ext cx="14287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الميثيل</a:t>
            </a:r>
            <a:r>
              <a:rPr kumimoji="0" lang="ar-SA" sz="1400" b="1" i="0" u="none" strike="noStrike" cap="none" normalizeH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البرتقالي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6357950" y="3571876"/>
            <a:ext cx="14287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الميثيل الاحمر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9" name="Rectangle 1"/>
          <p:cNvSpPr>
            <a:spLocks noChangeArrowheads="1"/>
          </p:cNvSpPr>
          <p:nvPr/>
        </p:nvSpPr>
        <p:spPr bwMode="auto">
          <a:xfrm>
            <a:off x="6357950" y="3857628"/>
            <a:ext cx="14287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الفينونفثاليين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1" name="Rectangle 1"/>
          <p:cNvSpPr>
            <a:spLocks noChangeArrowheads="1"/>
          </p:cNvSpPr>
          <p:nvPr/>
        </p:nvSpPr>
        <p:spPr bwMode="auto">
          <a:xfrm>
            <a:off x="4786314" y="2714620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اللون</a:t>
            </a:r>
            <a:r>
              <a:rPr kumimoji="0" lang="ar-SA" sz="1400" b="1" i="0" u="none" strike="noStrike" cap="none" normalizeH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في وسط حمضي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2" name="Rectangle 1"/>
          <p:cNvSpPr>
            <a:spLocks noChangeArrowheads="1"/>
          </p:cNvSpPr>
          <p:nvPr/>
        </p:nvSpPr>
        <p:spPr bwMode="auto">
          <a:xfrm>
            <a:off x="4786314" y="3000372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احمر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4786314" y="3286124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4" name="Rectangle 1"/>
          <p:cNvSpPr>
            <a:spLocks noChangeArrowheads="1"/>
          </p:cNvSpPr>
          <p:nvPr/>
        </p:nvSpPr>
        <p:spPr bwMode="auto">
          <a:xfrm>
            <a:off x="4786314" y="3571876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4786314" y="3857628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6" name="Rectangle 1"/>
          <p:cNvSpPr>
            <a:spLocks noChangeArrowheads="1"/>
          </p:cNvSpPr>
          <p:nvPr/>
        </p:nvSpPr>
        <p:spPr bwMode="auto">
          <a:xfrm>
            <a:off x="3214678" y="2714620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اللون</a:t>
            </a:r>
            <a:r>
              <a:rPr kumimoji="0" lang="ar-SA" sz="1400" b="1" i="0" u="none" strike="noStrike" cap="none" normalizeH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في وسط قاعدي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7" name="Rectangle 1"/>
          <p:cNvSpPr>
            <a:spLocks noChangeArrowheads="1"/>
          </p:cNvSpPr>
          <p:nvPr/>
        </p:nvSpPr>
        <p:spPr bwMode="auto">
          <a:xfrm>
            <a:off x="3214678" y="3000372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ازرق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8" name="Rectangle 1"/>
          <p:cNvSpPr>
            <a:spLocks noChangeArrowheads="1"/>
          </p:cNvSpPr>
          <p:nvPr/>
        </p:nvSpPr>
        <p:spPr bwMode="auto">
          <a:xfrm>
            <a:off x="3214678" y="3286124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9" name="Rectangle 1"/>
          <p:cNvSpPr>
            <a:spLocks noChangeArrowheads="1"/>
          </p:cNvSpPr>
          <p:nvPr/>
        </p:nvSpPr>
        <p:spPr bwMode="auto">
          <a:xfrm>
            <a:off x="3214678" y="3571876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0" name="Rectangle 1"/>
          <p:cNvSpPr>
            <a:spLocks noChangeArrowheads="1"/>
          </p:cNvSpPr>
          <p:nvPr/>
        </p:nvSpPr>
        <p:spPr bwMode="auto">
          <a:xfrm>
            <a:off x="3214678" y="3857628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1" name="Rectangle 1"/>
          <p:cNvSpPr>
            <a:spLocks noChangeArrowheads="1"/>
          </p:cNvSpPr>
          <p:nvPr/>
        </p:nvSpPr>
        <p:spPr bwMode="auto">
          <a:xfrm>
            <a:off x="1643042" y="2714620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اللون</a:t>
            </a:r>
            <a:r>
              <a:rPr kumimoji="0" lang="ar-SA" sz="1400" b="1" i="0" u="none" strike="noStrike" cap="none" normalizeH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عند نقطة التعادل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2" name="Rectangle 1"/>
          <p:cNvSpPr>
            <a:spLocks noChangeArrowheads="1"/>
          </p:cNvSpPr>
          <p:nvPr/>
        </p:nvSpPr>
        <p:spPr bwMode="auto">
          <a:xfrm>
            <a:off x="1643042" y="3000372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3" name="Rectangle 1"/>
          <p:cNvSpPr>
            <a:spLocks noChangeArrowheads="1"/>
          </p:cNvSpPr>
          <p:nvPr/>
        </p:nvSpPr>
        <p:spPr bwMode="auto">
          <a:xfrm>
            <a:off x="1643042" y="3286124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4" name="Rectangle 1"/>
          <p:cNvSpPr>
            <a:spLocks noChangeArrowheads="1"/>
          </p:cNvSpPr>
          <p:nvPr/>
        </p:nvSpPr>
        <p:spPr bwMode="auto">
          <a:xfrm>
            <a:off x="1643042" y="3571876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5" name="Rectangle 1"/>
          <p:cNvSpPr>
            <a:spLocks noChangeArrowheads="1"/>
          </p:cNvSpPr>
          <p:nvPr/>
        </p:nvSpPr>
        <p:spPr bwMode="auto">
          <a:xfrm>
            <a:off x="1643042" y="3857628"/>
            <a:ext cx="157163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32" grpId="0" animBg="1"/>
      <p:bldP spid="33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8697</TotalTime>
  <Words>375</Words>
  <PresentationFormat>عرض على الشاشة (3:4)‏</PresentationFormat>
  <Paragraphs>69</Paragraphs>
  <Slides>3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527</cp:revision>
  <dcterms:modified xsi:type="dcterms:W3CDTF">2010-01-06T05:51:02Z</dcterms:modified>
</cp:coreProperties>
</file>