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703" autoAdjust="0"/>
    <p:restoredTop sz="86322" autoAdjust="0"/>
  </p:normalViewPr>
  <p:slideViewPr>
    <p:cSldViewPr>
      <p:cViewPr>
        <p:scale>
          <a:sx n="91" d="100"/>
          <a:sy n="91" d="100"/>
        </p:scale>
        <p:origin x="786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تعريف لويس الأحماض </a:t>
            </a:r>
            <a:r>
              <a:rPr kumimoji="0" lang="ar-SA" sz="1800" b="1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 القواعد</a:t>
            </a:r>
            <a:endParaRPr kumimoji="0" lang="en-US" sz="180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smtClean="0">
                <a:solidFill>
                  <a:schemeClr val="bg2"/>
                </a:solidFill>
                <a:cs typeface="Times New Roman" pitchFamily="18" charset="0"/>
              </a:rPr>
              <a:t>السادس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الدرس42</a:t>
            </a:r>
            <a:endParaRPr lang="en-US" sz="1800" b="1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162314" y="1733124"/>
            <a:ext cx="134684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1431/1/19هـ  </a:t>
            </a:r>
            <a:endParaRPr lang="en-US" sz="1600" b="1" u="sng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072198" y="3357562"/>
            <a:ext cx="271464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 اذكر تعريف لويس للحموض </a:t>
            </a:r>
            <a:r>
              <a:rPr lang="ar-SA" sz="1400" b="1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و</a:t>
            </a:r>
            <a:r>
              <a:rPr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القواعد ؟  </a:t>
            </a:r>
            <a:endParaRPr lang="en-US" sz="14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285720" y="2119962"/>
            <a:ext cx="86439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لقد رأينا ان تعريف برونشتد و لوري يعتبر أكثر شمولا من تعريف ارهينيوس للاحماض و القواعد وذلك بسبب :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6929454" y="2500306"/>
            <a:ext cx="200026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انه لا يتقيد بالأوساط المائية 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3071802" y="2928934"/>
            <a:ext cx="585791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2- لم يستطيع تفسير السلوك الحمضي و القاعدي لبعض التفاعلات التي تتم دون انتقال البروتون .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7" name="Rectangle 1"/>
          <p:cNvSpPr>
            <a:spLocks noChangeArrowheads="1"/>
          </p:cNvSpPr>
          <p:nvPr/>
        </p:nvSpPr>
        <p:spPr bwMode="auto">
          <a:xfrm>
            <a:off x="357158" y="3786190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لقد اقترح العالم لويس مفهوم جديد للاحماض </a:t>
            </a:r>
            <a:r>
              <a:rPr kumimoji="0" lang="ar-SA" sz="1400" b="1" err="1" smtClean="0">
                <a:latin typeface="Arial" pitchFamily="34" charset="0"/>
                <a:cs typeface="Arial" pitchFamily="34" charset="0"/>
              </a:rPr>
              <a:t>و</a:t>
            </a:r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 القواعد لا يتعارض مع قانون لروي </a:t>
            </a:r>
            <a:r>
              <a:rPr kumimoji="0" lang="ar-SA" sz="1400" b="1" err="1" smtClean="0">
                <a:latin typeface="Arial" pitchFamily="34" charset="0"/>
                <a:cs typeface="Arial" pitchFamily="34" charset="0"/>
              </a:rPr>
              <a:t>و</a:t>
            </a:r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 برونشتد ولكنه </a:t>
            </a:r>
            <a:r>
              <a:rPr kumimoji="0" lang="ar-SA" sz="1400" b="1" err="1" smtClean="0">
                <a:latin typeface="Arial" pitchFamily="34" charset="0"/>
                <a:cs typeface="Arial" pitchFamily="34" charset="0"/>
              </a:rPr>
              <a:t>اكثر</a:t>
            </a:r>
            <a:r>
              <a:rPr kumimoji="0" lang="ar-SA" sz="1400" b="1" smtClean="0">
                <a:latin typeface="Arial" pitchFamily="34" charset="0"/>
                <a:cs typeface="Arial" pitchFamily="34" charset="0"/>
              </a:rPr>
              <a:t> شمولا حيث يعتمد على النظرية الالكترونية للتكافؤ . حيث عرف :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000364" y="4357694"/>
            <a:ext cx="5072098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هو المادة التي لديها القدرة على استقبال زوج او اكثر من الالكترونات لتكوين رابطة . 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072462" y="4357694"/>
            <a:ext cx="785818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الحمض :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00364" y="4764297"/>
            <a:ext cx="5072098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هي المادة التي لديها القدرة على منح  زوج او اكثر من الالكترونات لتكوين رابطة . 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8072462" y="4764297"/>
            <a:ext cx="785818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القاعدة :</a:t>
            </a:r>
            <a:endParaRPr kumimoji="0" lang="ar-SA" sz="1400" b="0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000232" y="5385214"/>
            <a:ext cx="6429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</a:p>
        </p:txBody>
      </p:sp>
      <p:cxnSp>
        <p:nvCxnSpPr>
          <p:cNvPr id="20" name="رابط مستقيم 19"/>
          <p:cNvCxnSpPr/>
          <p:nvPr/>
        </p:nvCxnSpPr>
        <p:spPr bwMode="auto">
          <a:xfrm rot="10800000">
            <a:off x="1785918" y="5335801"/>
            <a:ext cx="214314" cy="1318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3" name="رابط مستقيم 22"/>
          <p:cNvCxnSpPr/>
          <p:nvPr/>
        </p:nvCxnSpPr>
        <p:spPr bwMode="auto">
          <a:xfrm rot="10800000" flipV="1">
            <a:off x="1785918" y="5620065"/>
            <a:ext cx="214314" cy="1443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571604" y="5170900"/>
            <a:ext cx="6429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571604" y="5599528"/>
            <a:ext cx="6429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1857356" y="5050049"/>
            <a:ext cx="9906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2000" b="1" smtClean="0">
                <a:latin typeface="Arial" pitchFamily="34" charset="0"/>
                <a:cs typeface="Arial" pitchFamily="34" charset="0"/>
              </a:rPr>
              <a:t>. . </a:t>
            </a: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 rot="5400000">
            <a:off x="1847859" y="5640574"/>
            <a:ext cx="9906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2000" b="1" smtClean="0">
                <a:latin typeface="Arial" pitchFamily="34" charset="0"/>
                <a:cs typeface="Arial" pitchFamily="34" charset="0"/>
              </a:rPr>
              <a:t>. . </a:t>
            </a: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2214546" y="5385214"/>
            <a:ext cx="9906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smtClean="0">
                <a:latin typeface="Arial" pitchFamily="34" charset="0"/>
                <a:cs typeface="Arial" pitchFamily="34" charset="0"/>
              </a:rPr>
              <a:t>+</a:t>
            </a: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2000232" y="5385214"/>
            <a:ext cx="9906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b="1" smtClean="0"/>
              <a:t>H </a:t>
            </a:r>
            <a:r>
              <a:rPr lang="en-US" sz="1400" b="1" baseline="30000" smtClean="0"/>
              <a:t>+</a:t>
            </a:r>
            <a:endParaRPr lang="en-US" sz="1400"/>
          </a:p>
        </p:txBody>
      </p:sp>
      <p:cxnSp>
        <p:nvCxnSpPr>
          <p:cNvPr id="37" name="رابط كسهم مستقيم 36"/>
          <p:cNvCxnSpPr/>
          <p:nvPr/>
        </p:nvCxnSpPr>
        <p:spPr bwMode="auto">
          <a:xfrm>
            <a:off x="3071802" y="5550115"/>
            <a:ext cx="500066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4224334" y="5407239"/>
            <a:ext cx="6429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</a:p>
        </p:txBody>
      </p:sp>
      <p:cxnSp>
        <p:nvCxnSpPr>
          <p:cNvPr id="42" name="رابط مستقيم 41"/>
          <p:cNvCxnSpPr/>
          <p:nvPr/>
        </p:nvCxnSpPr>
        <p:spPr bwMode="auto">
          <a:xfrm rot="10800000">
            <a:off x="4010020" y="5357826"/>
            <a:ext cx="214314" cy="1318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3" name="رابط مستقيم 42"/>
          <p:cNvCxnSpPr/>
          <p:nvPr/>
        </p:nvCxnSpPr>
        <p:spPr bwMode="auto">
          <a:xfrm rot="10800000" flipV="1">
            <a:off x="4010020" y="5642090"/>
            <a:ext cx="214314" cy="1443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3795706" y="5192925"/>
            <a:ext cx="6429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3795706" y="5621553"/>
            <a:ext cx="6429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 rot="5400000">
            <a:off x="4071961" y="5662599"/>
            <a:ext cx="9906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2000" b="1" smtClean="0">
                <a:latin typeface="Arial" pitchFamily="34" charset="0"/>
                <a:cs typeface="Arial" pitchFamily="34" charset="0"/>
              </a:rPr>
              <a:t>. . </a:t>
            </a: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143372" y="5456652"/>
            <a:ext cx="9906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b="1" smtClean="0"/>
              <a:t>H</a:t>
            </a:r>
            <a:endParaRPr lang="en-US" sz="1400"/>
          </a:p>
        </p:txBody>
      </p:sp>
      <p:cxnSp>
        <p:nvCxnSpPr>
          <p:cNvPr id="50" name="رابط كسهم مستقيم 49"/>
          <p:cNvCxnSpPr/>
          <p:nvPr/>
        </p:nvCxnSpPr>
        <p:spPr bwMode="auto">
          <a:xfrm rot="10800000">
            <a:off x="4572000" y="5619964"/>
            <a:ext cx="285752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53" name="قوس متوسط مزدوج 52"/>
          <p:cNvSpPr/>
          <p:nvPr/>
        </p:nvSpPr>
        <p:spPr bwMode="auto">
          <a:xfrm>
            <a:off x="3643306" y="5192925"/>
            <a:ext cx="1500198" cy="714380"/>
          </a:xfrm>
          <a:prstGeom prst="bracketPair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noFill/>
              <a:effectLst/>
              <a:latin typeface="Times New Roman" pitchFamily="18" charset="0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5000628" y="5050049"/>
            <a:ext cx="9906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smtClean="0">
                <a:latin typeface="Arial" pitchFamily="34" charset="0"/>
                <a:cs typeface="Arial" pitchFamily="34" charset="0"/>
              </a:rPr>
              <a:t>+</a:t>
            </a: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1500166" y="5885280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</a:t>
            </a: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2500298" y="5885280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حمض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1428728" y="6335933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  <a:r>
              <a:rPr kumimoji="0" lang="en-US" sz="105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</a:p>
        </p:txBody>
      </p:sp>
      <p:cxnSp>
        <p:nvCxnSpPr>
          <p:cNvPr id="58" name="رابط كسهم مستقيم 57"/>
          <p:cNvCxnSpPr/>
          <p:nvPr/>
        </p:nvCxnSpPr>
        <p:spPr bwMode="auto">
          <a:xfrm>
            <a:off x="3071802" y="6550247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2285984" y="6335933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H </a:t>
            </a:r>
            <a:r>
              <a:rPr lang="en-US" sz="1400" b="1" baseline="30000" smtClean="0"/>
              <a:t>+ </a:t>
            </a:r>
            <a:endParaRPr lang="en-US" sz="1400" smtClean="0">
              <a:latin typeface="+mj-lt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1928794" y="633593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1" name="رابط كسهم مستقيم 60"/>
          <p:cNvCxnSpPr/>
          <p:nvPr/>
        </p:nvCxnSpPr>
        <p:spPr bwMode="auto">
          <a:xfrm rot="10800000">
            <a:off x="3000364" y="6478809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3857620" y="6335933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smtClean="0"/>
              <a:t>H</a:t>
            </a:r>
            <a:r>
              <a:rPr lang="en-US" sz="1000" b="1" smtClean="0"/>
              <a:t>2</a:t>
            </a:r>
            <a:r>
              <a:rPr lang="en-US" sz="1400" b="1" smtClean="0"/>
              <a:t>O</a:t>
            </a: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شكل حر 48"/>
          <p:cNvSpPr/>
          <p:nvPr/>
        </p:nvSpPr>
        <p:spPr bwMode="auto">
          <a:xfrm>
            <a:off x="2060028" y="5120290"/>
            <a:ext cx="588579" cy="345089"/>
          </a:xfrm>
          <a:custGeom>
            <a:avLst/>
            <a:gdLst>
              <a:gd name="connsiteX0" fmla="*/ 0 w 588579"/>
              <a:gd name="connsiteY0" fmla="*/ 292538 h 345089"/>
              <a:gd name="connsiteX1" fmla="*/ 210206 w 588579"/>
              <a:gd name="connsiteY1" fmla="*/ 8758 h 345089"/>
              <a:gd name="connsiteX2" fmla="*/ 567558 w 588579"/>
              <a:gd name="connsiteY2" fmla="*/ 345089 h 345089"/>
              <a:gd name="connsiteX3" fmla="*/ 567558 w 588579"/>
              <a:gd name="connsiteY3" fmla="*/ 345089 h 345089"/>
              <a:gd name="connsiteX4" fmla="*/ 588579 w 588579"/>
              <a:gd name="connsiteY4" fmla="*/ 345089 h 3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579" h="345089">
                <a:moveTo>
                  <a:pt x="0" y="292538"/>
                </a:moveTo>
                <a:cubicBezTo>
                  <a:pt x="57806" y="146269"/>
                  <a:pt x="115613" y="0"/>
                  <a:pt x="210206" y="8758"/>
                </a:cubicBezTo>
                <a:cubicBezTo>
                  <a:pt x="304799" y="17516"/>
                  <a:pt x="567558" y="345089"/>
                  <a:pt x="567558" y="345089"/>
                </a:cubicBezTo>
                <a:lnTo>
                  <a:pt x="567558" y="345089"/>
                </a:lnTo>
                <a:lnTo>
                  <a:pt x="588579" y="345089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35" grpId="0"/>
      <p:bldP spid="22" grpId="0" animBg="1"/>
      <p:bldP spid="36" grpId="0" animBg="1"/>
      <p:bldP spid="67" grpId="0"/>
      <p:bldP spid="12" grpId="0" animBg="1"/>
      <p:bldP spid="13" grpId="0" animBg="1"/>
      <p:bldP spid="14" grpId="0" animBg="1"/>
      <p:bldP spid="15" grpId="0" animBg="1"/>
      <p:bldP spid="18" grpId="0"/>
      <p:bldP spid="27" grpId="0"/>
      <p:bldP spid="28" grpId="0"/>
      <p:bldP spid="30" grpId="0"/>
      <p:bldP spid="31" grpId="0"/>
      <p:bldP spid="32" grpId="0"/>
      <p:bldP spid="33" grpId="0"/>
      <p:bldP spid="40" grpId="0"/>
      <p:bldP spid="44" grpId="0"/>
      <p:bldP spid="45" grpId="0"/>
      <p:bldP spid="46" grpId="0"/>
      <p:bldP spid="48" grpId="0"/>
      <p:bldP spid="53" grpId="0" animBg="1"/>
      <p:bldP spid="54" grpId="0"/>
      <p:bldP spid="55" grpId="0" animBg="1"/>
      <p:bldP spid="56" grpId="0" animBg="1"/>
      <p:bldP spid="57" grpId="0"/>
      <p:bldP spid="59" grpId="0"/>
      <p:bldP spid="60" grpId="0"/>
      <p:bldP spid="62" grpId="0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7429520" y="285728"/>
            <a:ext cx="150019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2 – نستنتج مما سبق  :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357158" y="762640"/>
            <a:ext cx="8643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smtClean="0">
                <a:latin typeface="+mj-lt"/>
                <a:cs typeface="Arial" pitchFamily="34" charset="0"/>
              </a:rPr>
              <a:t>ان جميع قواعد لويس يوجد بينها خاصية رئيسية مشتركة وهي امتلاكها زوجا الكترونيا  او اكثر من الالكترونات الحرة ( عير الرابطة ) وجميع احماض لويس ايضا بينها خاصة رئيسية مشتركة  وهي انه يوجد مدار الكتروني فاغ يستطيع اكتساب زوج من الالكترونات </a:t>
            </a:r>
            <a:endParaRPr kumimoji="0" lang="ar-SA" sz="1400" smtClean="0">
              <a:cs typeface="Arial" pitchFamily="34" charset="0"/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3786182" y="1500174"/>
            <a:ext cx="514353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3- حدد الحمض والقاعدة حسب تعريف لويس في التفاعلات التالية مع ذكر السبب ؟</a:t>
            </a:r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0" name="Rectangle 1"/>
          <p:cNvSpPr>
            <a:spLocks noChangeArrowheads="1"/>
          </p:cNvSpPr>
          <p:nvPr/>
        </p:nvSpPr>
        <p:spPr bwMode="auto">
          <a:xfrm>
            <a:off x="3231462" y="245089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</a:t>
            </a:r>
          </a:p>
        </p:txBody>
      </p:sp>
      <p:sp>
        <p:nvSpPr>
          <p:cNvPr id="93" name="Rectangle 1"/>
          <p:cNvSpPr>
            <a:spLocks noChangeArrowheads="1"/>
          </p:cNvSpPr>
          <p:nvPr/>
        </p:nvSpPr>
        <p:spPr bwMode="auto">
          <a:xfrm>
            <a:off x="3945842" y="245089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حمض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95" name="رابط كسهم مستقيم 94"/>
          <p:cNvCxnSpPr/>
          <p:nvPr/>
        </p:nvCxnSpPr>
        <p:spPr bwMode="auto">
          <a:xfrm>
            <a:off x="4643438" y="2236579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3214678" y="2071678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H </a:t>
            </a:r>
            <a:r>
              <a:rPr lang="en-US" sz="1400" b="1" baseline="30000" smtClean="0"/>
              <a:t>+ </a:t>
            </a:r>
            <a:endParaRPr lang="en-US" sz="1400" smtClean="0">
              <a:latin typeface="+mj-lt"/>
            </a:endParaRPr>
          </a:p>
        </p:txBody>
      </p:sp>
      <p:sp>
        <p:nvSpPr>
          <p:cNvPr id="97" name="Rectangle 4"/>
          <p:cNvSpPr>
            <a:spLocks noChangeArrowheads="1"/>
          </p:cNvSpPr>
          <p:nvPr/>
        </p:nvSpPr>
        <p:spPr bwMode="auto">
          <a:xfrm>
            <a:off x="3500430" y="207167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Rectangle 4"/>
          <p:cNvSpPr>
            <a:spLocks noChangeArrowheads="1"/>
          </p:cNvSpPr>
          <p:nvPr/>
        </p:nvSpPr>
        <p:spPr bwMode="auto">
          <a:xfrm>
            <a:off x="5429256" y="207167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smtClean="0"/>
              <a:t>H</a:t>
            </a:r>
            <a:r>
              <a:rPr lang="en-US" sz="1000" b="1" smtClean="0"/>
              <a:t>2</a:t>
            </a:r>
            <a:r>
              <a:rPr lang="en-US" sz="1400" b="1" smtClean="0"/>
              <a:t>O</a:t>
            </a: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وسيلة شرح على شكل سحابة 99"/>
          <p:cNvSpPr/>
          <p:nvPr/>
        </p:nvSpPr>
        <p:spPr bwMode="auto">
          <a:xfrm>
            <a:off x="142844" y="5214950"/>
            <a:ext cx="1785950" cy="1428760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لا تنسى   الواجب المنزلي</a:t>
            </a:r>
            <a:endParaRPr kumimoji="1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1" name="Rectangle 4"/>
          <p:cNvSpPr>
            <a:spLocks noChangeArrowheads="1"/>
          </p:cNvSpPr>
          <p:nvPr/>
        </p:nvSpPr>
        <p:spPr bwMode="auto">
          <a:xfrm>
            <a:off x="3857620" y="2071678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: OH </a:t>
            </a:r>
            <a:r>
              <a:rPr lang="en-US" sz="1400" b="1" baseline="30000" smtClean="0"/>
              <a:t>- </a:t>
            </a:r>
            <a:endParaRPr lang="en-US" sz="1400" smtClean="0">
              <a:latin typeface="+mj-lt"/>
            </a:endParaRPr>
          </a:p>
        </p:txBody>
      </p:sp>
      <p:sp>
        <p:nvSpPr>
          <p:cNvPr id="102" name="Rectangle 1"/>
          <p:cNvSpPr>
            <a:spLocks noChangeArrowheads="1"/>
          </p:cNvSpPr>
          <p:nvPr/>
        </p:nvSpPr>
        <p:spPr bwMode="auto">
          <a:xfrm>
            <a:off x="3231462" y="3335537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</a:t>
            </a:r>
          </a:p>
        </p:txBody>
      </p:sp>
      <p:sp>
        <p:nvSpPr>
          <p:cNvPr id="103" name="Rectangle 1"/>
          <p:cNvSpPr>
            <a:spLocks noChangeArrowheads="1"/>
          </p:cNvSpPr>
          <p:nvPr/>
        </p:nvSpPr>
        <p:spPr bwMode="auto">
          <a:xfrm>
            <a:off x="3945842" y="3335537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حمض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104" name="رابط كسهم مستقيم 103"/>
          <p:cNvCxnSpPr/>
          <p:nvPr/>
        </p:nvCxnSpPr>
        <p:spPr bwMode="auto">
          <a:xfrm>
            <a:off x="4643438" y="3121223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Rectangle 4"/>
          <p:cNvSpPr>
            <a:spLocks noChangeArrowheads="1"/>
          </p:cNvSpPr>
          <p:nvPr/>
        </p:nvSpPr>
        <p:spPr bwMode="auto">
          <a:xfrm>
            <a:off x="3071802" y="2956322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BF</a:t>
            </a:r>
            <a:r>
              <a:rPr lang="en-US" sz="1000" b="1" smtClean="0">
                <a:latin typeface="+mj-lt"/>
              </a:rPr>
              <a:t>3</a:t>
            </a:r>
            <a:endParaRPr lang="en-US" sz="1400" smtClean="0">
              <a:latin typeface="+mj-lt"/>
            </a:endParaRPr>
          </a:p>
        </p:txBody>
      </p:sp>
      <p:sp>
        <p:nvSpPr>
          <p:cNvPr id="106" name="Rectangle 4"/>
          <p:cNvSpPr>
            <a:spLocks noChangeArrowheads="1"/>
          </p:cNvSpPr>
          <p:nvPr/>
        </p:nvSpPr>
        <p:spPr bwMode="auto">
          <a:xfrm>
            <a:off x="3500430" y="295632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Rectangle 4"/>
          <p:cNvSpPr>
            <a:spLocks noChangeArrowheads="1"/>
          </p:cNvSpPr>
          <p:nvPr/>
        </p:nvSpPr>
        <p:spPr bwMode="auto">
          <a:xfrm>
            <a:off x="5286380" y="2956322"/>
            <a:ext cx="17145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smtClean="0"/>
              <a:t>F</a:t>
            </a:r>
            <a:r>
              <a:rPr lang="en-US" sz="1000" b="1" smtClean="0"/>
              <a:t>3</a:t>
            </a:r>
            <a:r>
              <a:rPr lang="en-US" sz="1400" b="1" smtClean="0"/>
              <a:t>  B NH</a:t>
            </a:r>
            <a:r>
              <a:rPr lang="en-US" sz="1000" b="1" smtClean="0"/>
              <a:t>3</a:t>
            </a: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Rectangle 4"/>
          <p:cNvSpPr>
            <a:spLocks noChangeArrowheads="1"/>
          </p:cNvSpPr>
          <p:nvPr/>
        </p:nvSpPr>
        <p:spPr bwMode="auto">
          <a:xfrm>
            <a:off x="3857620" y="2956322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: NH</a:t>
            </a:r>
            <a:r>
              <a:rPr lang="en-US" sz="1000" b="1" smtClean="0">
                <a:latin typeface="+mj-lt"/>
              </a:rPr>
              <a:t>3</a:t>
            </a:r>
            <a:endParaRPr lang="en-US" sz="1400" smtClean="0">
              <a:latin typeface="+mj-lt"/>
            </a:endParaRPr>
          </a:p>
        </p:txBody>
      </p:sp>
      <p:sp>
        <p:nvSpPr>
          <p:cNvPr id="109" name="Rectangle 1"/>
          <p:cNvSpPr>
            <a:spLocks noChangeArrowheads="1"/>
          </p:cNvSpPr>
          <p:nvPr/>
        </p:nvSpPr>
        <p:spPr bwMode="auto">
          <a:xfrm>
            <a:off x="3231462" y="419279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حمض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10" name="Rectangle 1"/>
          <p:cNvSpPr>
            <a:spLocks noChangeArrowheads="1"/>
          </p:cNvSpPr>
          <p:nvPr/>
        </p:nvSpPr>
        <p:spPr bwMode="auto">
          <a:xfrm>
            <a:off x="3945842" y="4192793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قاعدة</a:t>
            </a:r>
            <a:endParaRPr kumimoji="0" lang="ar-SA" sz="1400" b="1" i="0" u="none" strike="noStrike" cap="none" normalizeH="0" baseline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111" name="رابط كسهم مستقيم 110"/>
          <p:cNvCxnSpPr/>
          <p:nvPr/>
        </p:nvCxnSpPr>
        <p:spPr bwMode="auto">
          <a:xfrm>
            <a:off x="4643438" y="3978479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Rectangle 4"/>
          <p:cNvSpPr>
            <a:spLocks noChangeArrowheads="1"/>
          </p:cNvSpPr>
          <p:nvPr/>
        </p:nvSpPr>
        <p:spPr bwMode="auto">
          <a:xfrm>
            <a:off x="3000364" y="3813578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NH</a:t>
            </a:r>
            <a:r>
              <a:rPr lang="en-US" sz="900" b="1" smtClean="0">
                <a:latin typeface="+mj-lt"/>
              </a:rPr>
              <a:t>2</a:t>
            </a:r>
            <a:r>
              <a:rPr lang="en-US" sz="1400" b="1" smtClean="0">
                <a:latin typeface="+mj-lt"/>
              </a:rPr>
              <a:t> </a:t>
            </a:r>
            <a:r>
              <a:rPr lang="en-US" sz="1400" b="1" baseline="30000" smtClean="0"/>
              <a:t>-</a:t>
            </a:r>
            <a:endParaRPr lang="en-US" sz="1400" smtClean="0">
              <a:latin typeface="+mj-lt"/>
            </a:endParaRPr>
          </a:p>
        </p:txBody>
      </p:sp>
      <p:sp>
        <p:nvSpPr>
          <p:cNvPr id="113" name="Rectangle 4"/>
          <p:cNvSpPr>
            <a:spLocks noChangeArrowheads="1"/>
          </p:cNvSpPr>
          <p:nvPr/>
        </p:nvSpPr>
        <p:spPr bwMode="auto">
          <a:xfrm>
            <a:off x="3500430" y="381357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Rectangle 4"/>
          <p:cNvSpPr>
            <a:spLocks noChangeArrowheads="1"/>
          </p:cNvSpPr>
          <p:nvPr/>
        </p:nvSpPr>
        <p:spPr bwMode="auto">
          <a:xfrm>
            <a:off x="5429256" y="381357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smtClean="0"/>
              <a:t>NH</a:t>
            </a:r>
            <a:r>
              <a:rPr lang="en-US" sz="1000" b="1" smtClean="0"/>
              <a:t>3</a:t>
            </a: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Rectangle 4"/>
          <p:cNvSpPr>
            <a:spLocks noChangeArrowheads="1"/>
          </p:cNvSpPr>
          <p:nvPr/>
        </p:nvSpPr>
        <p:spPr bwMode="auto">
          <a:xfrm>
            <a:off x="3857620" y="3813578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H</a:t>
            </a:r>
            <a:r>
              <a:rPr lang="en-US" sz="900" b="1" smtClean="0">
                <a:latin typeface="+mj-lt"/>
              </a:rPr>
              <a:t>2</a:t>
            </a:r>
            <a:r>
              <a:rPr lang="en-US" sz="1400" b="1" smtClean="0">
                <a:latin typeface="+mj-lt"/>
              </a:rPr>
              <a:t>O</a:t>
            </a:r>
            <a:endParaRPr lang="en-US" sz="1400" smtClean="0">
              <a:latin typeface="+mj-lt"/>
            </a:endParaRPr>
          </a:p>
        </p:txBody>
      </p:sp>
      <p:sp>
        <p:nvSpPr>
          <p:cNvPr id="116" name="Rectangle 4"/>
          <p:cNvSpPr>
            <a:spLocks noChangeArrowheads="1"/>
          </p:cNvSpPr>
          <p:nvPr/>
        </p:nvSpPr>
        <p:spPr bwMode="auto">
          <a:xfrm>
            <a:off x="5786446" y="3786190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Rectangle 4"/>
          <p:cNvSpPr>
            <a:spLocks noChangeArrowheads="1"/>
          </p:cNvSpPr>
          <p:nvPr/>
        </p:nvSpPr>
        <p:spPr bwMode="auto">
          <a:xfrm>
            <a:off x="6143636" y="3786190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smtClean="0">
                <a:latin typeface="+mj-lt"/>
              </a:rPr>
              <a:t>OH </a:t>
            </a:r>
            <a:r>
              <a:rPr lang="en-US" sz="1400" b="1" baseline="30000" smtClean="0"/>
              <a:t>- </a:t>
            </a:r>
            <a:endParaRPr lang="en-US" sz="1400" smtClean="0">
              <a:latin typeface="+mj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38" grpId="0"/>
      <p:bldP spid="59" grpId="0" animBg="1"/>
      <p:bldP spid="80" grpId="0" animBg="1"/>
      <p:bldP spid="93" grpId="0" animBg="1"/>
      <p:bldP spid="96" grpId="0"/>
      <p:bldP spid="97" grpId="0"/>
      <p:bldP spid="99" grpId="0"/>
      <p:bldP spid="100" grpId="0" animBg="1"/>
      <p:bldP spid="101" grpId="0"/>
      <p:bldP spid="102" grpId="0" animBg="1"/>
      <p:bldP spid="103" grpId="0" animBg="1"/>
      <p:bldP spid="105" grpId="0"/>
      <p:bldP spid="106" grpId="0"/>
      <p:bldP spid="107" grpId="0"/>
      <p:bldP spid="108" grpId="0"/>
      <p:bldP spid="109" grpId="0" animBg="1"/>
      <p:bldP spid="110" grpId="0" animBg="1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8598</TotalTime>
  <Words>250</Words>
  <PresentationFormat>عرض على الشاشة (3:4)‏</PresentationFormat>
  <Paragraphs>61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522</cp:revision>
  <dcterms:modified xsi:type="dcterms:W3CDTF">2010-01-05T08:46:16Z</dcterms:modified>
</cp:coreProperties>
</file>