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098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الحسابات المتعلقة </a:t>
            </a:r>
          </a:p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بالاتزان الكيميائي 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الخامس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الدرس37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516573" y="1733124"/>
            <a:ext cx="992579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1431/6/2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786314" y="1714488"/>
            <a:ext cx="414340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1-  ما هي الطرق التي يمكن من خلالها حساب ثابت الاتزان الكيميائي لتفاعل ما  ؟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786446" y="2214554"/>
            <a:ext cx="3143272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أولا :  بدلالة ثابت الاتزان الكيميائي لتفاعل أخر له علاقة به  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357422" y="2610145"/>
            <a:ext cx="664370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latin typeface="+mj-lt"/>
                <a:cs typeface="Arial" pitchFamily="34" charset="0"/>
              </a:rPr>
              <a:t>أذا ضرب تفاعل معين بمعامل ما فان ثابت التفاعل يجب أن يرفع الى أس يساوي المعامل المذكور  . فإذا أخذنا التفاعل التالي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9" name="Rectangle 4"/>
          <p:cNvSpPr>
            <a:spLocks noChangeArrowheads="1"/>
          </p:cNvSpPr>
          <p:nvPr/>
        </p:nvSpPr>
        <p:spPr bwMode="auto">
          <a:xfrm>
            <a:off x="2786050" y="2928934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0" name="رابط كسهم مستقيم 89"/>
          <p:cNvCxnSpPr/>
          <p:nvPr/>
        </p:nvCxnSpPr>
        <p:spPr bwMode="auto">
          <a:xfrm>
            <a:off x="4429124" y="3071810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Rectangle 4"/>
          <p:cNvSpPr>
            <a:spLocks noChangeArrowheads="1"/>
          </p:cNvSpPr>
          <p:nvPr/>
        </p:nvSpPr>
        <p:spPr bwMode="auto">
          <a:xfrm>
            <a:off x="3286116" y="2978347"/>
            <a:ext cx="5715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4"/>
          <p:cNvSpPr>
            <a:spLocks noChangeArrowheads="1"/>
          </p:cNvSpPr>
          <p:nvPr/>
        </p:nvSpPr>
        <p:spPr bwMode="auto">
          <a:xfrm>
            <a:off x="3571868" y="2928934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1/2 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5357818" y="2928934"/>
            <a:ext cx="11430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Rectangle 4"/>
          <p:cNvSpPr>
            <a:spLocks noChangeArrowheads="1"/>
          </p:cNvSpPr>
          <p:nvPr/>
        </p:nvSpPr>
        <p:spPr bwMode="auto">
          <a:xfrm>
            <a:off x="6500826" y="2928934"/>
            <a:ext cx="571504" cy="27699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200" b="1" dirty="0" smtClean="0"/>
              <a:t>K</a:t>
            </a:r>
            <a:r>
              <a:rPr lang="en-US" sz="1200" b="1" baseline="-25000" dirty="0" smtClean="0"/>
              <a:t>1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7" name="رابط كسهم مستقيم 96"/>
          <p:cNvCxnSpPr/>
          <p:nvPr/>
        </p:nvCxnSpPr>
        <p:spPr bwMode="auto">
          <a:xfrm rot="10800000">
            <a:off x="4429125" y="3143248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7000892" y="3621289"/>
            <a:ext cx="20002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نجد أن ثابت الاتزان له  هو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4071934" y="3420247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Kp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4438648" y="3442272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</a:p>
        </p:txBody>
      </p:sp>
      <p:cxnSp>
        <p:nvCxnSpPr>
          <p:cNvPr id="36" name="رابط مستقيم 35"/>
          <p:cNvCxnSpPr/>
          <p:nvPr/>
        </p:nvCxnSpPr>
        <p:spPr bwMode="auto">
          <a:xfrm>
            <a:off x="4652962" y="3623548"/>
            <a:ext cx="1133484" cy="197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4857752" y="3268619"/>
            <a:ext cx="7858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O 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4643438" y="3723505"/>
            <a:ext cx="6429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 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5286380" y="3704869"/>
            <a:ext cx="6334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5143504" y="3580629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1/2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4714876" y="3287254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572000" y="3704869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5143504" y="3692727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4643438" y="4000504"/>
            <a:ext cx="44291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أذا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ضربنا التفاعل السابق في العدد 2 فانه يكتب على النحو التالي  :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2857488" y="4245596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رابط كسهم مستقيم 51"/>
          <p:cNvCxnSpPr/>
          <p:nvPr/>
        </p:nvCxnSpPr>
        <p:spPr bwMode="auto">
          <a:xfrm>
            <a:off x="4500562" y="4388472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3357554" y="4295009"/>
            <a:ext cx="5715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3643306" y="4245596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429256" y="4245596"/>
            <a:ext cx="11430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6572264" y="4245596"/>
            <a:ext cx="571504" cy="27699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200" b="1" dirty="0" smtClean="0"/>
              <a:t>K</a:t>
            </a:r>
            <a:r>
              <a:rPr lang="en-US" sz="1200" b="1" baseline="-25000" dirty="0" smtClean="0"/>
              <a:t>2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7" name="رابط كسهم مستقيم 56"/>
          <p:cNvCxnSpPr/>
          <p:nvPr/>
        </p:nvCxnSpPr>
        <p:spPr bwMode="auto">
          <a:xfrm rot="10800000">
            <a:off x="4500563" y="4459910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4143372" y="4777569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Kp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4510086" y="4799594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</a:p>
        </p:txBody>
      </p:sp>
      <p:cxnSp>
        <p:nvCxnSpPr>
          <p:cNvPr id="61" name="رابط مستقيم 60"/>
          <p:cNvCxnSpPr/>
          <p:nvPr/>
        </p:nvCxnSpPr>
        <p:spPr bwMode="auto">
          <a:xfrm>
            <a:off x="4724400" y="4980870"/>
            <a:ext cx="1062046" cy="197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4929190" y="4625941"/>
            <a:ext cx="7858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O 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4714876" y="5080827"/>
            <a:ext cx="6429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 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5286380" y="5080827"/>
            <a:ext cx="6334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65" name="Rectangle 4"/>
          <p:cNvSpPr>
            <a:spLocks noChangeArrowheads="1"/>
          </p:cNvSpPr>
          <p:nvPr/>
        </p:nvSpPr>
        <p:spPr bwMode="auto">
          <a:xfrm>
            <a:off x="4786314" y="4500570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4786314" y="4644576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Rectangle 4"/>
          <p:cNvSpPr>
            <a:spLocks noChangeArrowheads="1"/>
          </p:cNvSpPr>
          <p:nvPr/>
        </p:nvSpPr>
        <p:spPr bwMode="auto">
          <a:xfrm>
            <a:off x="4643438" y="5062191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5214942" y="5050049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Rectangle 4"/>
          <p:cNvSpPr>
            <a:spLocks noChangeArrowheads="1"/>
          </p:cNvSpPr>
          <p:nvPr/>
        </p:nvSpPr>
        <p:spPr bwMode="auto">
          <a:xfrm>
            <a:off x="4643438" y="4937951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Rectangle 1"/>
          <p:cNvSpPr>
            <a:spLocks noChangeArrowheads="1"/>
          </p:cNvSpPr>
          <p:nvPr/>
        </p:nvSpPr>
        <p:spPr bwMode="auto">
          <a:xfrm>
            <a:off x="6929486" y="4764297"/>
            <a:ext cx="20002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نجد أن ثابت الاتزان له  هو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Rectangle 1"/>
          <p:cNvSpPr>
            <a:spLocks noChangeArrowheads="1"/>
          </p:cNvSpPr>
          <p:nvPr/>
        </p:nvSpPr>
        <p:spPr bwMode="auto">
          <a:xfrm>
            <a:off x="3643338" y="5357826"/>
            <a:ext cx="53578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يلاحظ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أن ثابت الاتزان الجديد يساوي مربع ثابت الاتزان الأول أي أن أس ثابت التفاعل الجديد يساوي  =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ectangle 1"/>
          <p:cNvSpPr>
            <a:spLocks noChangeArrowheads="1"/>
          </p:cNvSpPr>
          <p:nvPr/>
        </p:nvSpPr>
        <p:spPr bwMode="auto">
          <a:xfrm>
            <a:off x="2714612" y="5366579"/>
            <a:ext cx="10715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 dirty="0" smtClean="0"/>
              <a:t>K </a:t>
            </a:r>
            <a:r>
              <a:rPr lang="en-US" sz="1200" b="1" baseline="-25000" dirty="0" smtClean="0"/>
              <a:t>2</a:t>
            </a:r>
            <a:r>
              <a:rPr lang="en-US" sz="1200" b="1" dirty="0" smtClean="0"/>
              <a:t> = ( K</a:t>
            </a:r>
            <a:r>
              <a:rPr lang="en-US" sz="1200" b="1" baseline="-25000" dirty="0" smtClean="0"/>
              <a:t>1</a:t>
            </a:r>
            <a:r>
              <a:rPr lang="en-US" sz="1200" b="1" dirty="0" smtClean="0"/>
              <a:t> )</a:t>
            </a:r>
            <a:r>
              <a:rPr lang="en-US" sz="1200" b="1" baseline="30000" dirty="0" smtClean="0"/>
              <a:t>2</a:t>
            </a:r>
            <a:endParaRPr kumimoji="0" lang="ar-SA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18" grpId="0" animBg="1"/>
      <p:bldP spid="6145" grpId="0"/>
      <p:bldP spid="89" grpId="0"/>
      <p:bldP spid="91" grpId="0"/>
      <p:bldP spid="92" grpId="0"/>
      <p:bldP spid="93" grpId="0"/>
      <p:bldP spid="95" grpId="0" animBg="1"/>
      <p:bldP spid="33" grpId="0"/>
      <p:bldP spid="34" grpId="0"/>
      <p:bldP spid="35" grpId="0"/>
      <p:bldP spid="37" grpId="0"/>
      <p:bldP spid="42" grpId="0"/>
      <p:bldP spid="44" grpId="0"/>
      <p:bldP spid="45" grpId="0"/>
      <p:bldP spid="47" grpId="0"/>
      <p:bldP spid="48" grpId="0"/>
      <p:bldP spid="49" grpId="0"/>
      <p:bldP spid="50" grpId="0"/>
      <p:bldP spid="51" grpId="0"/>
      <p:bldP spid="53" grpId="0"/>
      <p:bldP spid="54" grpId="0"/>
      <p:bldP spid="55" grpId="0"/>
      <p:bldP spid="56" grpId="0" animBg="1"/>
      <p:bldP spid="59" grpId="0"/>
      <p:bldP spid="60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3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5786446" y="428604"/>
            <a:ext cx="3143272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أولا :  بدلالة ثابت الاتزان الكيميائي لتفاعل أخر له علاقة به  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4357686" y="824195"/>
            <a:ext cx="4643438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Arial" pitchFamily="34" charset="0"/>
              </a:rPr>
              <a:t>2- أذا عكس اتجاه تفاعل معين فان ثابت الاتزان الجديد يساوي عكس ثابت الاتزان الأول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2786050" y="1142984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رابط كسهم مستقيم 24"/>
          <p:cNvCxnSpPr/>
          <p:nvPr/>
        </p:nvCxnSpPr>
        <p:spPr bwMode="auto">
          <a:xfrm>
            <a:off x="4429124" y="1285860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286116" y="1192397"/>
            <a:ext cx="5715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3571868" y="1142984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1/2 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357818" y="1142984"/>
            <a:ext cx="114300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</a:t>
            </a: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6500826" y="1142984"/>
            <a:ext cx="571504" cy="27699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200" b="1" dirty="0" smtClean="0"/>
              <a:t>K</a:t>
            </a:r>
            <a:r>
              <a:rPr lang="en-US" sz="1200" b="1" baseline="-25000" dirty="0" smtClean="0"/>
              <a:t>1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رابط كسهم مستقيم 29"/>
          <p:cNvCxnSpPr/>
          <p:nvPr/>
        </p:nvCxnSpPr>
        <p:spPr bwMode="auto">
          <a:xfrm rot="10800000">
            <a:off x="4429125" y="1357298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5786446" y="1723241"/>
            <a:ext cx="20002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نجد أن ثابت الاتزان له  هو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4071934" y="1634297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Kp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438648" y="1656322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</a:p>
        </p:txBody>
      </p:sp>
      <p:cxnSp>
        <p:nvCxnSpPr>
          <p:cNvPr id="34" name="رابط مستقيم 33"/>
          <p:cNvCxnSpPr/>
          <p:nvPr/>
        </p:nvCxnSpPr>
        <p:spPr bwMode="auto">
          <a:xfrm>
            <a:off x="4724400" y="1785926"/>
            <a:ext cx="1133484" cy="1976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4857752" y="1500174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CO</a:t>
            </a:r>
            <a:r>
              <a:rPr kumimoji="0" lang="en-US" sz="8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4643438" y="1937555"/>
            <a:ext cx="6429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 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5286380" y="1918919"/>
            <a:ext cx="6334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5143504" y="1794679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1/2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4714876" y="1500174"/>
            <a:ext cx="3571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4572000" y="1918919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5143504" y="1906777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6500826" y="2143116"/>
            <a:ext cx="25717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أذا عكسنا التفاعل ليصبح على النحو التالي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2786050" y="2428868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CO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2(g)</a:t>
            </a:r>
            <a:endParaRPr kumimoji="0" lang="en-US" sz="9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5" name="رابط كسهم مستقيم 44"/>
          <p:cNvCxnSpPr/>
          <p:nvPr/>
        </p:nvCxnSpPr>
        <p:spPr bwMode="auto">
          <a:xfrm>
            <a:off x="3786182" y="2602522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6572264" y="2459646"/>
            <a:ext cx="571504" cy="27699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200" b="1" dirty="0" smtClean="0"/>
              <a:t>K</a:t>
            </a:r>
            <a:r>
              <a:rPr lang="en-US" sz="1200" b="1" baseline="-25000" dirty="0" smtClean="0"/>
              <a:t>2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0" name="رابط كسهم مستقيم 49"/>
          <p:cNvCxnSpPr/>
          <p:nvPr/>
        </p:nvCxnSpPr>
        <p:spPr bwMode="auto">
          <a:xfrm rot="10800000">
            <a:off x="3786182" y="2673960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143372" y="2991619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Kp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4510086" y="3013644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</a:p>
        </p:txBody>
      </p:sp>
      <p:cxnSp>
        <p:nvCxnSpPr>
          <p:cNvPr id="54" name="رابط مستقيم 53"/>
          <p:cNvCxnSpPr/>
          <p:nvPr/>
        </p:nvCxnSpPr>
        <p:spPr bwMode="auto">
          <a:xfrm>
            <a:off x="4795838" y="3143248"/>
            <a:ext cx="1133484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63" name="Rectangle 1"/>
          <p:cNvSpPr>
            <a:spLocks noChangeArrowheads="1"/>
          </p:cNvSpPr>
          <p:nvPr/>
        </p:nvSpPr>
        <p:spPr bwMode="auto">
          <a:xfrm>
            <a:off x="6929486" y="2978347"/>
            <a:ext cx="20002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نجد أن ثابت الاتزان له  هو 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1"/>
          <p:cNvSpPr>
            <a:spLocks noChangeArrowheads="1"/>
          </p:cNvSpPr>
          <p:nvPr/>
        </p:nvSpPr>
        <p:spPr bwMode="auto">
          <a:xfrm>
            <a:off x="6786578" y="3571876"/>
            <a:ext cx="221457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يلاحظ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أن ثابت الاتزان الجديد يساوي =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5214942" y="3580629"/>
            <a:ext cx="10715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 dirty="0" smtClean="0"/>
              <a:t>K </a:t>
            </a:r>
            <a:r>
              <a:rPr lang="en-US" sz="1200" b="1" baseline="-25000" dirty="0" smtClean="0"/>
              <a:t>2</a:t>
            </a:r>
            <a:r>
              <a:rPr lang="en-US" sz="1200" b="1" dirty="0" smtClean="0"/>
              <a:t> = ( K</a:t>
            </a:r>
            <a:r>
              <a:rPr lang="en-US" sz="1200" b="1" baseline="-25000" dirty="0" smtClean="0"/>
              <a:t>1</a:t>
            </a:r>
            <a:r>
              <a:rPr lang="en-US" sz="1200" b="1" dirty="0" smtClean="0"/>
              <a:t> )</a:t>
            </a:r>
            <a:r>
              <a:rPr lang="en-US" sz="1200" b="1" baseline="30000" dirty="0" smtClean="0"/>
              <a:t>-1</a:t>
            </a:r>
            <a:endParaRPr kumimoji="0" lang="ar-SA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4572000" y="2459646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Rectangle 4"/>
          <p:cNvSpPr>
            <a:spLocks noChangeArrowheads="1"/>
          </p:cNvSpPr>
          <p:nvPr/>
        </p:nvSpPr>
        <p:spPr bwMode="auto">
          <a:xfrm>
            <a:off x="5072066" y="2509059"/>
            <a:ext cx="5715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5357818" y="2459646"/>
            <a:ext cx="92869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1/2 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4795838" y="2888274"/>
            <a:ext cx="6429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H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 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auto">
          <a:xfrm>
            <a:off x="5438780" y="2869638"/>
            <a:ext cx="6334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77" name="Rectangle 4"/>
          <p:cNvSpPr>
            <a:spLocks noChangeArrowheads="1"/>
          </p:cNvSpPr>
          <p:nvPr/>
        </p:nvSpPr>
        <p:spPr bwMode="auto">
          <a:xfrm>
            <a:off x="4724400" y="2869638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Rectangle 4"/>
          <p:cNvSpPr>
            <a:spLocks noChangeArrowheads="1"/>
          </p:cNvSpPr>
          <p:nvPr/>
        </p:nvSpPr>
        <p:spPr bwMode="auto">
          <a:xfrm>
            <a:off x="5295904" y="2857496"/>
            <a:ext cx="3571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ectangle 4"/>
          <p:cNvSpPr>
            <a:spLocks noChangeArrowheads="1"/>
          </p:cNvSpPr>
          <p:nvPr/>
        </p:nvSpPr>
        <p:spPr bwMode="auto">
          <a:xfrm>
            <a:off x="5010152" y="3152001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( CO</a:t>
            </a:r>
            <a:r>
              <a:rPr kumimoji="0" lang="en-US" sz="8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kumimoji="0" lang="en-US" sz="1200" b="1" dirty="0" smtClean="0">
                <a:latin typeface="Arial" pitchFamily="34" charset="0"/>
                <a:cs typeface="Arial" pitchFamily="34" charset="0"/>
              </a:rPr>
              <a:t>)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4857752" y="3121223"/>
            <a:ext cx="3571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ectangle 1"/>
          <p:cNvSpPr>
            <a:spLocks noChangeArrowheads="1"/>
          </p:cNvSpPr>
          <p:nvPr/>
        </p:nvSpPr>
        <p:spPr bwMode="auto">
          <a:xfrm>
            <a:off x="1285852" y="3929066"/>
            <a:ext cx="7715272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3-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أذا كان التفاعل مركب من مجموعة تفاعلات فان ثابت الاتزان لتفاعل الكلي يساوي حاصل ضرب ثوابت اتزان كل من التفاعلات المكونة له  كما يلي :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4" name="Rectangle 1"/>
          <p:cNvSpPr>
            <a:spLocks noChangeArrowheads="1"/>
          </p:cNvSpPr>
          <p:nvPr/>
        </p:nvSpPr>
        <p:spPr bwMode="auto">
          <a:xfrm>
            <a:off x="4214810" y="4286256"/>
            <a:ext cx="15001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z="1200" b="1" dirty="0" smtClean="0"/>
              <a:t>K  =   K</a:t>
            </a:r>
            <a:r>
              <a:rPr lang="en-US" sz="1200" b="1" baseline="-25000" dirty="0" smtClean="0"/>
              <a:t>1</a:t>
            </a:r>
            <a:r>
              <a:rPr lang="en-US" sz="1200" b="1" dirty="0" smtClean="0"/>
              <a:t>  </a:t>
            </a:r>
            <a:r>
              <a:rPr lang="en-US" sz="1200" b="1" dirty="0" smtClean="0">
                <a:latin typeface="+mj-lt"/>
              </a:rPr>
              <a:t>X</a:t>
            </a:r>
            <a:r>
              <a:rPr lang="en-US" sz="1200" b="1" dirty="0" smtClean="0"/>
              <a:t>   K</a:t>
            </a:r>
            <a:r>
              <a:rPr lang="en-US" sz="1200" b="1" baseline="-25000" dirty="0" smtClean="0"/>
              <a:t>2</a:t>
            </a:r>
            <a:r>
              <a:rPr lang="en-US" sz="1200" b="1" dirty="0" smtClean="0"/>
              <a:t>  </a:t>
            </a:r>
            <a:endParaRPr kumimoji="0" lang="ar-SA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ectangle 17"/>
          <p:cNvSpPr>
            <a:spLocks noChangeArrowheads="1"/>
          </p:cNvSpPr>
          <p:nvPr/>
        </p:nvSpPr>
        <p:spPr bwMode="auto">
          <a:xfrm>
            <a:off x="7143768" y="4572008"/>
            <a:ext cx="1785950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ثانيا :  رائز التفاعل (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Q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) :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6" name="Rectangle 1"/>
          <p:cNvSpPr>
            <a:spLocks noChangeArrowheads="1"/>
          </p:cNvSpPr>
          <p:nvPr/>
        </p:nvSpPr>
        <p:spPr bwMode="auto">
          <a:xfrm>
            <a:off x="2143108" y="4929198"/>
            <a:ext cx="68580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وهي قيمة افتراضية لثابت الاتزان تحسب في لحظة ما خلال التفاعل للتنبؤ بوصوله الى حالة الاتزان  أي معرفة اتجاه التفاعل .  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1"/>
          <p:cNvSpPr>
            <a:spLocks noChangeArrowheads="1"/>
          </p:cNvSpPr>
          <p:nvPr/>
        </p:nvSpPr>
        <p:spPr bwMode="auto">
          <a:xfrm>
            <a:off x="2143108" y="5143512"/>
            <a:ext cx="68580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وهي قيمة افتراضية لثابت الاتزان لمعرفة هل التفاعل في حالة اتزان ام لا عند لحظة معين</a:t>
            </a:r>
            <a:r>
              <a:rPr kumimoji="0" lang="ar-SA" sz="1200" b="1" baseline="0" dirty="0" smtClean="0">
                <a:latin typeface="Arial" pitchFamily="34" charset="0"/>
                <a:cs typeface="Arial" pitchFamily="34" charset="0"/>
              </a:rPr>
              <a:t>ة</a:t>
            </a:r>
            <a:r>
              <a:rPr kumimoji="0" lang="ar-SA" sz="1200" b="1" dirty="0" smtClean="0">
                <a:latin typeface="Arial" pitchFamily="34" charset="0"/>
                <a:cs typeface="Arial" pitchFamily="34" charset="0"/>
              </a:rPr>
              <a:t> .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5214942" y="5500702"/>
            <a:ext cx="3786182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أ )- أذا كانت 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Q</a:t>
            </a: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=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K</a:t>
            </a:r>
            <a:r>
              <a:rPr kumimoji="0" lang="ar-SA" sz="12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  يعني أن التفاعل في حالة اتزان عند هذه اللحظة .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0" name="Rectangle 1"/>
          <p:cNvSpPr>
            <a:spLocks noChangeArrowheads="1"/>
          </p:cNvSpPr>
          <p:nvPr/>
        </p:nvSpPr>
        <p:spPr bwMode="auto">
          <a:xfrm>
            <a:off x="1214414" y="5857892"/>
            <a:ext cx="778671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ب)- أذا كانت  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K &lt; Q</a:t>
            </a:r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يعني أن التفاعل ليس في حالة اتزان . لذالك نجد أن التفاعل سوف يتجه الى الاتجاه الذي يقلل من قيمة ( 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Q</a:t>
            </a:r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) أي نحو المتفاعلات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1" name="Rectangle 1"/>
          <p:cNvSpPr>
            <a:spLocks noChangeArrowheads="1"/>
          </p:cNvSpPr>
          <p:nvPr/>
        </p:nvSpPr>
        <p:spPr bwMode="auto">
          <a:xfrm>
            <a:off x="1214414" y="6215082"/>
            <a:ext cx="778671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ج)- أذا كانت  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K &gt; Q</a:t>
            </a:r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يعني أن التفاعل ليس في حالة اتزان . لذالك نجد أن التفاعل سوف يتجه الى الاتجاه الذي يزيد من قيمة ( 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Q</a:t>
            </a:r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cs typeface="Arial" pitchFamily="34" charset="0"/>
              </a:rPr>
              <a:t> ) أي نحو النواتج .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5286380" y="2723373"/>
            <a:ext cx="5000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1/2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7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8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7" grpId="0"/>
      <p:bldP spid="28" grpId="0"/>
      <p:bldP spid="29" grpId="0" animBg="1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  <p:bldP spid="49" grpId="0" animBg="1"/>
      <p:bldP spid="51" grpId="0"/>
      <p:bldP spid="53" grpId="0"/>
      <p:bldP spid="63" grpId="0"/>
      <p:bldP spid="64" grpId="0"/>
      <p:bldP spid="65" grpId="0"/>
      <p:bldP spid="66" grpId="0"/>
      <p:bldP spid="67" grpId="0"/>
      <p:bldP spid="68" grpId="0"/>
      <p:bldP spid="75" grpId="0"/>
      <p:bldP spid="76" grpId="0"/>
      <p:bldP spid="77" grpId="0"/>
      <p:bldP spid="78" grpId="0"/>
      <p:bldP spid="81" grpId="0"/>
      <p:bldP spid="82" grpId="0"/>
      <p:bldP spid="83" grpId="0" animBg="1"/>
      <p:bldP spid="84" grpId="0"/>
      <p:bldP spid="85" grpId="0" animBg="1"/>
      <p:bldP spid="86" grpId="0"/>
      <p:bldP spid="88" grpId="0"/>
      <p:bldP spid="89" grpId="0" animBg="1"/>
      <p:bldP spid="90" grpId="0" animBg="1"/>
      <p:bldP spid="91" grpId="0" animBg="1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8358214" y="437357"/>
            <a:ext cx="642910" cy="276999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مثال </a:t>
            </a: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85720" y="928670"/>
            <a:ext cx="8715436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2(g)  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+  I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2(g)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     =   2HI</a:t>
            </a:r>
            <a:r>
              <a:rPr lang="en-US" sz="1400" b="1" baseline="-25000" dirty="0" smtClean="0">
                <a:solidFill>
                  <a:schemeClr val="bg1">
                    <a:lumMod val="50000"/>
                  </a:schemeClr>
                </a:solidFill>
              </a:rPr>
              <a:t>(g)</a:t>
            </a:r>
            <a:endParaRPr kumimoji="0" lang="ar-SA" sz="1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أذا كان لديك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مزيج يحتوي في البداية على  0.2 ضغطا جويا من كل ( 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I2  .  H2 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)  و 0.7 ضغطا جويا من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 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HI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) عند درجة حرارة 430م </a:t>
            </a:r>
            <a:r>
              <a:rPr kumimoji="0" lang="ar-SA" sz="1400" b="1" i="0" u="none" strike="noStrike" cap="none" normalizeH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ْ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فإذا كانت قيمة ثابت الاتزان لهذا التفاعل = 54.3 عند تلك الدرجة احسب :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baseline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1-</a:t>
            </a:r>
            <a:r>
              <a:rPr kumimoji="0" lang="ar-SA" sz="1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قيمة ثابت الاتزان عند القيم المعطاة ؟ 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2-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هل التفاعل في هذه اللحظة في حالة اتزان ام لا  ؟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وسيلة شرح على شكل سحابة 9"/>
          <p:cNvSpPr/>
          <p:nvPr/>
        </p:nvSpPr>
        <p:spPr bwMode="auto">
          <a:xfrm>
            <a:off x="357158" y="5143512"/>
            <a:ext cx="164307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214547" y="2214554"/>
            <a:ext cx="50006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استخدم ورقة المشاركة وبمساعدة زملاءك جد الحل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7798</TotalTime>
  <Words>531</Words>
  <PresentationFormat>عرض على الشاشة (3:4)‏</PresentationFormat>
  <Paragraphs>96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465</cp:revision>
  <dcterms:modified xsi:type="dcterms:W3CDTF">2010-05-16T07:56:20Z</dcterms:modified>
</cp:coreProperties>
</file>