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109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العوامل  المؤثرة على</a:t>
            </a:r>
          </a:p>
          <a:p>
            <a:pPr algn="ctr"/>
            <a:r>
              <a:rPr kumimoji="0" lang="ar-SA" sz="1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الاتزان الكيميائي </a:t>
            </a:r>
            <a:endParaRPr kumimoji="0" lang="en-US" sz="1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الخامس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الدرس36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43447" y="1733124"/>
            <a:ext cx="1165704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latin typeface="Arial" charset="0"/>
                <a:cs typeface="Arial" charset="0"/>
              </a:rPr>
              <a:t>1 </a:t>
            </a:r>
            <a:r>
              <a:rPr lang="ar-SA" sz="1600" b="1" u="sng" dirty="0" smtClean="0">
                <a:latin typeface="Arial" charset="0"/>
                <a:cs typeface="Arial" charset="0"/>
              </a:rPr>
              <a:t>/ 6 /1431</a:t>
            </a:r>
            <a:endParaRPr lang="en-US" sz="1600" b="1" u="sng" dirty="0">
              <a:latin typeface="Arial" charset="0"/>
              <a:cs typeface="Arial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5429256" y="1785926"/>
            <a:ext cx="350046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عدد العوامل التي تؤثر على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929454" y="2357430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تركيز المواد المتفاعلة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6" name="Rectangle 17"/>
          <p:cNvSpPr>
            <a:spLocks noChangeArrowheads="1"/>
          </p:cNvSpPr>
          <p:nvPr/>
        </p:nvSpPr>
        <p:spPr bwMode="auto">
          <a:xfrm>
            <a:off x="571472" y="3286124"/>
            <a:ext cx="8429684" cy="71438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التغير في تركيز المواد الداخلة في التفاعل لا يغير من قيمة ثابت الاتزان ولكن يزيد من تركيز النواتج  أي يزيح الاتزان ناحية الاتزان ناحية </a:t>
            </a:r>
          </a:p>
          <a:p>
            <a:endParaRPr lang="ar-SA" sz="700" b="1" dirty="0" smtClean="0"/>
          </a:p>
          <a:p>
            <a:r>
              <a:rPr lang="ar-SA" sz="1400" b="1" dirty="0" smtClean="0"/>
              <a:t>اليمين ( النواتج )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4" name="Rectangle 17"/>
          <p:cNvSpPr>
            <a:spLocks noChangeArrowheads="1"/>
          </p:cNvSpPr>
          <p:nvPr/>
        </p:nvSpPr>
        <p:spPr bwMode="auto">
          <a:xfrm>
            <a:off x="4786314" y="2357430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الضغط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5" name="Rectangle 17"/>
          <p:cNvSpPr>
            <a:spLocks noChangeArrowheads="1"/>
          </p:cNvSpPr>
          <p:nvPr/>
        </p:nvSpPr>
        <p:spPr bwMode="auto">
          <a:xfrm>
            <a:off x="2643174" y="2357430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درجة الحرارة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7" name="Rectangle 17"/>
          <p:cNvSpPr>
            <a:spLocks noChangeArrowheads="1"/>
          </p:cNvSpPr>
          <p:nvPr/>
        </p:nvSpPr>
        <p:spPr bwMode="auto">
          <a:xfrm>
            <a:off x="500034" y="2357430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4- المواد الحافزة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8" name="Rectangle 17"/>
          <p:cNvSpPr>
            <a:spLocks noChangeArrowheads="1"/>
          </p:cNvSpPr>
          <p:nvPr/>
        </p:nvSpPr>
        <p:spPr bwMode="auto">
          <a:xfrm>
            <a:off x="5929322" y="2928934"/>
            <a:ext cx="300039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 بين اثر التركيز على حالة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504" y="4648810"/>
            <a:ext cx="835821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نلاحظ في التفاعل السابق انه كلما زاد تركيز  يزيد اللون الأحمر وضوحا أي أن كلوريد الحديد الثلاثي يتفاعل مع الثيوسيانات لتكوين مزيد 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6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من ثيوسيانات الحديد الثلاثي وبالتالي يزيد سرعة التفاعل الطردي وتكون اكبر من سرعة التفاعل العكسي وع استمرار الزمن تقل سرعة 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6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التفاعل لطردي وتزيد سرعة التفاعل العكسي وتستمر هذه الحالة الى أن تتساوى السرعتان ويعود النظام الى حالة اتزان جديدة  .</a:t>
            </a:r>
            <a:endParaRPr kumimoji="0" lang="ar-S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4"/>
          <p:cNvSpPr>
            <a:spLocks noChangeArrowheads="1"/>
          </p:cNvSpPr>
          <p:nvPr/>
        </p:nvSpPr>
        <p:spPr bwMode="auto">
          <a:xfrm>
            <a:off x="1714480" y="3929066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FeCL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0" name="رابط كسهم مستقيم 89"/>
          <p:cNvCxnSpPr/>
          <p:nvPr/>
        </p:nvCxnSpPr>
        <p:spPr bwMode="auto">
          <a:xfrm>
            <a:off x="4143372" y="4022529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Rectangle 4"/>
          <p:cNvSpPr>
            <a:spLocks noChangeArrowheads="1"/>
          </p:cNvSpPr>
          <p:nvPr/>
        </p:nvSpPr>
        <p:spPr bwMode="auto">
          <a:xfrm>
            <a:off x="2571736" y="3929066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Rectangle 4"/>
          <p:cNvSpPr>
            <a:spLocks noChangeArrowheads="1"/>
          </p:cNvSpPr>
          <p:nvPr/>
        </p:nvSpPr>
        <p:spPr bwMode="auto">
          <a:xfrm>
            <a:off x="3071802" y="3929066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SCN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5143504" y="3879653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Fe (SCN)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Rectangle 4"/>
          <p:cNvSpPr>
            <a:spLocks noChangeArrowheads="1"/>
          </p:cNvSpPr>
          <p:nvPr/>
        </p:nvSpPr>
        <p:spPr bwMode="auto">
          <a:xfrm>
            <a:off x="6215074" y="385762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Rectangle 4"/>
          <p:cNvSpPr>
            <a:spLocks noChangeArrowheads="1"/>
          </p:cNvSpPr>
          <p:nvPr/>
        </p:nvSpPr>
        <p:spPr bwMode="auto">
          <a:xfrm>
            <a:off x="6572264" y="3857628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3NH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CL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7" name="رابط كسهم مستقيم 96"/>
          <p:cNvCxnSpPr/>
          <p:nvPr/>
        </p:nvCxnSpPr>
        <p:spPr bwMode="auto">
          <a:xfrm rot="10800000">
            <a:off x="4143373" y="4093967"/>
            <a:ext cx="919170" cy="10913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Rectangle 4"/>
          <p:cNvSpPr>
            <a:spLocks noChangeArrowheads="1"/>
          </p:cNvSpPr>
          <p:nvPr/>
        </p:nvSpPr>
        <p:spPr bwMode="auto">
          <a:xfrm>
            <a:off x="1500166" y="4093967"/>
            <a:ext cx="12144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كلوريد الحديد الثلاثي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الأصفر</a:t>
            </a:r>
            <a:endParaRPr kumimoji="0" lang="en-US" sz="12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0" name="Rectangle 4"/>
          <p:cNvSpPr>
            <a:spLocks noChangeArrowheads="1"/>
          </p:cNvSpPr>
          <p:nvPr/>
        </p:nvSpPr>
        <p:spPr bwMode="auto">
          <a:xfrm>
            <a:off x="2643174" y="4142251"/>
            <a:ext cx="1785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ينوسينات الامونيوم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عديم اللون </a:t>
            </a:r>
            <a:endParaRPr kumimoji="0" lang="en-US" sz="12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1" name="Rectangle 4"/>
          <p:cNvSpPr>
            <a:spLocks noChangeArrowheads="1"/>
          </p:cNvSpPr>
          <p:nvPr/>
        </p:nvSpPr>
        <p:spPr bwMode="auto">
          <a:xfrm>
            <a:off x="4857752" y="4093967"/>
            <a:ext cx="1785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ثيوسينات الحديد الثلاثي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الأحمر</a:t>
            </a:r>
            <a:endParaRPr kumimoji="0" lang="en-US" sz="12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2" name="Rectangle 17"/>
          <p:cNvSpPr>
            <a:spLocks noChangeArrowheads="1"/>
          </p:cNvSpPr>
          <p:nvPr/>
        </p:nvSpPr>
        <p:spPr bwMode="auto">
          <a:xfrm>
            <a:off x="5857884" y="5715016"/>
            <a:ext cx="307183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 بين اثر الضغط على حالة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" name="Rectangle 4"/>
          <p:cNvSpPr>
            <a:spLocks noChangeArrowheads="1"/>
          </p:cNvSpPr>
          <p:nvPr/>
        </p:nvSpPr>
        <p:spPr bwMode="auto">
          <a:xfrm>
            <a:off x="2143108" y="6215082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2(g)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رابط كسهم مستقيم 104"/>
          <p:cNvCxnSpPr/>
          <p:nvPr/>
        </p:nvCxnSpPr>
        <p:spPr bwMode="auto">
          <a:xfrm>
            <a:off x="4295772" y="6324921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Rectangle 4"/>
          <p:cNvSpPr>
            <a:spLocks noChangeArrowheads="1"/>
          </p:cNvSpPr>
          <p:nvPr/>
        </p:nvSpPr>
        <p:spPr bwMode="auto">
          <a:xfrm>
            <a:off x="2786050" y="623145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Rectangle 4"/>
          <p:cNvSpPr>
            <a:spLocks noChangeArrowheads="1"/>
          </p:cNvSpPr>
          <p:nvPr/>
        </p:nvSpPr>
        <p:spPr bwMode="auto">
          <a:xfrm>
            <a:off x="3224202" y="6231458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Rectangle 4"/>
          <p:cNvSpPr>
            <a:spLocks noChangeArrowheads="1"/>
          </p:cNvSpPr>
          <p:nvPr/>
        </p:nvSpPr>
        <p:spPr bwMode="auto">
          <a:xfrm>
            <a:off x="5295904" y="6182045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2NH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0" name="رابط كسهم مستقيم 129"/>
          <p:cNvCxnSpPr/>
          <p:nvPr/>
        </p:nvCxnSpPr>
        <p:spPr bwMode="auto">
          <a:xfrm rot="10800000">
            <a:off x="4295773" y="6396359"/>
            <a:ext cx="919170" cy="10913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5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18" grpId="0" animBg="1"/>
      <p:bldP spid="86" grpId="0"/>
      <p:bldP spid="74" grpId="0" animBg="1"/>
      <p:bldP spid="75" grpId="0" animBg="1"/>
      <p:bldP spid="87" grpId="0" animBg="1"/>
      <p:bldP spid="88" grpId="0" animBg="1"/>
      <p:bldP spid="6145" grpId="0"/>
      <p:bldP spid="89" grpId="0"/>
      <p:bldP spid="91" grpId="0"/>
      <p:bldP spid="92" grpId="0"/>
      <p:bldP spid="93" grpId="0"/>
      <p:bldP spid="94" grpId="0"/>
      <p:bldP spid="95" grpId="0"/>
      <p:bldP spid="99" grpId="0"/>
      <p:bldP spid="100" grpId="0"/>
      <p:bldP spid="101" grpId="0"/>
      <p:bldP spid="102" grpId="0" animBg="1"/>
      <p:bldP spid="104" grpId="0"/>
      <p:bldP spid="106" grpId="0"/>
      <p:bldP spid="107" grpId="0"/>
      <p:bldP spid="1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572140"/>
            <a:ext cx="164307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7" name="Rectangle 17"/>
          <p:cNvSpPr>
            <a:spLocks noChangeArrowheads="1"/>
          </p:cNvSpPr>
          <p:nvPr/>
        </p:nvSpPr>
        <p:spPr bwMode="auto">
          <a:xfrm>
            <a:off x="5643570" y="1785926"/>
            <a:ext cx="335758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4-  بين اثر درجة الحرارة على حالة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642910" y="1000108"/>
            <a:ext cx="8429684" cy="71438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ومنه فان أن زيادة الضغط الخارجي سيؤدي الى نقص في الحجم  مما يؤدي الى زيادة تراكيز مكونات التفاعل وفقا لمبدأ لوشاتلية حيث يتجه التفاعل </a:t>
            </a:r>
          </a:p>
          <a:p>
            <a:endParaRPr lang="ar-SA" sz="800" b="1" dirty="0" smtClean="0"/>
          </a:p>
          <a:p>
            <a:r>
              <a:rPr lang="ar-SA" sz="1400" b="1" dirty="0" smtClean="0"/>
              <a:t>الى الجهة  التي تقلل من الضغط الى الجهة  التي سيقل فيها عدد الجزيئات  الى أن يعود النظام الى حالة  اتزان جديدة و بالتالي لا تتأثر قيمة ثابت الاتزان  .</a:t>
            </a:r>
          </a:p>
          <a:p>
            <a:endParaRPr lang="ar-SA" sz="700" b="1" dirty="0" smtClean="0"/>
          </a:p>
        </p:txBody>
      </p:sp>
      <p:sp>
        <p:nvSpPr>
          <p:cNvPr id="105" name="Rectangle 17"/>
          <p:cNvSpPr>
            <a:spLocks noChangeArrowheads="1"/>
          </p:cNvSpPr>
          <p:nvPr/>
        </p:nvSpPr>
        <p:spPr bwMode="auto">
          <a:xfrm>
            <a:off x="500034" y="142852"/>
            <a:ext cx="8572560" cy="71438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سوف نلاحظ جزيئات الهيدروجين سوف تتفاعل مع جزيئات النيتروجين لتكوين النشادر . حيث نجد أن تقليل الضغط سوف يؤدي الى إزاحة التفاعل نحو 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الجهة التي يزيد فيها عدد الجزيئات الى الجهة التي تتفكك فيها جزيئات النشادر الى نيتروجين و هيدروجين .ويعود النظام الى اتزان جديدة .</a:t>
            </a:r>
          </a:p>
          <a:p>
            <a:endParaRPr lang="ar-SA" sz="1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Rectangle 4"/>
          <p:cNvSpPr>
            <a:spLocks noChangeArrowheads="1"/>
          </p:cNvSpPr>
          <p:nvPr/>
        </p:nvSpPr>
        <p:spPr bwMode="auto">
          <a:xfrm>
            <a:off x="2500298" y="2319029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kumimoji="0" lang="en-US" sz="900" b="1" dirty="0" smtClean="0">
                <a:latin typeface="Arial" pitchFamily="34" charset="0"/>
                <a:cs typeface="Arial" pitchFamily="34" charset="0"/>
              </a:rPr>
              <a:t>2(g)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1" name="رابط كسهم مستقيم 110"/>
          <p:cNvCxnSpPr/>
          <p:nvPr/>
        </p:nvCxnSpPr>
        <p:spPr bwMode="auto">
          <a:xfrm>
            <a:off x="4857752" y="2428868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Rectangle 4"/>
          <p:cNvSpPr>
            <a:spLocks noChangeArrowheads="1"/>
          </p:cNvSpPr>
          <p:nvPr/>
        </p:nvSpPr>
        <p:spPr bwMode="auto">
          <a:xfrm>
            <a:off x="3071802" y="2335405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Rectangle 4"/>
          <p:cNvSpPr>
            <a:spLocks noChangeArrowheads="1"/>
          </p:cNvSpPr>
          <p:nvPr/>
        </p:nvSpPr>
        <p:spPr bwMode="auto">
          <a:xfrm>
            <a:off x="3286116" y="2335405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Rectangle 4"/>
          <p:cNvSpPr>
            <a:spLocks noChangeArrowheads="1"/>
          </p:cNvSpPr>
          <p:nvPr/>
        </p:nvSpPr>
        <p:spPr bwMode="auto">
          <a:xfrm>
            <a:off x="5857884" y="2285992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2NO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5" name="رابط كسهم مستقيم 114"/>
          <p:cNvCxnSpPr/>
          <p:nvPr/>
        </p:nvCxnSpPr>
        <p:spPr bwMode="auto">
          <a:xfrm rot="10800000">
            <a:off x="4857753" y="2500306"/>
            <a:ext cx="919170" cy="10913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6" name="Rectangle 17"/>
          <p:cNvSpPr>
            <a:spLocks noChangeArrowheads="1"/>
          </p:cNvSpPr>
          <p:nvPr/>
        </p:nvSpPr>
        <p:spPr bwMode="auto">
          <a:xfrm>
            <a:off x="642910" y="3500438"/>
            <a:ext cx="8429684" cy="71438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ومنه فانا التفاعلات الكيميائية يصاحب حدوثها امتصاص أو انطلاق حرارة  حيث نجد أن رفع درجة  سيؤدي الى إزاحة الاتزان نحو الجهة </a:t>
            </a:r>
          </a:p>
          <a:p>
            <a:r>
              <a:rPr lang="ar-SA" sz="1400" b="1" dirty="0" smtClean="0"/>
              <a:t>التي تمتص فيها الحرارة المعطاة  أي نحو تفكك ليحقق حالة اتزان جديدة  تقل فيها  قيمة (</a:t>
            </a:r>
            <a:r>
              <a:rPr lang="en-US" sz="1400" b="1" dirty="0" smtClean="0"/>
              <a:t> </a:t>
            </a:r>
            <a:r>
              <a:rPr lang="ar-SA" sz="1400" b="1" dirty="0" smtClean="0"/>
              <a:t> </a:t>
            </a:r>
            <a:r>
              <a:rPr lang="en-US" sz="1400" b="1" dirty="0" smtClean="0"/>
              <a:t>K  </a:t>
            </a:r>
            <a:r>
              <a:rPr lang="ar-SA" sz="1400" b="1" dirty="0" smtClean="0"/>
              <a:t>  )</a:t>
            </a:r>
          </a:p>
          <a:p>
            <a:endParaRPr lang="ar-SA" sz="700" b="1" dirty="0" smtClean="0"/>
          </a:p>
        </p:txBody>
      </p:sp>
      <p:sp>
        <p:nvSpPr>
          <p:cNvPr id="117" name="Rectangle 17"/>
          <p:cNvSpPr>
            <a:spLocks noChangeArrowheads="1"/>
          </p:cNvSpPr>
          <p:nvPr/>
        </p:nvSpPr>
        <p:spPr bwMode="auto">
          <a:xfrm>
            <a:off x="214282" y="2714620"/>
            <a:ext cx="8786874" cy="71438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1400" b="1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نلاحظ من التفاعل  أن لاتزان يميل عند رفع درجة الحرارة الى الجهة التي تمتص الحرارة أي جهة اتحاد جزيئات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N2 )  ( O2 )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) لتكوين المزيد من 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جزيئات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NO2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ومن ثم يؤدي إزاحة الاتزان الى جهة اليمين الى تناقص تركيز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N2 )  ( O2 )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)  وتزيد من تركيز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NO2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مقارنة بتركيزها عند عند درجة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الحرارة المنخفضة فتزداد تبعا لذالك قيمة ثابت الاتزان .</a:t>
            </a:r>
          </a:p>
          <a:p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8" name="Rectangle 4"/>
          <p:cNvSpPr>
            <a:spLocks noChangeArrowheads="1"/>
          </p:cNvSpPr>
          <p:nvPr/>
        </p:nvSpPr>
        <p:spPr bwMode="auto">
          <a:xfrm>
            <a:off x="3786182" y="2335405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Rectangle 4"/>
          <p:cNvSpPr>
            <a:spLocks noChangeArrowheads="1"/>
          </p:cNvSpPr>
          <p:nvPr/>
        </p:nvSpPr>
        <p:spPr bwMode="auto">
          <a:xfrm>
            <a:off x="4143372" y="2335405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حرارة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Rectangle 17"/>
          <p:cNvSpPr>
            <a:spLocks noChangeArrowheads="1"/>
          </p:cNvSpPr>
          <p:nvPr/>
        </p:nvSpPr>
        <p:spPr bwMode="auto">
          <a:xfrm>
            <a:off x="5715008" y="4214818"/>
            <a:ext cx="335758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4-  بين اثر المواد الحافزة على حالة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1" name="Rectangle 17"/>
          <p:cNvSpPr>
            <a:spLocks noChangeArrowheads="1"/>
          </p:cNvSpPr>
          <p:nvPr/>
        </p:nvSpPr>
        <p:spPr bwMode="auto">
          <a:xfrm>
            <a:off x="500034" y="4786322"/>
            <a:ext cx="842968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كما عرفنا انه عند إضافة  المادة الحافزة الى  التفاعل فان ذلك يؤدي الى تغير في السرعة التي يصل بها التفاعل الى حالة الاتزان  .</a:t>
            </a:r>
          </a:p>
          <a:p>
            <a:endParaRPr lang="ar-SA" sz="700" b="1" dirty="0" smtClean="0"/>
          </a:p>
        </p:txBody>
      </p:sp>
      <p:sp>
        <p:nvSpPr>
          <p:cNvPr id="122" name="Rectangle 17"/>
          <p:cNvSpPr>
            <a:spLocks noChangeArrowheads="1"/>
          </p:cNvSpPr>
          <p:nvPr/>
        </p:nvSpPr>
        <p:spPr bwMode="auto">
          <a:xfrm>
            <a:off x="500034" y="5143512"/>
            <a:ext cx="842968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ولكن لا تؤثر المواد الحافزة على تراكيز المواد المتفاعلة أي أنها تؤثر على سرعة التفاعل التي يصل بها التفاعل  الى حالة الاتزان  .</a:t>
            </a:r>
          </a:p>
          <a:p>
            <a:endParaRPr lang="ar-SA" sz="700" b="1" dirty="0" smtClean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07" grpId="0" animBg="1"/>
      <p:bldP spid="52" grpId="0"/>
      <p:bldP spid="105" grpId="0" animBg="1"/>
      <p:bldP spid="106" grpId="0"/>
      <p:bldP spid="112" grpId="0"/>
      <p:bldP spid="113" grpId="0"/>
      <p:bldP spid="114" grpId="0"/>
      <p:bldP spid="116" grpId="0"/>
      <p:bldP spid="117" grpId="0" animBg="1"/>
      <p:bldP spid="118" grpId="0"/>
      <p:bldP spid="119" grpId="0"/>
      <p:bldP spid="120" grpId="0" animBg="1"/>
      <p:bldP spid="121" grpId="0"/>
      <p:bldP spid="1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071802" y="214290"/>
            <a:ext cx="592935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من خلال  كتابة ثابت الاتزان لتفاعلات السابقة ما هي أهم القواعد لكتابة ثابت الاتزان الكيميائي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785786" y="714356"/>
            <a:ext cx="8215370" cy="7143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يعبر عن ثابت الاتزان  بالرمز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Kp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أذا كانت المواد المتفاعلة و الناتجة بعضها أو كلها في الحالة الغازية وهذا للدلالة على التركيز  .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معبرا عنه بالضغط الجزيء .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785786" y="1500174"/>
            <a:ext cx="8215370" cy="6429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يعبر عن ثابت الاتزان  بالرمز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Kc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أذا كانت المواد المتفاعلة و الناتجة بعضها أو كلها في حالة المحاليل السائلة  وهذا للدلالة على التركيز  </a:t>
            </a:r>
          </a:p>
          <a:p>
            <a:endParaRPr lang="ar-SA" sz="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معبرا عنه بالمولارية .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785786" y="2214554"/>
            <a:ext cx="8215370" cy="6429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عدم كتابة المواد الصلبة 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S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و المذيبات السائلة  (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l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سواء في المقام أو البسط  في قانون الاتزان الكيميائي  وذلك لان قيم تراكيز هذه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ا</a:t>
            </a:r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لمواد ثابتة  .</a:t>
            </a:r>
          </a:p>
          <a:p>
            <a:endParaRPr lang="ar-SA" sz="1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7604</TotalTime>
  <Words>581</Words>
  <PresentationFormat>عرض على الشاشة (3:4)‏</PresentationFormat>
  <Paragraphs>71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444</cp:revision>
  <dcterms:modified xsi:type="dcterms:W3CDTF">2010-05-15T07:12:43Z</dcterms:modified>
</cp:coreProperties>
</file>