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78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الاتزان الكيميائي 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الخامس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smtClean="0">
                <a:solidFill>
                  <a:schemeClr val="bg2"/>
                </a:solidFill>
              </a:rPr>
              <a:t>الدرس32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5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1431/5/24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7072330" y="2000240"/>
            <a:ext cx="178595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الاتزان الكيميائي 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3143240" y="2928934"/>
            <a:ext cx="579600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يلعب الاتزان دورا هاما في حياتنا على سطح  الأرض  . فمثلا  الدورات في الطبيعة مثل دورة ( الأكسجين و النيتروجين و الماء )  فقد جعل الله كثيرا </a:t>
            </a:r>
          </a:p>
          <a:p>
            <a:endParaRPr lang="ar-SA" sz="600" b="1" dirty="0" smtClean="0"/>
          </a:p>
          <a:p>
            <a:r>
              <a:rPr lang="ar-SA" sz="1400" b="1" dirty="0" smtClean="0"/>
              <a:t>من العمليات  الاتزانية تتم في الطبيعة للمحافظة على حياة المخلوقات الحية . حيث أذا اختل هذا الاتزان فان اضطرابا  يمكن أن يحدث في الكون  .</a:t>
            </a:r>
          </a:p>
          <a:p>
            <a:endParaRPr lang="ar-SA" sz="700" b="1" dirty="0" smtClean="0"/>
          </a:p>
          <a:p>
            <a:r>
              <a:rPr lang="ar-SA" sz="1400" b="1" dirty="0" smtClean="0"/>
              <a:t>لذلك يكون أي نظام في حالة اتزان عندما لا تلاحظ علية أي تغير مع مرور الزمن  .</a:t>
            </a:r>
            <a:endParaRPr lang="en-US" sz="1400" dirty="0" smtClean="0"/>
          </a:p>
          <a:p>
            <a:endParaRPr lang="en-US" sz="1400" dirty="0"/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4857752" y="4214818"/>
            <a:ext cx="41529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أن جميع الأنظمة سواء الفيزيائية آو البيولوجية دائما في حالة تغير لتصل الى حالة الاتزان  . حيث نجد  أن  : </a:t>
            </a:r>
            <a:endParaRPr lang="en-US" sz="1400" dirty="0"/>
          </a:p>
        </p:txBody>
      </p: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3571868" y="5143512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نجد أن هناك عمليتان متضادتان وهما عمليتي الذوبان و الترسيب  حيث تتم هتين العمليتان بسرعة واحدة عند حالة الاتزان فيبدو للناظر وكان شي</a:t>
            </a:r>
          </a:p>
          <a:p>
            <a:r>
              <a:rPr lang="ar-SA" sz="1400" b="1" dirty="0" smtClean="0"/>
              <a:t> لم يتغير  أي أن : </a:t>
            </a:r>
            <a:endParaRPr lang="en-US" sz="1400" dirty="0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6786578" y="3714752"/>
            <a:ext cx="2081226" cy="35719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فسر طبيعة الاتزان الكيميائي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6572264" y="4643446"/>
            <a:ext cx="2357454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أ )- اتزان المادة الصلبة في محاليلها 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214942" y="5500702"/>
            <a:ext cx="1152532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سرعة الذوبان  =  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071934" y="5500702"/>
            <a:ext cx="1152532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سرعة الترسيب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1" grpId="0" animBg="1"/>
      <p:bldP spid="51" grpId="0"/>
      <p:bldP spid="46" grpId="0"/>
      <p:bldP spid="52" grpId="0"/>
      <p:bldP spid="15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4929190" y="1714488"/>
            <a:ext cx="4071966" cy="357190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الى كم يتم تقسيم التفاعلات الكيميائية من حيث الاتزان الكيميائي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وسيلة شرح على شكل سحابة 42"/>
          <p:cNvSpPr/>
          <p:nvPr/>
        </p:nvSpPr>
        <p:spPr bwMode="auto">
          <a:xfrm>
            <a:off x="71406" y="5572140"/>
            <a:ext cx="1643074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 لا تنسى  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3714744" y="1285860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نستنتج مما سبق أن الوصول الى حالة الاتزان لا تعني التوقف  في العمليتين المتضادتين ولكن حدوثهما مستمر بنفس السرعة  .</a:t>
            </a:r>
            <a:endParaRPr lang="en-US" sz="1400" dirty="0"/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6715140" y="2214554"/>
            <a:ext cx="2224102" cy="357190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تفاعلات غير انعكاسية ( تامة )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3714744" y="2786058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وهي التفاعلات التي تسير  في  اتجاه  واحد  لان المواد الناتجة  من التفاعل لا تستطيع أن تتحد مع بعضها البعض لتكوين المواد المتفاعلة  تخت </a:t>
            </a:r>
          </a:p>
          <a:p>
            <a:endParaRPr lang="ar-SA" sz="600" b="1" dirty="0" smtClean="0"/>
          </a:p>
          <a:p>
            <a:r>
              <a:rPr lang="ar-SA" sz="1400" b="1" dirty="0" smtClean="0"/>
              <a:t>ظروف التجربة  بسبب خروج احد النواتج من التفاعل على هيئة  ( غاز متصاعد  آو تكون ارسب ) </a:t>
            </a:r>
            <a:endParaRPr lang="en-US" sz="1400" dirty="0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6572264" y="142852"/>
            <a:ext cx="2357454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ب)- اتزان سائل مع بخاره 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571868" y="642918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نجد أيضا  أن هناك عمليتان متضادتان تحدث وهما  التبخر و التكثف حيث تتم هتين العمليتان بسرعة واحدة عند حالة الاتزان فيبدو للناظر وكان شي</a:t>
            </a:r>
          </a:p>
          <a:p>
            <a:r>
              <a:rPr lang="ar-SA" sz="1400" b="1" dirty="0" smtClean="0"/>
              <a:t> لم يتغير  أي أن : </a:t>
            </a:r>
            <a:endParaRPr lang="en-US" sz="1400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5214942" y="857232"/>
            <a:ext cx="1152532" cy="28575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سرعة التبخير   =  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071934" y="857232"/>
            <a:ext cx="1152532" cy="28575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سرعة التكثف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928794" y="3358356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NaCL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(aq)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رابط كسهم مستقيم 22"/>
          <p:cNvCxnSpPr/>
          <p:nvPr/>
        </p:nvCxnSpPr>
        <p:spPr bwMode="auto">
          <a:xfrm>
            <a:off x="4000496" y="3501232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2643174" y="3358356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2928926" y="3358356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AgNO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3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(aq)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4857752" y="3358356"/>
            <a:ext cx="1285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AgCL</a:t>
            </a:r>
            <a:r>
              <a:rPr kumimoji="0" lang="en-US" sz="1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(s)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5929322" y="3358356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6286512" y="3358356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NaNO</a:t>
            </a:r>
            <a:r>
              <a:rPr kumimoji="0" lang="en-US" sz="1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(aq)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رابط كسهم مستقيم 32"/>
          <p:cNvCxnSpPr/>
          <p:nvPr/>
        </p:nvCxnSpPr>
        <p:spPr bwMode="auto">
          <a:xfrm rot="5400000">
            <a:off x="5786446" y="3572670"/>
            <a:ext cx="428628" cy="1588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7643834" y="3407769"/>
            <a:ext cx="1143008" cy="307777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تكون</a:t>
            </a:r>
            <a:r>
              <a:rPr kumimoji="0" lang="ar-SA" sz="14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راسب </a:t>
            </a: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1928794" y="4000504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Mg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(s)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7" name="رابط كسهم مستقيم 36"/>
          <p:cNvCxnSpPr/>
          <p:nvPr/>
        </p:nvCxnSpPr>
        <p:spPr bwMode="auto">
          <a:xfrm>
            <a:off x="4000496" y="4143380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2643174" y="4000504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2928926" y="4000504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2HCL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(aq)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4857752" y="4000504"/>
            <a:ext cx="1285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MgCL</a:t>
            </a:r>
            <a:r>
              <a:rPr kumimoji="0" lang="en-US" sz="18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(aq)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5929322" y="4000504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Rectangle 4"/>
          <p:cNvSpPr>
            <a:spLocks noChangeArrowheads="1"/>
          </p:cNvSpPr>
          <p:nvPr/>
        </p:nvSpPr>
        <p:spPr bwMode="auto">
          <a:xfrm>
            <a:off x="6143636" y="3929860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9" name="رابط كسهم مستقيم 48"/>
          <p:cNvCxnSpPr/>
          <p:nvPr/>
        </p:nvCxnSpPr>
        <p:spPr bwMode="auto">
          <a:xfrm rot="5400000" flipH="1" flipV="1">
            <a:off x="6787372" y="4071942"/>
            <a:ext cx="428628" cy="1588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7643834" y="4049917"/>
            <a:ext cx="1143008" cy="307777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تصاعد غاز </a:t>
            </a:r>
            <a:endParaRPr kumimoji="0" lang="en-US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17"/>
          <p:cNvSpPr>
            <a:spLocks noChangeArrowheads="1"/>
          </p:cNvSpPr>
          <p:nvPr/>
        </p:nvSpPr>
        <p:spPr bwMode="auto">
          <a:xfrm>
            <a:off x="6715140" y="4500570"/>
            <a:ext cx="2224102" cy="357190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تفاعلات الانعكاسية (غير تامة )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Rectangle 17"/>
          <p:cNvSpPr>
            <a:spLocks noChangeArrowheads="1"/>
          </p:cNvSpPr>
          <p:nvPr/>
        </p:nvSpPr>
        <p:spPr bwMode="auto">
          <a:xfrm>
            <a:off x="3786182" y="5072074"/>
            <a:ext cx="528641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هي تفاعلات غير مكتملة تحدث في اتجاهين ( الطردي  و العكسي ) وتكون  المواد المتفاعلة و الناتجة موجودة باستمرار في حيز التفاعل </a:t>
            </a:r>
          </a:p>
          <a:p>
            <a:endParaRPr lang="ar-SA" sz="600" b="1" dirty="0" smtClean="0"/>
          </a:p>
          <a:p>
            <a:r>
              <a:rPr lang="ar-SA" sz="1400" b="1" dirty="0" smtClean="0"/>
              <a:t>حيث لا يتكون ( غاز متصاعد  آو  ارسب )  ويعبر عن التفاعل العكسي  بعلامة يساوي  ( = )  آو سهمين متعاكسين                    </a:t>
            </a:r>
            <a:endParaRPr lang="en-US" sz="1400" dirty="0"/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1500166" y="5644372"/>
            <a:ext cx="15001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CH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COOH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(aq)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6" name="رابط كسهم مستقيم 55"/>
          <p:cNvCxnSpPr/>
          <p:nvPr/>
        </p:nvCxnSpPr>
        <p:spPr bwMode="auto">
          <a:xfrm flipV="1">
            <a:off x="4214810" y="5857098"/>
            <a:ext cx="642942" cy="794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Rectangle 4"/>
          <p:cNvSpPr>
            <a:spLocks noChangeArrowheads="1"/>
          </p:cNvSpPr>
          <p:nvPr/>
        </p:nvSpPr>
        <p:spPr bwMode="auto">
          <a:xfrm>
            <a:off x="2643174" y="5644372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Rectangle 4"/>
          <p:cNvSpPr>
            <a:spLocks noChangeArrowheads="1"/>
          </p:cNvSpPr>
          <p:nvPr/>
        </p:nvSpPr>
        <p:spPr bwMode="auto">
          <a:xfrm>
            <a:off x="2857488" y="5644372"/>
            <a:ext cx="15001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OH</a:t>
            </a:r>
            <a:r>
              <a:rPr kumimoji="0" lang="en-US" sz="9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(aq)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6357950" y="5644372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Rectangle 4"/>
          <p:cNvSpPr>
            <a:spLocks noChangeArrowheads="1"/>
          </p:cNvSpPr>
          <p:nvPr/>
        </p:nvSpPr>
        <p:spPr bwMode="auto">
          <a:xfrm>
            <a:off x="6500826" y="5644372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en-US" sz="1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(l)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5" name="رابط كسهم مستقيم 64"/>
          <p:cNvCxnSpPr/>
          <p:nvPr/>
        </p:nvCxnSpPr>
        <p:spPr bwMode="auto">
          <a:xfrm>
            <a:off x="2000232" y="5429264"/>
            <a:ext cx="357190" cy="1588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رابط كسهم مستقيم 66"/>
          <p:cNvCxnSpPr/>
          <p:nvPr/>
        </p:nvCxnSpPr>
        <p:spPr bwMode="auto">
          <a:xfrm rot="10800000" flipV="1">
            <a:off x="2000233" y="5286388"/>
            <a:ext cx="357190" cy="1588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Rectangle 4"/>
          <p:cNvSpPr>
            <a:spLocks noChangeArrowheads="1"/>
          </p:cNvSpPr>
          <p:nvPr/>
        </p:nvSpPr>
        <p:spPr bwMode="auto">
          <a:xfrm>
            <a:off x="4857752" y="5643578"/>
            <a:ext cx="17145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CH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COOC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(aq)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0" name="رابط كسهم مستقيم 79"/>
          <p:cNvCxnSpPr/>
          <p:nvPr/>
        </p:nvCxnSpPr>
        <p:spPr bwMode="auto">
          <a:xfrm rot="10800000">
            <a:off x="4214810" y="5776929"/>
            <a:ext cx="571504" cy="9524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3" grpId="0" animBg="1"/>
      <p:bldP spid="39" grpId="0"/>
      <p:bldP spid="45" grpId="0" animBg="1"/>
      <p:bldP spid="47" grpId="0"/>
      <p:bldP spid="16" grpId="0" animBg="1"/>
      <p:bldP spid="17" grpId="0"/>
      <p:bldP spid="18" grpId="0" animBg="1"/>
      <p:bldP spid="19" grpId="0" animBg="1"/>
      <p:bldP spid="22" grpId="0"/>
      <p:bldP spid="25" grpId="0"/>
      <p:bldP spid="26" grpId="0"/>
      <p:bldP spid="27" grpId="0"/>
      <p:bldP spid="28" grpId="0"/>
      <p:bldP spid="30" grpId="0"/>
      <p:bldP spid="35" grpId="0" animBg="1"/>
      <p:bldP spid="36" grpId="0"/>
      <p:bldP spid="40" grpId="0"/>
      <p:bldP spid="41" grpId="0"/>
      <p:bldP spid="42" grpId="0"/>
      <p:bldP spid="46" grpId="0"/>
      <p:bldP spid="48" grpId="0"/>
      <p:bldP spid="50" grpId="0" animBg="1"/>
      <p:bldP spid="53" grpId="0" animBg="1"/>
      <p:bldP spid="54" grpId="0"/>
      <p:bldP spid="55" grpId="0"/>
      <p:bldP spid="57" grpId="0"/>
      <p:bldP spid="58" grpId="0"/>
      <p:bldP spid="60" grpId="0"/>
      <p:bldP spid="61" grpId="0"/>
      <p:bldP spid="78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7194</TotalTime>
  <Words>383</Words>
  <PresentationFormat>عرض على الشاشة (3:4)‏</PresentationFormat>
  <Paragraphs>57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dell</cp:lastModifiedBy>
  <cp:revision>408</cp:revision>
  <dcterms:modified xsi:type="dcterms:W3CDTF">2010-05-14T11:42:36Z</dcterms:modified>
</cp:coreProperties>
</file>