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5"/>
  </p:notesMasterIdLst>
  <p:handoutMasterIdLst>
    <p:handoutMasterId r:id="rId6"/>
  </p:handoutMasterIdLst>
  <p:sldIdLst>
    <p:sldId id="257" r:id="rId2"/>
    <p:sldId id="262" r:id="rId3"/>
    <p:sldId id="263" r:id="rId4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-78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20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الاتزان الكيميائي </a:t>
            </a:r>
            <a:endParaRPr kumimoji="0" lang="en-US" sz="20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الخامس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الدرس33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401155" y="1733124"/>
            <a:ext cx="1107996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1431/5/25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4357686" y="1785926"/>
            <a:ext cx="4572032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1- أذا تفاعلت مادتان (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A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) </a:t>
            </a:r>
            <a:r>
              <a:rPr lang="ar-SA" sz="1400" b="1" dirty="0" err="1" smtClean="0">
                <a:solidFill>
                  <a:schemeClr val="bg1">
                    <a:lumMod val="50000"/>
                  </a:schemeClr>
                </a:solidFill>
              </a:rPr>
              <a:t>و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(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) وكانت النواتج (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C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) </a:t>
            </a:r>
            <a:r>
              <a:rPr lang="ar-SA" sz="1400" b="1" dirty="0" err="1" smtClean="0">
                <a:solidFill>
                  <a:schemeClr val="bg1">
                    <a:lumMod val="50000"/>
                  </a:schemeClr>
                </a:solidFill>
              </a:rPr>
              <a:t>و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(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) كما يلي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3419468" y="2214554"/>
            <a:ext cx="36671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latin typeface="+mj-lt"/>
              </a:rPr>
              <a:t>A</a:t>
            </a:r>
            <a:endParaRPr lang="en-US" sz="1400" dirty="0">
              <a:latin typeface="+mj-lt"/>
            </a:endParaRPr>
          </a:p>
        </p:txBody>
      </p:sp>
      <p:sp>
        <p:nvSpPr>
          <p:cNvPr id="52" name="Rectangle 17"/>
          <p:cNvSpPr>
            <a:spLocks noChangeArrowheads="1"/>
          </p:cNvSpPr>
          <p:nvPr/>
        </p:nvSpPr>
        <p:spPr bwMode="auto">
          <a:xfrm>
            <a:off x="3643306" y="3071810"/>
            <a:ext cx="535785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في بداية التفاعل تكون سرعة التفاعل الطردي كبيرة بينما سرعة التفاعل العكسي تكون صفر </a:t>
            </a: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5715008" y="2643182"/>
            <a:ext cx="3214710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أ )- ماذا يحدث لتركيز المتفاعلات  مع مرور الزمن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5643570" y="3500438"/>
            <a:ext cx="3286148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ب )- ماذا يحدث لتركيز النواتج  مع مرور الزمن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5634046" y="4286256"/>
            <a:ext cx="3295672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ج )- كيف تتغير سرعة التفاعل بتغير التركيز ؟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3705220" y="2214554"/>
            <a:ext cx="36671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latin typeface="+mj-lt"/>
              </a:rPr>
              <a:t>+</a:t>
            </a:r>
            <a:endParaRPr lang="en-US" sz="1400" dirty="0">
              <a:latin typeface="+mj-lt"/>
            </a:endParaRP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4062410" y="2214554"/>
            <a:ext cx="36671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latin typeface="+mj-lt"/>
              </a:rPr>
              <a:t>B</a:t>
            </a:r>
            <a:endParaRPr lang="en-US" sz="1400" dirty="0">
              <a:latin typeface="+mj-lt"/>
            </a:endParaRPr>
          </a:p>
        </p:txBody>
      </p:sp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4514856" y="2428868"/>
            <a:ext cx="914400" cy="0"/>
          </a:xfrm>
          <a:prstGeom prst="line">
            <a:avLst/>
          </a:prstGeom>
          <a:ln>
            <a:solidFill>
              <a:schemeClr val="tx1"/>
            </a:solidFill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5491170" y="2214554"/>
            <a:ext cx="36671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latin typeface="+mj-lt"/>
              </a:rPr>
              <a:t>C</a:t>
            </a:r>
            <a:endParaRPr lang="en-US" sz="1400" dirty="0">
              <a:latin typeface="+mj-lt"/>
            </a:endParaRPr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5776922" y="2214554"/>
            <a:ext cx="36671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latin typeface="+mj-lt"/>
              </a:rPr>
              <a:t>+</a:t>
            </a:r>
            <a:endParaRPr lang="en-US" sz="1400" dirty="0">
              <a:latin typeface="+mj-lt"/>
            </a:endParaRP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6134112" y="2214554"/>
            <a:ext cx="36671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latin typeface="+mj-lt"/>
              </a:rPr>
              <a:t>D</a:t>
            </a:r>
            <a:endParaRPr lang="en-US" sz="1400" dirty="0">
              <a:latin typeface="+mj-lt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142844" y="3071810"/>
            <a:ext cx="364333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وذلك لعدم ظهور النواتج للمواد المتفاعلة (</a:t>
            </a:r>
            <a:r>
              <a:rPr lang="en-US" sz="1400" b="1" dirty="0" smtClean="0"/>
              <a:t>D  </a:t>
            </a:r>
            <a:r>
              <a:rPr lang="ar-SA" sz="1400" b="1" dirty="0" smtClean="0"/>
              <a:t>  ) و</a:t>
            </a:r>
            <a:r>
              <a:rPr lang="en-US" sz="1400" b="1" dirty="0" smtClean="0"/>
              <a:t> ) </a:t>
            </a:r>
            <a:r>
              <a:rPr lang="ar-SA" sz="1400" b="1" dirty="0" smtClean="0"/>
              <a:t> </a:t>
            </a:r>
            <a:r>
              <a:rPr lang="en-US" sz="1400" b="1" dirty="0" smtClean="0"/>
              <a:t>  C </a:t>
            </a:r>
            <a:r>
              <a:rPr lang="ar-SA" sz="1400" b="1" dirty="0" smtClean="0"/>
              <a:t>)</a:t>
            </a:r>
            <a:r>
              <a:rPr lang="en-US" sz="1400" b="1" dirty="0" smtClean="0"/>
              <a:t> </a:t>
            </a:r>
            <a:endParaRPr lang="ar-SA" sz="1400" b="1" dirty="0" smtClean="0"/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3643306" y="3929066"/>
            <a:ext cx="535785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باستمرار التفاعل يزداد تركيز كل من (</a:t>
            </a:r>
            <a:r>
              <a:rPr lang="en-US" sz="1400" b="1" dirty="0" smtClean="0"/>
              <a:t>D  </a:t>
            </a:r>
            <a:r>
              <a:rPr lang="ar-SA" sz="1400" b="1" dirty="0" smtClean="0"/>
              <a:t>  ) </a:t>
            </a:r>
            <a:r>
              <a:rPr lang="ar-SA" sz="1400" b="1" dirty="0" err="1" smtClean="0"/>
              <a:t>و</a:t>
            </a:r>
            <a:r>
              <a:rPr lang="en-US" sz="1400" b="1" dirty="0" smtClean="0"/>
              <a:t> ) </a:t>
            </a:r>
            <a:r>
              <a:rPr lang="ar-SA" sz="1400" b="1" dirty="0" smtClean="0"/>
              <a:t> </a:t>
            </a:r>
            <a:r>
              <a:rPr lang="en-US" sz="1400" b="1" dirty="0" smtClean="0"/>
              <a:t>  C </a:t>
            </a:r>
            <a:r>
              <a:rPr lang="ar-SA" sz="1400" b="1" dirty="0" smtClean="0"/>
              <a:t>)  حيث نلاحظ انه تزداد سرعة التفاعل العكسي </a:t>
            </a:r>
            <a:r>
              <a:rPr lang="ar-SA" sz="1400" b="1" dirty="0" err="1" smtClean="0"/>
              <a:t>و</a:t>
            </a:r>
            <a:r>
              <a:rPr lang="ar-SA" sz="1400" b="1" dirty="0" smtClean="0"/>
              <a:t> تقل سرعة التفاعل الطردي .</a:t>
            </a: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3643306" y="5000636"/>
            <a:ext cx="535785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نجد أن التفاعل يستمر الى  أن تتساوى سرعة التفاعل العكسي مع سرعة التفاعل  الطردي  حيث يبدو لنا أن التفاعل توقف ولكن الحقيقة أن المواد المتفاعلة</a:t>
            </a:r>
          </a:p>
          <a:p>
            <a:endParaRPr lang="ar-SA" sz="500" b="1" dirty="0" smtClean="0"/>
          </a:p>
          <a:p>
            <a:r>
              <a:rPr lang="ar-SA" sz="1400" b="1" dirty="0" smtClean="0"/>
              <a:t>تتحد باستمرار لتكون المواد الناتجة وبنفس السرعة تتفاعل المواد الناتجة لتكوين المواد المتفاعلة  حتى يصل  التفاعل الى حالة لا يتغير فيها تركيز المواد </a:t>
            </a:r>
          </a:p>
          <a:p>
            <a:endParaRPr lang="ar-SA" sz="500" b="1" dirty="0" smtClean="0"/>
          </a:p>
          <a:p>
            <a:r>
              <a:rPr lang="ar-SA" sz="1400" b="1" dirty="0" smtClean="0"/>
              <a:t>المكونة له ما لم يتعرض الى مؤثرات خارجية  . وتعرف هذه الحالة بحالة الاتزان النشط .</a:t>
            </a: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6215074" y="5715016"/>
            <a:ext cx="2714644" cy="357190"/>
          </a:xfrm>
          <a:prstGeom prst="rect">
            <a:avLst/>
          </a:prstGeom>
          <a:solidFill>
            <a:srgbClr val="FFC0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2- عرف حالة الاتزان الكيميائي ( النشط ) 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3643306" y="6215082"/>
            <a:ext cx="535785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هي حالة النظام عند ما  تثبت تراكيز المواد المتفاعلة و الناتجة حيث تصبح  سرعة التفاعل العكسي تساوي سرعة التفاعل الطردي .</a:t>
            </a:r>
            <a:endParaRPr lang="en-US" sz="14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41" grpId="0" animBg="1"/>
      <p:bldP spid="46" grpId="0"/>
      <p:bldP spid="52" grpId="0"/>
      <p:bldP spid="17" grpId="0" animBg="1"/>
      <p:bldP spid="18" grpId="0" animBg="1"/>
      <p:bldP spid="19" grpId="0" animBg="1"/>
      <p:bldP spid="16" grpId="0"/>
      <p:bldP spid="20" grpId="0"/>
      <p:bldP spid="1026" grpId="0" animBg="1"/>
      <p:bldP spid="21" grpId="0"/>
      <p:bldP spid="22" grpId="0"/>
      <p:bldP spid="23" grpId="0"/>
      <p:bldP spid="24" grpId="0"/>
      <p:bldP spid="26" grpId="0"/>
      <p:bldP spid="27" grpId="0"/>
      <p:bldP spid="25" grpId="0" animBg="1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" name="وسيلة شرح على شكل سحابة 42"/>
          <p:cNvSpPr/>
          <p:nvPr/>
        </p:nvSpPr>
        <p:spPr bwMode="auto">
          <a:xfrm>
            <a:off x="71406" y="5572140"/>
            <a:ext cx="1643074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   لا تنسى  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3071802" y="1142984"/>
            <a:ext cx="5857916" cy="357190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1)- لاتزان الكيميائي هو حالة تكون عندها خواص المجموعة المتزنة المنظورة ثابتة مع الزمن  .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3286116" y="4857760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aA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6500826" y="571480"/>
            <a:ext cx="2428892" cy="357190"/>
          </a:xfrm>
          <a:prstGeom prst="rect">
            <a:avLst/>
          </a:prstGeom>
          <a:solidFill>
            <a:srgbClr val="FFC0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3- عدد أهم خواص الاتزان الكيميائي 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Rectangle 17"/>
          <p:cNvSpPr>
            <a:spLocks noChangeArrowheads="1"/>
          </p:cNvSpPr>
          <p:nvPr/>
        </p:nvSpPr>
        <p:spPr bwMode="auto">
          <a:xfrm>
            <a:off x="3071802" y="1571612"/>
            <a:ext cx="5857916" cy="7143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ar-SA" sz="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2 )- الاتزان الكيميائي نشط حيث نجد أن تركيز المواد المتفاعلة والناتجة لا يتغير مع مرور الزمن عند </a:t>
            </a:r>
          </a:p>
          <a:p>
            <a:endParaRPr lang="ar-SA" sz="6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حالة الاتزان حيث أن التفاعل لا يتوقف بل يسير في اتجاهين متعاكسين بسرعة واحدة 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Rectangle 17"/>
          <p:cNvSpPr>
            <a:spLocks noChangeArrowheads="1"/>
          </p:cNvSpPr>
          <p:nvPr/>
        </p:nvSpPr>
        <p:spPr bwMode="auto">
          <a:xfrm>
            <a:off x="3071802" y="2357430"/>
            <a:ext cx="5857916" cy="357190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3)- أن التفاعلات الكيميائية تتجه تلقائيا نحو تحقيق الاتزان 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2" name="Rectangle 17"/>
          <p:cNvSpPr>
            <a:spLocks noChangeArrowheads="1"/>
          </p:cNvSpPr>
          <p:nvPr/>
        </p:nvSpPr>
        <p:spPr bwMode="auto">
          <a:xfrm>
            <a:off x="3071802" y="2786058"/>
            <a:ext cx="5857916" cy="64294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4 )- أن خواص المجموعة عند الاتزان ثابتة في ظروف معينة ولا تعتمد على المسار الذي سلكته</a:t>
            </a:r>
          </a:p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المجموعة  لتصل الى حالة الاتزان 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3" name="Rectangle 17"/>
          <p:cNvSpPr>
            <a:spLocks noChangeArrowheads="1"/>
          </p:cNvSpPr>
          <p:nvPr/>
        </p:nvSpPr>
        <p:spPr bwMode="auto">
          <a:xfrm>
            <a:off x="6072198" y="3571876"/>
            <a:ext cx="2857520" cy="357190"/>
          </a:xfrm>
          <a:prstGeom prst="rect">
            <a:avLst/>
          </a:prstGeom>
          <a:solidFill>
            <a:srgbClr val="FFC0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4 )- ماذا يقصد بثابت الاتزان الكيميائي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( K)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4" name="Rectangle 17"/>
          <p:cNvSpPr>
            <a:spLocks noChangeArrowheads="1"/>
          </p:cNvSpPr>
          <p:nvPr/>
        </p:nvSpPr>
        <p:spPr bwMode="auto">
          <a:xfrm>
            <a:off x="1285852" y="4214818"/>
            <a:ext cx="771530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أن لكل تفاعل كيميائي عكسي ثابت اتزان معين خاص به نحصل عليه  بالعمليات الحسابية عند حالة الاتزان  وقيمة هذا الثابت عبارة عن </a:t>
            </a:r>
          </a:p>
          <a:p>
            <a:endParaRPr lang="ar-SA" sz="600" b="1" dirty="0" smtClean="0"/>
          </a:p>
          <a:p>
            <a:r>
              <a:rPr lang="ar-SA" sz="1400" b="1" dirty="0" smtClean="0"/>
              <a:t>حاصل ضرب تركيز المواد الناتجة مقسومة على حاصل ضرب المواد المتفاعلة  مرفوع تركيز كل مادة منها الى أس يساوي معامل المادة في التفاعل مثل :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571868" y="4857760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857620" y="4857760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bB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رابط كسهم مستقيم 18"/>
          <p:cNvCxnSpPr/>
          <p:nvPr/>
        </p:nvCxnSpPr>
        <p:spPr bwMode="auto">
          <a:xfrm flipV="1">
            <a:off x="4357686" y="5061061"/>
            <a:ext cx="785818" cy="1101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21" name="رابط كسهم مستقيم 20"/>
          <p:cNvCxnSpPr/>
          <p:nvPr/>
        </p:nvCxnSpPr>
        <p:spPr bwMode="auto">
          <a:xfrm rot="10800000">
            <a:off x="4286248" y="4999047"/>
            <a:ext cx="857256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5072066" y="4857760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cC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5429256" y="4857760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5643570" y="4835735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dD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5929322" y="5357826"/>
            <a:ext cx="300039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فإننا نكتب قانون ثابت الاتزان (  </a:t>
            </a:r>
            <a:r>
              <a:rPr lang="en-US" sz="1400" b="1" dirty="0" smtClean="0"/>
              <a:t>K</a:t>
            </a:r>
            <a:r>
              <a:rPr lang="ar-SA" sz="1400" b="1" dirty="0" smtClean="0"/>
              <a:t> </a:t>
            </a:r>
            <a:r>
              <a:rPr lang="en-US" sz="1400" b="1" dirty="0" smtClean="0"/>
              <a:t> (</a:t>
            </a:r>
            <a:r>
              <a:rPr lang="ar-SA" sz="1400" b="1" dirty="0" smtClean="0"/>
              <a:t>على النحو التالي  :</a:t>
            </a: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500430" y="5835867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K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3786182" y="5835867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=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9" name="رابط مستقيم 28"/>
          <p:cNvCxnSpPr/>
          <p:nvPr/>
        </p:nvCxnSpPr>
        <p:spPr bwMode="auto">
          <a:xfrm>
            <a:off x="4143372" y="6000768"/>
            <a:ext cx="1285884" cy="1588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32" name="قوس متوسط أيسر 31"/>
          <p:cNvSpPr/>
          <p:nvPr/>
        </p:nvSpPr>
        <p:spPr bwMode="auto">
          <a:xfrm>
            <a:off x="4286248" y="5643578"/>
            <a:ext cx="71438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4214810" y="5662214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قوس متوسط أيسر 33"/>
          <p:cNvSpPr/>
          <p:nvPr/>
        </p:nvSpPr>
        <p:spPr bwMode="auto">
          <a:xfrm flipH="1">
            <a:off x="4581524" y="5643578"/>
            <a:ext cx="61914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4429124" y="5407239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قوس متوسط أيسر 39"/>
          <p:cNvSpPr/>
          <p:nvPr/>
        </p:nvSpPr>
        <p:spPr bwMode="auto">
          <a:xfrm>
            <a:off x="4857752" y="5643578"/>
            <a:ext cx="71438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4786314" y="5662214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قوس متوسط أيسر 41"/>
          <p:cNvSpPr/>
          <p:nvPr/>
        </p:nvSpPr>
        <p:spPr bwMode="auto">
          <a:xfrm flipH="1">
            <a:off x="5153028" y="5643578"/>
            <a:ext cx="61914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6" name="Rectangle 4"/>
          <p:cNvSpPr>
            <a:spLocks noChangeArrowheads="1"/>
          </p:cNvSpPr>
          <p:nvPr/>
        </p:nvSpPr>
        <p:spPr bwMode="auto">
          <a:xfrm>
            <a:off x="5000628" y="5407239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قوس متوسط أيسر 46"/>
          <p:cNvSpPr/>
          <p:nvPr/>
        </p:nvSpPr>
        <p:spPr bwMode="auto">
          <a:xfrm>
            <a:off x="4214810" y="6143644"/>
            <a:ext cx="71438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4143372" y="6162280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قوس متوسط أيسر 48"/>
          <p:cNvSpPr/>
          <p:nvPr/>
        </p:nvSpPr>
        <p:spPr bwMode="auto">
          <a:xfrm flipH="1">
            <a:off x="4510086" y="6143644"/>
            <a:ext cx="61914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" name="Rectangle 4"/>
          <p:cNvSpPr>
            <a:spLocks noChangeArrowheads="1"/>
          </p:cNvSpPr>
          <p:nvPr/>
        </p:nvSpPr>
        <p:spPr bwMode="auto">
          <a:xfrm>
            <a:off x="4357686" y="5907305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قوس متوسط أيسر 50"/>
          <p:cNvSpPr/>
          <p:nvPr/>
        </p:nvSpPr>
        <p:spPr bwMode="auto">
          <a:xfrm>
            <a:off x="4786314" y="6143644"/>
            <a:ext cx="71438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3" name="Rectangle 4"/>
          <p:cNvSpPr>
            <a:spLocks noChangeArrowheads="1"/>
          </p:cNvSpPr>
          <p:nvPr/>
        </p:nvSpPr>
        <p:spPr bwMode="auto">
          <a:xfrm>
            <a:off x="4714876" y="6162280"/>
            <a:ext cx="50006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قوس متوسط أيسر 53"/>
          <p:cNvSpPr/>
          <p:nvPr/>
        </p:nvSpPr>
        <p:spPr bwMode="auto">
          <a:xfrm flipH="1">
            <a:off x="5081590" y="6143644"/>
            <a:ext cx="61914" cy="285752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4929190" y="5929330"/>
            <a:ext cx="50006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kumimoji="0" lang="en-US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kumimoji="0" lang="en-US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5" grpId="0" animBg="1"/>
      <p:bldP spid="55" grpId="0"/>
      <p:bldP spid="44" grpId="0" animBg="1"/>
      <p:bldP spid="52" grpId="0" animBg="1"/>
      <p:bldP spid="59" grpId="0" animBg="1"/>
      <p:bldP spid="62" grpId="0" animBg="1"/>
      <p:bldP spid="63" grpId="0" animBg="1"/>
      <p:bldP spid="64" grpId="0"/>
      <p:bldP spid="14" grpId="0"/>
      <p:bldP spid="15" grpId="0"/>
      <p:bldP spid="22" grpId="0"/>
      <p:bldP spid="23" grpId="0"/>
      <p:bldP spid="24" grpId="0"/>
      <p:bldP spid="25" grpId="0"/>
      <p:bldP spid="26" grpId="0"/>
      <p:bldP spid="27" grpId="0"/>
      <p:bldP spid="32" grpId="0" animBg="1"/>
      <p:bldP spid="33" grpId="0"/>
      <p:bldP spid="34" grpId="0" animBg="1"/>
      <p:bldP spid="36" grpId="0"/>
      <p:bldP spid="40" grpId="0" animBg="1"/>
      <p:bldP spid="41" grpId="0"/>
      <p:bldP spid="42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3" grpId="0"/>
      <p:bldP spid="54" grpId="0" animBg="1"/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2285984" y="906645"/>
            <a:ext cx="9286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Mg</a:t>
            </a:r>
            <a:r>
              <a:rPr kumimoji="0" lang="en-US" sz="1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(s)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3000364" y="906645"/>
            <a:ext cx="5715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286116" y="906645"/>
            <a:ext cx="11430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2HCL </a:t>
            </a:r>
            <a:r>
              <a:rPr kumimoji="0" lang="en-US" sz="1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(aq)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214942" y="906645"/>
            <a:ext cx="12858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MgCL</a:t>
            </a:r>
            <a:r>
              <a:rPr kumimoji="0" lang="en-US" sz="1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2(aq)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6286512" y="906645"/>
            <a:ext cx="5715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6500826" y="916528"/>
            <a:ext cx="11430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(g)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2285984" y="1702346"/>
            <a:ext cx="9286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4AL</a:t>
            </a:r>
            <a:r>
              <a:rPr kumimoji="0" lang="en-US" sz="1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(s)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3000364" y="1702346"/>
            <a:ext cx="5715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286116" y="1702346"/>
            <a:ext cx="11430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3O</a:t>
            </a:r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(g)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5214942" y="1702346"/>
            <a:ext cx="15716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2AL</a:t>
            </a:r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</a:t>
            </a:r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en-US" sz="1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(s)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5500694" y="285728"/>
            <a:ext cx="3429024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اكتب قانون ثابت الاتزان ( 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K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 (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في ورقة المشاركة :</a:t>
            </a:r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2071670" y="2559602"/>
            <a:ext cx="14287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2H</a:t>
            </a:r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 </a:t>
            </a:r>
            <a:r>
              <a:rPr kumimoji="0" lang="en-US" sz="1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(g)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4286248" y="2559602"/>
            <a:ext cx="15716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2O</a:t>
            </a:r>
            <a:r>
              <a:rPr kumimoji="0" lang="en-US" sz="11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(g)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4" name="رابط كسهم مستقيم 33"/>
          <p:cNvCxnSpPr/>
          <p:nvPr/>
        </p:nvCxnSpPr>
        <p:spPr bwMode="auto">
          <a:xfrm>
            <a:off x="3428992" y="2786058"/>
            <a:ext cx="785818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رابط كسهم مستقيم 39"/>
          <p:cNvCxnSpPr/>
          <p:nvPr/>
        </p:nvCxnSpPr>
        <p:spPr bwMode="auto">
          <a:xfrm rot="10800000">
            <a:off x="3357554" y="2643182"/>
            <a:ext cx="785818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رابط كسهم مستقيم 43"/>
          <p:cNvCxnSpPr/>
          <p:nvPr/>
        </p:nvCxnSpPr>
        <p:spPr bwMode="auto">
          <a:xfrm>
            <a:off x="4510086" y="2010124"/>
            <a:ext cx="785818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رابط كسهم مستقيم 44"/>
          <p:cNvCxnSpPr/>
          <p:nvPr/>
        </p:nvCxnSpPr>
        <p:spPr bwMode="auto">
          <a:xfrm rot="10800000">
            <a:off x="4438648" y="1867248"/>
            <a:ext cx="785818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رابط كسهم مستقيم 45"/>
          <p:cNvCxnSpPr/>
          <p:nvPr/>
        </p:nvCxnSpPr>
        <p:spPr bwMode="auto">
          <a:xfrm>
            <a:off x="4510086" y="1214423"/>
            <a:ext cx="785818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رابط كسهم مستقيم 46"/>
          <p:cNvCxnSpPr/>
          <p:nvPr/>
        </p:nvCxnSpPr>
        <p:spPr bwMode="auto">
          <a:xfrm rot="10800000">
            <a:off x="4438648" y="1071547"/>
            <a:ext cx="785818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Rectangle 4"/>
          <p:cNvSpPr>
            <a:spLocks noChangeArrowheads="1"/>
          </p:cNvSpPr>
          <p:nvPr/>
        </p:nvSpPr>
        <p:spPr bwMode="auto">
          <a:xfrm>
            <a:off x="5214942" y="2559602"/>
            <a:ext cx="5715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5357818" y="2559602"/>
            <a:ext cx="11430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2H</a:t>
            </a:r>
            <a:r>
              <a:rPr kumimoji="0" lang="en-US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(g)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Rectangle 4"/>
          <p:cNvSpPr>
            <a:spLocks noChangeArrowheads="1"/>
          </p:cNvSpPr>
          <p:nvPr/>
        </p:nvSpPr>
        <p:spPr bwMode="auto">
          <a:xfrm>
            <a:off x="1857356" y="928670"/>
            <a:ext cx="490542" cy="276999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1 -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Rectangle 4"/>
          <p:cNvSpPr>
            <a:spLocks noChangeArrowheads="1"/>
          </p:cNvSpPr>
          <p:nvPr/>
        </p:nvSpPr>
        <p:spPr bwMode="auto">
          <a:xfrm>
            <a:off x="1857356" y="1714488"/>
            <a:ext cx="490542" cy="276999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2 -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Rectangle 4"/>
          <p:cNvSpPr>
            <a:spLocks noChangeArrowheads="1"/>
          </p:cNvSpPr>
          <p:nvPr/>
        </p:nvSpPr>
        <p:spPr bwMode="auto">
          <a:xfrm>
            <a:off x="1866880" y="2580497"/>
            <a:ext cx="490542" cy="276999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3 -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  <p:bldP spid="20" grpId="0"/>
      <p:bldP spid="22" grpId="0"/>
      <p:bldP spid="23" grpId="0"/>
      <p:bldP spid="24" grpId="0"/>
      <p:bldP spid="27" grpId="0" animBg="1"/>
      <p:bldP spid="32" grpId="0"/>
      <p:bldP spid="33" grpId="0"/>
      <p:bldP spid="50" grpId="0"/>
      <p:bldP spid="51" grpId="0"/>
      <p:bldP spid="52" grpId="0" animBg="1"/>
      <p:bldP spid="53" grpId="0" animBg="1"/>
      <p:bldP spid="54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7348</TotalTime>
  <Words>456</Words>
  <PresentationFormat>عرض على الشاشة (3:4)‏</PresentationFormat>
  <Paragraphs>79</Paragraphs>
  <Slides>3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</vt:i4>
      </vt:variant>
      <vt:variant>
        <vt:lpstr>عروض مخصصة</vt:lpstr>
      </vt:variant>
      <vt:variant>
        <vt:i4>1</vt:i4>
      </vt:variant>
    </vt:vector>
  </HeadingPairs>
  <TitlesOfParts>
    <vt:vector size="5" baseType="lpstr">
      <vt:lpstr>Training</vt:lpstr>
      <vt:lpstr>الشريحة 1</vt:lpstr>
      <vt:lpstr>الشريحة 2</vt:lpstr>
      <vt:lpstr>الشريحة 3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dell</cp:lastModifiedBy>
  <cp:revision>419</cp:revision>
  <dcterms:modified xsi:type="dcterms:W3CDTF">2010-05-09T07:56:34Z</dcterms:modified>
</cp:coreProperties>
</file>