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57" r:id="rId2"/>
    <p:sldId id="262" r:id="rId3"/>
    <p:sldId id="263" r:id="rId4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109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دلالة ثابت الاتزان الكيميائي </a:t>
            </a:r>
            <a:endParaRPr kumimoji="0" lang="en-US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الخامس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الدرس34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01155" y="1733124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1431/5/26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429388" y="2285992"/>
            <a:ext cx="264320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400" dirty="0"/>
          </a:p>
        </p:txBody>
      </p:sp>
      <p:sp>
        <p:nvSpPr>
          <p:cNvPr id="74" name="Rectangle 17"/>
          <p:cNvSpPr>
            <a:spLocks noChangeArrowheads="1"/>
          </p:cNvSpPr>
          <p:nvPr/>
        </p:nvSpPr>
        <p:spPr bwMode="auto">
          <a:xfrm>
            <a:off x="6357950" y="2643182"/>
            <a:ext cx="264320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400" dirty="0"/>
          </a:p>
        </p:txBody>
      </p:sp>
      <p:sp>
        <p:nvSpPr>
          <p:cNvPr id="75" name="Rectangle 17"/>
          <p:cNvSpPr>
            <a:spLocks noChangeArrowheads="1"/>
          </p:cNvSpPr>
          <p:nvPr/>
        </p:nvSpPr>
        <p:spPr bwMode="auto">
          <a:xfrm>
            <a:off x="3929058" y="2000240"/>
            <a:ext cx="500066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من التفاعل التالي اشتق قانون  ثابت الاتزان من قانون سرعة التفاعل الكيميائي ؟</a:t>
            </a:r>
            <a:endParaRPr 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571868" y="2500306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000496" y="2518942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A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000496" y="2518942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+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4214810" y="2500306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643438" y="2500306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B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4714876" y="2518942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5000628" y="2500306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5429256" y="2518942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C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5429256" y="2518942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+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5643570" y="2500306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6072198" y="2500306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D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6715140" y="2928934"/>
            <a:ext cx="228601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 )- نكتب التفاعل الطردي و العكسي </a:t>
            </a:r>
            <a:r>
              <a:rPr lang="en-US" sz="1400" b="1" dirty="0" smtClean="0"/>
              <a:t>:</a:t>
            </a:r>
            <a:endParaRPr lang="en-US" sz="1400" dirty="0"/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6286512" y="3357562"/>
            <a:ext cx="1357322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التفاعل الطردي هو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2786050" y="3357562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3214678" y="3376198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A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3214678" y="3376198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+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3428992" y="3357562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3571868" y="3357562"/>
            <a:ext cx="12858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ar-SA" sz="1600" b="1" dirty="0" smtClean="0">
                <a:latin typeface="Arial" pitchFamily="34" charset="0"/>
                <a:cs typeface="Arial" pitchFamily="34" charset="0"/>
              </a:rPr>
              <a:t>=</a:t>
            </a:r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B  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4286248" y="3357562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4714876" y="3376198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C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4714876" y="3376198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+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Rectangle 4"/>
          <p:cNvSpPr>
            <a:spLocks noChangeArrowheads="1"/>
          </p:cNvSpPr>
          <p:nvPr/>
        </p:nvSpPr>
        <p:spPr bwMode="auto">
          <a:xfrm>
            <a:off x="4929190" y="3357562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5286380" y="3357562"/>
            <a:ext cx="5715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D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6286512" y="3857628"/>
            <a:ext cx="1357322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التفاعل العكسي هو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2786050" y="3857628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3214678" y="3876264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C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3214678" y="3876264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+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428992" y="3857628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Rectangle 4"/>
          <p:cNvSpPr>
            <a:spLocks noChangeArrowheads="1"/>
          </p:cNvSpPr>
          <p:nvPr/>
        </p:nvSpPr>
        <p:spPr bwMode="auto">
          <a:xfrm>
            <a:off x="3571868" y="3857628"/>
            <a:ext cx="12858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ar-SA" sz="1600" b="1" dirty="0" smtClean="0">
                <a:latin typeface="Arial" pitchFamily="34" charset="0"/>
                <a:cs typeface="Arial" pitchFamily="34" charset="0"/>
              </a:rPr>
              <a:t>=   </a:t>
            </a:r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D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4214810" y="3857628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4643438" y="3876264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A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4643438" y="3876264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+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4857752" y="3857628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Rectangle 4"/>
          <p:cNvSpPr>
            <a:spLocks noChangeArrowheads="1"/>
          </p:cNvSpPr>
          <p:nvPr/>
        </p:nvSpPr>
        <p:spPr bwMode="auto">
          <a:xfrm>
            <a:off x="5214942" y="3857628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algn="ctr"/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B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Rectangle 17"/>
          <p:cNvSpPr>
            <a:spLocks noChangeArrowheads="1"/>
          </p:cNvSpPr>
          <p:nvPr/>
        </p:nvSpPr>
        <p:spPr bwMode="auto">
          <a:xfrm>
            <a:off x="2285984" y="4429132"/>
            <a:ext cx="678661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ب )- نفرض أن كلا من هذين التفاعلين يتم في خطوة واحدة فيمكن كتابة قانون سرعة التفاعل لكل منهما كما يلي :</a:t>
            </a:r>
            <a:endParaRPr lang="en-US" sz="1400" dirty="0"/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6357950" y="4929198"/>
            <a:ext cx="2428892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قانون سرعة التفاعل لتفاعل الطردي =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60" name="رابط مستقيم 59"/>
          <p:cNvCxnSpPr/>
          <p:nvPr/>
        </p:nvCxnSpPr>
        <p:spPr bwMode="auto">
          <a:xfrm>
            <a:off x="4786314" y="4786322"/>
            <a:ext cx="1285884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61" name="قوس متوسط أيسر 60"/>
          <p:cNvSpPr/>
          <p:nvPr/>
        </p:nvSpPr>
        <p:spPr bwMode="auto">
          <a:xfrm>
            <a:off x="4857752" y="4929198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2" name="Rectangle 4"/>
          <p:cNvSpPr>
            <a:spLocks noChangeArrowheads="1"/>
          </p:cNvSpPr>
          <p:nvPr/>
        </p:nvSpPr>
        <p:spPr bwMode="auto">
          <a:xfrm>
            <a:off x="4786314" y="4947834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قوس متوسط أيسر 62"/>
          <p:cNvSpPr/>
          <p:nvPr/>
        </p:nvSpPr>
        <p:spPr bwMode="auto">
          <a:xfrm flipH="1">
            <a:off x="5153028" y="4929198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4" name="قوس متوسط أيسر 63"/>
          <p:cNvSpPr/>
          <p:nvPr/>
        </p:nvSpPr>
        <p:spPr bwMode="auto">
          <a:xfrm>
            <a:off x="5429256" y="4929198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5" name="Rectangle 4"/>
          <p:cNvSpPr>
            <a:spLocks noChangeArrowheads="1"/>
          </p:cNvSpPr>
          <p:nvPr/>
        </p:nvSpPr>
        <p:spPr bwMode="auto">
          <a:xfrm>
            <a:off x="5357818" y="4947834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قوس متوسط أيسر 65"/>
          <p:cNvSpPr/>
          <p:nvPr/>
        </p:nvSpPr>
        <p:spPr bwMode="auto">
          <a:xfrm flipH="1">
            <a:off x="5724532" y="4929198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7" name="Rectangle 4"/>
          <p:cNvSpPr>
            <a:spLocks noChangeArrowheads="1"/>
          </p:cNvSpPr>
          <p:nvPr/>
        </p:nvSpPr>
        <p:spPr bwMode="auto">
          <a:xfrm>
            <a:off x="5572132" y="4714884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18" grpId="0"/>
      <p:bldP spid="74" grpId="0"/>
      <p:bldP spid="75" grpId="0" animBg="1"/>
      <p:bldP spid="11" grpId="0"/>
      <p:bldP spid="13" grpId="0"/>
      <p:bldP spid="14" grpId="0"/>
      <p:bldP spid="15" grpId="0"/>
      <p:bldP spid="16" grpId="0"/>
      <p:bldP spid="22" grpId="0"/>
      <p:bldP spid="27" grpId="0"/>
      <p:bldP spid="28" grpId="0"/>
      <p:bldP spid="29" grpId="0"/>
      <p:bldP spid="30" grpId="0"/>
      <p:bldP spid="31" grpId="0"/>
      <p:bldP spid="33" grpId="0"/>
      <p:bldP spid="34" grpId="0" animBg="1"/>
      <p:bldP spid="35" grpId="0"/>
      <p:bldP spid="36" grpId="0"/>
      <p:bldP spid="37" grpId="0"/>
      <p:bldP spid="38" grpId="0"/>
      <p:bldP spid="39" grpId="0"/>
      <p:bldP spid="42" grpId="0"/>
      <p:bldP spid="43" grpId="0"/>
      <p:bldP spid="44" grpId="0"/>
      <p:bldP spid="45" grpId="0"/>
      <p:bldP spid="46" grpId="0"/>
      <p:bldP spid="47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 animBg="1"/>
      <p:bldP spid="61" grpId="0" animBg="1"/>
      <p:bldP spid="62" grpId="0"/>
      <p:bldP spid="63" grpId="0" animBg="1"/>
      <p:bldP spid="64" grpId="0" animBg="1"/>
      <p:bldP spid="65" grpId="0"/>
      <p:bldP spid="66" grpId="0" animBg="1"/>
      <p:bldP spid="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" name="وسيلة شرح على شكل سحابة 42"/>
          <p:cNvSpPr/>
          <p:nvPr/>
        </p:nvSpPr>
        <p:spPr bwMode="auto">
          <a:xfrm>
            <a:off x="71406" y="5572140"/>
            <a:ext cx="1643074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 لا تنسى  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6072198" y="142852"/>
            <a:ext cx="292895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4- ويمكن التوصل من العلاقة السابقة أن :</a:t>
            </a:r>
            <a:endParaRPr lang="en-US" sz="1400" dirty="0"/>
          </a:p>
        </p:txBody>
      </p:sp>
      <p:sp>
        <p:nvSpPr>
          <p:cNvPr id="58" name="Rectangle 4"/>
          <p:cNvSpPr>
            <a:spLocks noChangeArrowheads="1"/>
          </p:cNvSpPr>
          <p:nvPr/>
        </p:nvSpPr>
        <p:spPr bwMode="auto">
          <a:xfrm>
            <a:off x="4643438" y="763769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dirty="0" smtClean="0">
                <a:latin typeface="Arial" pitchFamily="34" charset="0"/>
                <a:cs typeface="Arial" pitchFamily="34" charset="0"/>
              </a:rPr>
              <a:t>ثابت </a:t>
            </a:r>
            <a:r>
              <a:rPr kumimoji="0" lang="ar-SA" sz="1000" b="1" dirty="0" smtClean="0">
                <a:latin typeface="Arial" pitchFamily="34" charset="0"/>
                <a:cs typeface="Arial" pitchFamily="34" charset="0"/>
              </a:rPr>
              <a:t>1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5214942" y="928670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1" name="رابط مستقيم 60"/>
          <p:cNvCxnSpPr/>
          <p:nvPr/>
        </p:nvCxnSpPr>
        <p:spPr bwMode="auto">
          <a:xfrm>
            <a:off x="5572132" y="1093571"/>
            <a:ext cx="1285884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65" name="قوس متوسط أيسر 64"/>
          <p:cNvSpPr/>
          <p:nvPr/>
        </p:nvSpPr>
        <p:spPr bwMode="auto">
          <a:xfrm>
            <a:off x="5715008" y="736381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" name="Rectangle 4"/>
          <p:cNvSpPr>
            <a:spLocks noChangeArrowheads="1"/>
          </p:cNvSpPr>
          <p:nvPr/>
        </p:nvSpPr>
        <p:spPr bwMode="auto">
          <a:xfrm>
            <a:off x="5643570" y="755017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قوس متوسط أيسر 66"/>
          <p:cNvSpPr/>
          <p:nvPr/>
        </p:nvSpPr>
        <p:spPr bwMode="auto">
          <a:xfrm flipH="1">
            <a:off x="6010284" y="736381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8" name="Rectangle 4"/>
          <p:cNvSpPr>
            <a:spLocks noChangeArrowheads="1"/>
          </p:cNvSpPr>
          <p:nvPr/>
        </p:nvSpPr>
        <p:spPr bwMode="auto">
          <a:xfrm>
            <a:off x="5857884" y="500042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" name="قوس متوسط أيسر 68"/>
          <p:cNvSpPr/>
          <p:nvPr/>
        </p:nvSpPr>
        <p:spPr bwMode="auto">
          <a:xfrm>
            <a:off x="6286512" y="736381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0" name="Rectangle 4"/>
          <p:cNvSpPr>
            <a:spLocks noChangeArrowheads="1"/>
          </p:cNvSpPr>
          <p:nvPr/>
        </p:nvSpPr>
        <p:spPr bwMode="auto">
          <a:xfrm>
            <a:off x="6215074" y="755017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قوس متوسط أيسر 70"/>
          <p:cNvSpPr/>
          <p:nvPr/>
        </p:nvSpPr>
        <p:spPr bwMode="auto">
          <a:xfrm flipH="1">
            <a:off x="6581788" y="736381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2" name="Rectangle 4"/>
          <p:cNvSpPr>
            <a:spLocks noChangeArrowheads="1"/>
          </p:cNvSpPr>
          <p:nvPr/>
        </p:nvSpPr>
        <p:spPr bwMode="auto">
          <a:xfrm>
            <a:off x="6429388" y="500042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قوس متوسط أيسر 72"/>
          <p:cNvSpPr/>
          <p:nvPr/>
        </p:nvSpPr>
        <p:spPr bwMode="auto">
          <a:xfrm>
            <a:off x="5643570" y="1236447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4" name="Rectangle 4"/>
          <p:cNvSpPr>
            <a:spLocks noChangeArrowheads="1"/>
          </p:cNvSpPr>
          <p:nvPr/>
        </p:nvSpPr>
        <p:spPr bwMode="auto">
          <a:xfrm>
            <a:off x="5572132" y="1255083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قوس متوسط أيسر 74"/>
          <p:cNvSpPr/>
          <p:nvPr/>
        </p:nvSpPr>
        <p:spPr bwMode="auto">
          <a:xfrm flipH="1">
            <a:off x="5938846" y="1236447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6" name="Rectangle 4"/>
          <p:cNvSpPr>
            <a:spLocks noChangeArrowheads="1"/>
          </p:cNvSpPr>
          <p:nvPr/>
        </p:nvSpPr>
        <p:spPr bwMode="auto">
          <a:xfrm>
            <a:off x="5786446" y="1000108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قوس متوسط أيسر 76"/>
          <p:cNvSpPr/>
          <p:nvPr/>
        </p:nvSpPr>
        <p:spPr bwMode="auto">
          <a:xfrm>
            <a:off x="6215074" y="1236447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8" name="Rectangle 4"/>
          <p:cNvSpPr>
            <a:spLocks noChangeArrowheads="1"/>
          </p:cNvSpPr>
          <p:nvPr/>
        </p:nvSpPr>
        <p:spPr bwMode="auto">
          <a:xfrm>
            <a:off x="6143636" y="1255083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قوس متوسط أيسر 78"/>
          <p:cNvSpPr/>
          <p:nvPr/>
        </p:nvSpPr>
        <p:spPr bwMode="auto">
          <a:xfrm flipH="1">
            <a:off x="6510350" y="1236447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0" name="Rectangle 4"/>
          <p:cNvSpPr>
            <a:spLocks noChangeArrowheads="1"/>
          </p:cNvSpPr>
          <p:nvPr/>
        </p:nvSpPr>
        <p:spPr bwMode="auto">
          <a:xfrm>
            <a:off x="6357950" y="1022133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1" name="رابط مستقيم 80"/>
          <p:cNvCxnSpPr/>
          <p:nvPr/>
        </p:nvCxnSpPr>
        <p:spPr bwMode="auto">
          <a:xfrm>
            <a:off x="4572000" y="1071546"/>
            <a:ext cx="785818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83" name="Rectangle 4"/>
          <p:cNvSpPr>
            <a:spLocks noChangeArrowheads="1"/>
          </p:cNvSpPr>
          <p:nvPr/>
        </p:nvSpPr>
        <p:spPr bwMode="auto">
          <a:xfrm>
            <a:off x="4643438" y="1120959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dirty="0" smtClean="0">
                <a:latin typeface="Arial" pitchFamily="34" charset="0"/>
                <a:cs typeface="Arial" pitchFamily="34" charset="0"/>
              </a:rPr>
              <a:t>ثابت </a:t>
            </a:r>
            <a:r>
              <a:rPr kumimoji="0" lang="ar-SA" sz="1000" b="1" dirty="0" smtClean="0">
                <a:latin typeface="Arial" pitchFamily="34" charset="0"/>
                <a:cs typeface="Arial" pitchFamily="34" charset="0"/>
              </a:rPr>
              <a:t>2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Rectangle 17"/>
          <p:cNvSpPr>
            <a:spLocks noChangeArrowheads="1"/>
          </p:cNvSpPr>
          <p:nvPr/>
        </p:nvSpPr>
        <p:spPr bwMode="auto">
          <a:xfrm>
            <a:off x="3000364" y="1714488"/>
            <a:ext cx="600079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5- ويمكن التعويض عن الثابتين بكمية ثابتة وهي  ( </a:t>
            </a:r>
            <a:r>
              <a:rPr lang="en-US" sz="1400" b="1" dirty="0" smtClean="0"/>
              <a:t> K</a:t>
            </a:r>
            <a:r>
              <a:rPr lang="ar-SA" sz="1400" b="1" dirty="0" smtClean="0"/>
              <a:t>) </a:t>
            </a:r>
            <a:r>
              <a:rPr lang="en-US" sz="1400" b="1" dirty="0" smtClean="0"/>
              <a:t> </a:t>
            </a:r>
            <a:r>
              <a:rPr lang="ar-SA" sz="1400" b="1" dirty="0" smtClean="0"/>
              <a:t> حيث يمكن كتابة المعادلة على النحو التالي  :</a:t>
            </a:r>
            <a:endParaRPr lang="en-US" sz="1400" dirty="0"/>
          </a:p>
        </p:txBody>
      </p:sp>
      <p:sp>
        <p:nvSpPr>
          <p:cNvPr id="85" name="Rectangle 4"/>
          <p:cNvSpPr>
            <a:spLocks noChangeArrowheads="1"/>
          </p:cNvSpPr>
          <p:nvPr/>
        </p:nvSpPr>
        <p:spPr bwMode="auto">
          <a:xfrm>
            <a:off x="5000628" y="2549719"/>
            <a:ext cx="71438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cs typeface="Arial" pitchFamily="34" charset="0"/>
              </a:rPr>
              <a:t>K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Rectangle 4"/>
          <p:cNvSpPr>
            <a:spLocks noChangeArrowheads="1"/>
          </p:cNvSpPr>
          <p:nvPr/>
        </p:nvSpPr>
        <p:spPr bwMode="auto">
          <a:xfrm>
            <a:off x="5367342" y="2571744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7" name="رابط مستقيم 86"/>
          <p:cNvCxnSpPr/>
          <p:nvPr/>
        </p:nvCxnSpPr>
        <p:spPr bwMode="auto">
          <a:xfrm>
            <a:off x="5724532" y="2736645"/>
            <a:ext cx="1285884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88" name="قوس متوسط أيسر 87"/>
          <p:cNvSpPr/>
          <p:nvPr/>
        </p:nvSpPr>
        <p:spPr bwMode="auto">
          <a:xfrm>
            <a:off x="5867408" y="2379455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9" name="Rectangle 4"/>
          <p:cNvSpPr>
            <a:spLocks noChangeArrowheads="1"/>
          </p:cNvSpPr>
          <p:nvPr/>
        </p:nvSpPr>
        <p:spPr bwMode="auto">
          <a:xfrm>
            <a:off x="5795970" y="2398091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قوس متوسط أيسر 89"/>
          <p:cNvSpPr/>
          <p:nvPr/>
        </p:nvSpPr>
        <p:spPr bwMode="auto">
          <a:xfrm flipH="1">
            <a:off x="6162684" y="2379455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1" name="Rectangle 4"/>
          <p:cNvSpPr>
            <a:spLocks noChangeArrowheads="1"/>
          </p:cNvSpPr>
          <p:nvPr/>
        </p:nvSpPr>
        <p:spPr bwMode="auto">
          <a:xfrm>
            <a:off x="6010284" y="2143116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قوس متوسط أيسر 91"/>
          <p:cNvSpPr/>
          <p:nvPr/>
        </p:nvSpPr>
        <p:spPr bwMode="auto">
          <a:xfrm>
            <a:off x="6438912" y="2379455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3" name="Rectangle 4"/>
          <p:cNvSpPr>
            <a:spLocks noChangeArrowheads="1"/>
          </p:cNvSpPr>
          <p:nvPr/>
        </p:nvSpPr>
        <p:spPr bwMode="auto">
          <a:xfrm>
            <a:off x="6367474" y="2398091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قوس متوسط أيسر 93"/>
          <p:cNvSpPr/>
          <p:nvPr/>
        </p:nvSpPr>
        <p:spPr bwMode="auto">
          <a:xfrm flipH="1">
            <a:off x="6734188" y="2379455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5" name="Rectangle 4"/>
          <p:cNvSpPr>
            <a:spLocks noChangeArrowheads="1"/>
          </p:cNvSpPr>
          <p:nvPr/>
        </p:nvSpPr>
        <p:spPr bwMode="auto">
          <a:xfrm>
            <a:off x="6581788" y="2143116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قوس متوسط أيسر 95"/>
          <p:cNvSpPr/>
          <p:nvPr/>
        </p:nvSpPr>
        <p:spPr bwMode="auto">
          <a:xfrm>
            <a:off x="5795970" y="2879521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7" name="Rectangle 4"/>
          <p:cNvSpPr>
            <a:spLocks noChangeArrowheads="1"/>
          </p:cNvSpPr>
          <p:nvPr/>
        </p:nvSpPr>
        <p:spPr bwMode="auto">
          <a:xfrm>
            <a:off x="5724532" y="2898157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قوس متوسط أيسر 97"/>
          <p:cNvSpPr/>
          <p:nvPr/>
        </p:nvSpPr>
        <p:spPr bwMode="auto">
          <a:xfrm flipH="1">
            <a:off x="6091246" y="2879521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9" name="Rectangle 4"/>
          <p:cNvSpPr>
            <a:spLocks noChangeArrowheads="1"/>
          </p:cNvSpPr>
          <p:nvPr/>
        </p:nvSpPr>
        <p:spPr bwMode="auto">
          <a:xfrm>
            <a:off x="5938846" y="2643182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قوس متوسط أيسر 99"/>
          <p:cNvSpPr/>
          <p:nvPr/>
        </p:nvSpPr>
        <p:spPr bwMode="auto">
          <a:xfrm>
            <a:off x="6367474" y="2879521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1" name="Rectangle 4"/>
          <p:cNvSpPr>
            <a:spLocks noChangeArrowheads="1"/>
          </p:cNvSpPr>
          <p:nvPr/>
        </p:nvSpPr>
        <p:spPr bwMode="auto">
          <a:xfrm>
            <a:off x="6296036" y="2898157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قوس متوسط أيسر 101"/>
          <p:cNvSpPr/>
          <p:nvPr/>
        </p:nvSpPr>
        <p:spPr bwMode="auto">
          <a:xfrm flipH="1">
            <a:off x="6662750" y="2879521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3" name="Rectangle 4"/>
          <p:cNvSpPr>
            <a:spLocks noChangeArrowheads="1"/>
          </p:cNvSpPr>
          <p:nvPr/>
        </p:nvSpPr>
        <p:spPr bwMode="auto">
          <a:xfrm>
            <a:off x="6510350" y="2665207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Rectangle 17"/>
          <p:cNvSpPr>
            <a:spLocks noChangeArrowheads="1"/>
          </p:cNvSpPr>
          <p:nvPr/>
        </p:nvSpPr>
        <p:spPr bwMode="auto">
          <a:xfrm>
            <a:off x="6286512" y="3357562"/>
            <a:ext cx="278608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تمرين – اكتب تعبير ثابت الاتزان لمايلي 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8" name="Rectangle 17"/>
          <p:cNvSpPr>
            <a:spLocks noChangeArrowheads="1"/>
          </p:cNvSpPr>
          <p:nvPr/>
        </p:nvSpPr>
        <p:spPr bwMode="auto">
          <a:xfrm>
            <a:off x="3500430" y="3857628"/>
            <a:ext cx="3143272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1) -     A   +   B  +  C   =    D  +  E  +  F 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9" name="Rectangle 17"/>
          <p:cNvSpPr>
            <a:spLocks noChangeArrowheads="1"/>
          </p:cNvSpPr>
          <p:nvPr/>
        </p:nvSpPr>
        <p:spPr bwMode="auto">
          <a:xfrm>
            <a:off x="3500430" y="4429132"/>
            <a:ext cx="3143272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2 ) -     A   +  3B  =  3C                             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2786050" y="5000636"/>
            <a:ext cx="4286280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3 )- Zn </a:t>
            </a:r>
            <a:r>
              <a:rPr lang="en-US" sz="1000" b="1" dirty="0" smtClean="0">
                <a:solidFill>
                  <a:schemeClr val="bg1">
                    <a:lumMod val="50000"/>
                  </a:schemeClr>
                </a:solidFill>
              </a:rPr>
              <a:t>( s)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   +   2Ag+</a:t>
            </a:r>
            <a:r>
              <a:rPr lang="en-US" sz="900" b="1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sz="1000" b="1" dirty="0" smtClean="0">
                <a:solidFill>
                  <a:schemeClr val="bg1">
                    <a:lumMod val="50000"/>
                  </a:schemeClr>
                </a:solidFill>
              </a:rPr>
              <a:t>aq)    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=   Zn+2</a:t>
            </a:r>
            <a:r>
              <a:rPr lang="en-US" sz="900" b="1" dirty="0" smtClean="0">
                <a:solidFill>
                  <a:schemeClr val="bg1">
                    <a:lumMod val="50000"/>
                  </a:schemeClr>
                </a:solidFill>
              </a:rPr>
              <a:t>(aq)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   +  2Ag+ </a:t>
            </a:r>
            <a:r>
              <a:rPr lang="en-US" sz="900" b="1" dirty="0" smtClean="0">
                <a:solidFill>
                  <a:schemeClr val="bg1">
                    <a:lumMod val="50000"/>
                  </a:schemeClr>
                </a:solidFill>
              </a:rPr>
              <a:t>(s)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3500430" y="5572140"/>
            <a:ext cx="3143272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4 -  2H</a:t>
            </a:r>
            <a:r>
              <a:rPr lang="en-US" sz="1050" b="1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O</a:t>
            </a:r>
            <a:r>
              <a:rPr lang="en-US" sz="900" b="1" dirty="0" smtClean="0">
                <a:solidFill>
                  <a:schemeClr val="bg1">
                    <a:lumMod val="50000"/>
                  </a:schemeClr>
                </a:solidFill>
              </a:rPr>
              <a:t>(g)   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=     O</a:t>
            </a:r>
            <a:r>
              <a:rPr lang="en-US" sz="1000" b="1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sz="900" b="1" dirty="0" smtClean="0">
                <a:solidFill>
                  <a:schemeClr val="bg1">
                    <a:lumMod val="50000"/>
                  </a:schemeClr>
                </a:solidFill>
              </a:rPr>
              <a:t>(aq) 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+  2H</a:t>
            </a:r>
            <a:r>
              <a:rPr lang="en-US" sz="1000" b="1" dirty="0" smtClean="0">
                <a:solidFill>
                  <a:schemeClr val="bg1">
                    <a:lumMod val="50000"/>
                  </a:schemeClr>
                </a:solidFill>
              </a:rPr>
              <a:t>2(g)  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57" grpId="0"/>
      <p:bldP spid="58" grpId="0"/>
      <p:bldP spid="60" grpId="0"/>
      <p:bldP spid="65" grpId="0" animBg="1"/>
      <p:bldP spid="66" grpId="0"/>
      <p:bldP spid="67" grpId="0" animBg="1"/>
      <p:bldP spid="68" grpId="0"/>
      <p:bldP spid="69" grpId="0" animBg="1"/>
      <p:bldP spid="70" grpId="0"/>
      <p:bldP spid="71" grpId="0" animBg="1"/>
      <p:bldP spid="72" grpId="0"/>
      <p:bldP spid="73" grpId="0" animBg="1"/>
      <p:bldP spid="74" grpId="0"/>
      <p:bldP spid="75" grpId="0" animBg="1"/>
      <p:bldP spid="76" grpId="0"/>
      <p:bldP spid="77" grpId="0" animBg="1"/>
      <p:bldP spid="78" grpId="0"/>
      <p:bldP spid="79" grpId="0" animBg="1"/>
      <p:bldP spid="80" grpId="0"/>
      <p:bldP spid="83" grpId="0"/>
      <p:bldP spid="84" grpId="0"/>
      <p:bldP spid="85" grpId="0"/>
      <p:bldP spid="86" grpId="0"/>
      <p:bldP spid="88" grpId="0" animBg="1"/>
      <p:bldP spid="89" grpId="0"/>
      <p:bldP spid="90" grpId="0" animBg="1"/>
      <p:bldP spid="91" grpId="0"/>
      <p:bldP spid="92" grpId="0" animBg="1"/>
      <p:bldP spid="93" grpId="0"/>
      <p:bldP spid="94" grpId="0" animBg="1"/>
      <p:bldP spid="95" grpId="0"/>
      <p:bldP spid="96" grpId="0" animBg="1"/>
      <p:bldP spid="97" grpId="0"/>
      <p:bldP spid="98" grpId="0" animBg="1"/>
      <p:bldP spid="99" grpId="0"/>
      <p:bldP spid="100" grpId="0" animBg="1"/>
      <p:bldP spid="101" grpId="0"/>
      <p:bldP spid="102" grpId="0" animBg="1"/>
      <p:bldP spid="103" grpId="0"/>
      <p:bldP spid="107" grpId="0" animBg="1"/>
      <p:bldP spid="108" grpId="0" animBg="1"/>
      <p:bldP spid="109" grpId="0" animBg="1"/>
      <p:bldP spid="110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3071802" y="214290"/>
            <a:ext cx="592935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3- من خلال  كتابة ثابت الاتزان لتفاعلات السابقة ما هي أهم القواعد لكتابة ثابت الاتزان الكيميائي 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785786" y="714356"/>
            <a:ext cx="8215370" cy="7143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يعبر عن ثابت الاتزان  بالرمز (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Kp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) أذا كانت المواد المتفاعلة و الناتجة بعضها أو كلها في الحالة الغازية وهذا للدلالة على التركيز  .</a:t>
            </a: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معبرا عنه بالضغط الجزيء .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785786" y="1500174"/>
            <a:ext cx="8215370" cy="64294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يعبر عن ثابت الاتزان  بالرمز (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Kc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) أذا كانت المواد المتفاعلة و الناتجة بعضها أو كلها في حالة المحاليل السائلة  وهذا للدلالة على التركيز  </a:t>
            </a:r>
          </a:p>
          <a:p>
            <a:endParaRPr lang="ar-SA" sz="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معبرا عنه بالمولارية .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785786" y="2214554"/>
            <a:ext cx="8215370" cy="64294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3- عدم كتابة المواد الصلبة  (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S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) و المذيبات السائلة  (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l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) سواء في المقام أو البسط  في قانون الاتزان الكيميائي  وذلك لان قيم تراكيز هذه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</a:rPr>
              <a:t>ا</a:t>
            </a:r>
            <a:endParaRPr lang="ar-SA" sz="1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ar-SA" sz="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لمواد ثابتة  .</a:t>
            </a:r>
          </a:p>
          <a:p>
            <a:endParaRPr lang="ar-SA" sz="1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6000760" y="3071810"/>
            <a:ext cx="300039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 استنتج العلاقة بين  (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Kc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) 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</a:rPr>
              <a:t>و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 Kp )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)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4000496" y="5000636"/>
            <a:ext cx="4429156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قم باستنتاج  هذه العلاقة  وتسلم في ورقة خارجية  ؟ غدا ؟ 6/ 1431/1هـ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000628" y="4049917"/>
            <a:ext cx="714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cs typeface="Arial" pitchFamily="34" charset="0"/>
              </a:rPr>
              <a:t>K</a:t>
            </a:r>
            <a:r>
              <a:rPr kumimoji="0" lang="en-US" sz="14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367342" y="4071942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رابط مستقيم 9"/>
          <p:cNvCxnSpPr/>
          <p:nvPr/>
        </p:nvCxnSpPr>
        <p:spPr bwMode="auto">
          <a:xfrm>
            <a:off x="5724532" y="4214818"/>
            <a:ext cx="1285884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5705484" y="3898289"/>
            <a:ext cx="8667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dirty="0" smtClean="0">
                <a:latin typeface="Arial" pitchFamily="34" charset="0"/>
                <a:cs typeface="Arial" pitchFamily="34" charset="0"/>
              </a:rPr>
              <a:t>( C 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5643570" y="3764165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510350" y="3898289"/>
            <a:ext cx="7048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 D)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6429388" y="3764165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5715008" y="4314775"/>
            <a:ext cx="6429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 A)</a:t>
            </a: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5643570" y="4165405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6438912" y="4296139"/>
            <a:ext cx="63341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 B 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6215074" y="4143380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6429388" y="3916924"/>
            <a:ext cx="3571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5643570" y="3916924"/>
            <a:ext cx="3571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5643570" y="4296139"/>
            <a:ext cx="3571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6215074" y="4283997"/>
            <a:ext cx="3571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cs typeface="Arial" pitchFamily="34" charset="0"/>
              </a:rPr>
              <a:t>P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0" grpId="0" animBg="1"/>
      <p:bldP spid="31" grpId="0" animBg="1"/>
      <p:bldP spid="35" grpId="0" animBg="1"/>
      <p:bldP spid="8" grpId="0"/>
      <p:bldP spid="9" grpId="0"/>
      <p:bldP spid="12" grpId="0"/>
      <p:bldP spid="14" grpId="0"/>
      <p:bldP spid="16" grpId="0"/>
      <p:bldP spid="18" grpId="0"/>
      <p:bldP spid="20" grpId="0"/>
      <p:bldP spid="22" grpId="0"/>
      <p:bldP spid="24" grpId="0"/>
      <p:bldP spid="27" grpId="0"/>
      <p:bldP spid="33" grpId="0"/>
      <p:bldP spid="34" grpId="0"/>
      <p:bldP spid="36" grpId="0"/>
      <p:bldP spid="37" grpId="0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7535</TotalTime>
  <Words>386</Words>
  <PresentationFormat>عرض على الشاشة (3:4)‏</PresentationFormat>
  <Paragraphs>102</Paragraphs>
  <Slides>3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الشريحة 3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dell</cp:lastModifiedBy>
  <cp:revision>436</cp:revision>
  <dcterms:modified xsi:type="dcterms:W3CDTF">2010-05-10T07:16:35Z</dcterms:modified>
</cp:coreProperties>
</file>